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8" r:id="rId3"/>
    <p:sldMasterId id="214748366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6858000" cx="9144000"/>
  <p:notesSz cx="6858000" cy="9144000"/>
  <p:embeddedFontLst>
    <p:embeddedFont>
      <p:font typeface="Corbel"/>
      <p:regular r:id="rId23"/>
      <p:bold r:id="rId24"/>
      <p:italic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Corbel-bold.fntdata"/><Relationship Id="rId23" Type="http://schemas.openxmlformats.org/officeDocument/2006/relationships/font" Target="fonts/Corbel-regular.fntdata"/><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26" Type="http://schemas.openxmlformats.org/officeDocument/2006/relationships/font" Target="fonts/Corbel-boldItalic.fntdata"/><Relationship Id="rId25" Type="http://schemas.openxmlformats.org/officeDocument/2006/relationships/font" Target="fonts/Corbel-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0" name="Google Shape;160;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2" name="Google Shape;172;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9" name="Google Shape;179;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6" name="Google Shape;186;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3" name="Google Shape;193;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0" name="Google Shape;200;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8" name="Google Shape;208;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5" name="Google Shape;215;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5" name="Google Shape;225;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2" name="Google Shape;232;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9" name="Google Shape;239;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6" name="Google Shape;246;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2" name="Google Shape;252;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8" name="Google Shape;258;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11" name="Shape 11"/>
        <p:cNvGrpSpPr/>
        <p:nvPr/>
      </p:nvGrpSpPr>
      <p:grpSpPr>
        <a:xfrm>
          <a:off x="0" y="0"/>
          <a:ext cx="0" cy="0"/>
          <a:chOff x="0" y="0"/>
          <a:chExt cx="0" cy="0"/>
        </a:xfrm>
      </p:grpSpPr>
      <p:sp>
        <p:nvSpPr>
          <p:cNvPr id="12" name="Google Shape;12;p2"/>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 name="Google Shape;14;p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623888" y="1709739"/>
            <a:ext cx="78867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
          <p:cNvSpPr txBox="1"/>
          <p:nvPr>
            <p:ph idx="1" type="body"/>
          </p:nvPr>
        </p:nvSpPr>
        <p:spPr>
          <a:xfrm>
            <a:off x="623888" y="4589464"/>
            <a:ext cx="78867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0" name="Google Shape;20;p3"/>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3"/>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23" name="Shape 23"/>
        <p:cNvGrpSpPr/>
        <p:nvPr/>
      </p:nvGrpSpPr>
      <p:grpSpPr>
        <a:xfrm>
          <a:off x="0" y="0"/>
          <a:ext cx="0" cy="0"/>
          <a:chOff x="0" y="0"/>
          <a:chExt cx="0" cy="0"/>
        </a:xfrm>
      </p:grpSpPr>
      <p:sp>
        <p:nvSpPr>
          <p:cNvPr id="24" name="Google Shape;24;p4"/>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4"/>
          <p:cNvSpPr txBox="1"/>
          <p:nvPr>
            <p:ph idx="1" type="body"/>
          </p:nvPr>
        </p:nvSpPr>
        <p:spPr>
          <a:xfrm>
            <a:off x="628650" y="1825625"/>
            <a:ext cx="38862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 name="Google Shape;26;p4"/>
          <p:cNvSpPr txBox="1"/>
          <p:nvPr>
            <p:ph idx="2" type="body"/>
          </p:nvPr>
        </p:nvSpPr>
        <p:spPr>
          <a:xfrm>
            <a:off x="4629150" y="1825625"/>
            <a:ext cx="38862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 name="Google Shape;27;p4"/>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4"/>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30" name="Shape 30"/>
        <p:cNvGrpSpPr/>
        <p:nvPr/>
      </p:nvGrpSpPr>
      <p:grpSpPr>
        <a:xfrm>
          <a:off x="0" y="0"/>
          <a:ext cx="0" cy="0"/>
          <a:chOff x="0" y="0"/>
          <a:chExt cx="0" cy="0"/>
        </a:xfrm>
      </p:grpSpPr>
      <p:sp>
        <p:nvSpPr>
          <p:cNvPr id="31" name="Google Shape;31;p5"/>
          <p:cNvSpPr txBox="1"/>
          <p:nvPr>
            <p:ph type="title"/>
          </p:nvPr>
        </p:nvSpPr>
        <p:spPr>
          <a:xfrm>
            <a:off x="629841" y="365126"/>
            <a:ext cx="78867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5"/>
          <p:cNvSpPr txBox="1"/>
          <p:nvPr>
            <p:ph idx="1" type="body"/>
          </p:nvPr>
        </p:nvSpPr>
        <p:spPr>
          <a:xfrm>
            <a:off x="629842" y="1681163"/>
            <a:ext cx="3868340"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3" name="Google Shape;33;p5"/>
          <p:cNvSpPr txBox="1"/>
          <p:nvPr>
            <p:ph idx="2" type="body"/>
          </p:nvPr>
        </p:nvSpPr>
        <p:spPr>
          <a:xfrm>
            <a:off x="629842" y="2505075"/>
            <a:ext cx="3868340"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5"/>
          <p:cNvSpPr txBox="1"/>
          <p:nvPr>
            <p:ph idx="3" type="body"/>
          </p:nvPr>
        </p:nvSpPr>
        <p:spPr>
          <a:xfrm>
            <a:off x="4629150" y="1681163"/>
            <a:ext cx="3887391"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5" name="Google Shape;35;p5"/>
          <p:cNvSpPr txBox="1"/>
          <p:nvPr>
            <p:ph idx="4" type="body"/>
          </p:nvPr>
        </p:nvSpPr>
        <p:spPr>
          <a:xfrm>
            <a:off x="4629150" y="2505075"/>
            <a:ext cx="3887391"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5"/>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5"/>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el título" type="titleOnly">
  <p:cSld name="TITLE_ONLY">
    <p:spTree>
      <p:nvGrpSpPr>
        <p:cNvPr id="39" name="Shape 39"/>
        <p:cNvGrpSpPr/>
        <p:nvPr/>
      </p:nvGrpSpPr>
      <p:grpSpPr>
        <a:xfrm>
          <a:off x="0" y="0"/>
          <a:ext cx="0" cy="0"/>
          <a:chOff x="0" y="0"/>
          <a:chExt cx="0" cy="0"/>
        </a:xfrm>
      </p:grpSpPr>
      <p:sp>
        <p:nvSpPr>
          <p:cNvPr id="40" name="Google Shape;40;p6"/>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6"/>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6"/>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44" name="Shape 44"/>
        <p:cNvGrpSpPr/>
        <p:nvPr/>
      </p:nvGrpSpPr>
      <p:grpSpPr>
        <a:xfrm>
          <a:off x="0" y="0"/>
          <a:ext cx="0" cy="0"/>
          <a:chOff x="0" y="0"/>
          <a:chExt cx="0" cy="0"/>
        </a:xfrm>
      </p:grpSpPr>
      <p:sp>
        <p:nvSpPr>
          <p:cNvPr id="45" name="Google Shape;45;p7"/>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7"/>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48" name="Shape 48"/>
        <p:cNvGrpSpPr/>
        <p:nvPr/>
      </p:nvGrpSpPr>
      <p:grpSpPr>
        <a:xfrm>
          <a:off x="0" y="0"/>
          <a:ext cx="0" cy="0"/>
          <a:chOff x="0" y="0"/>
          <a:chExt cx="0" cy="0"/>
        </a:xfrm>
      </p:grpSpPr>
      <p:sp>
        <p:nvSpPr>
          <p:cNvPr id="49" name="Google Shape;49;p8"/>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8"/>
          <p:cNvSpPr txBox="1"/>
          <p:nvPr>
            <p:ph idx="1" type="body"/>
          </p:nvPr>
        </p:nvSpPr>
        <p:spPr>
          <a:xfrm>
            <a:off x="3887391" y="987426"/>
            <a:ext cx="462915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1" name="Google Shape;51;p8"/>
          <p:cNvSpPr txBox="1"/>
          <p:nvPr>
            <p:ph idx="2" type="body"/>
          </p:nvPr>
        </p:nvSpPr>
        <p:spPr>
          <a:xfrm>
            <a:off x="629841" y="2057400"/>
            <a:ext cx="2949178"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2" name="Google Shape;52;p8"/>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8"/>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type="picTx">
  <p:cSld name="PICTURE_WITH_CAPTION_TEXT">
    <p:spTree>
      <p:nvGrpSpPr>
        <p:cNvPr id="55" name="Shape 55"/>
        <p:cNvGrpSpPr/>
        <p:nvPr/>
      </p:nvGrpSpPr>
      <p:grpSpPr>
        <a:xfrm>
          <a:off x="0" y="0"/>
          <a:ext cx="0" cy="0"/>
          <a:chOff x="0" y="0"/>
          <a:chExt cx="0" cy="0"/>
        </a:xfrm>
      </p:grpSpPr>
      <p:sp>
        <p:nvSpPr>
          <p:cNvPr id="56" name="Google Shape;56;p9"/>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9"/>
          <p:cNvSpPr/>
          <p:nvPr>
            <p:ph idx="2" type="pic"/>
          </p:nvPr>
        </p:nvSpPr>
        <p:spPr>
          <a:xfrm>
            <a:off x="3887391" y="987426"/>
            <a:ext cx="4629150" cy="4873625"/>
          </a:xfrm>
          <a:prstGeom prst="rect">
            <a:avLst/>
          </a:prstGeom>
          <a:noFill/>
          <a:ln>
            <a:noFill/>
          </a:ln>
        </p:spPr>
      </p:sp>
      <p:sp>
        <p:nvSpPr>
          <p:cNvPr id="58" name="Google Shape;58;p9"/>
          <p:cNvSpPr txBox="1"/>
          <p:nvPr>
            <p:ph idx="1" type="body"/>
          </p:nvPr>
        </p:nvSpPr>
        <p:spPr>
          <a:xfrm>
            <a:off x="629841" y="2057400"/>
            <a:ext cx="2949178"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9" name="Google Shape;59;p9"/>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9"/>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62" name="Shape 62"/>
        <p:cNvGrpSpPr/>
        <p:nvPr/>
      </p:nvGrpSpPr>
      <p:grpSpPr>
        <a:xfrm>
          <a:off x="0" y="0"/>
          <a:ext cx="0" cy="0"/>
          <a:chOff x="0" y="0"/>
          <a:chExt cx="0" cy="0"/>
        </a:xfrm>
      </p:grpSpPr>
      <p:sp>
        <p:nvSpPr>
          <p:cNvPr id="63" name="Google Shape;63;p10"/>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0"/>
          <p:cNvSpPr txBox="1"/>
          <p:nvPr>
            <p:ph idx="1" type="body"/>
          </p:nvPr>
        </p:nvSpPr>
        <p:spPr>
          <a:xfrm rot="5400000">
            <a:off x="2396331" y="57944"/>
            <a:ext cx="4351338" cy="78867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5" name="Google Shape;65;p10"/>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0"/>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68" name="Shape 68"/>
        <p:cNvGrpSpPr/>
        <p:nvPr/>
      </p:nvGrpSpPr>
      <p:grpSpPr>
        <a:xfrm>
          <a:off x="0" y="0"/>
          <a:ext cx="0" cy="0"/>
          <a:chOff x="0" y="0"/>
          <a:chExt cx="0" cy="0"/>
        </a:xfrm>
      </p:grpSpPr>
      <p:sp>
        <p:nvSpPr>
          <p:cNvPr id="69" name="Google Shape;69;p11"/>
          <p:cNvSpPr txBox="1"/>
          <p:nvPr>
            <p:ph type="title"/>
          </p:nvPr>
        </p:nvSpPr>
        <p:spPr>
          <a:xfrm rot="5400000">
            <a:off x="4623593" y="2285206"/>
            <a:ext cx="5811838" cy="1971675"/>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1"/>
          <p:cNvSpPr txBox="1"/>
          <p:nvPr>
            <p:ph idx="1" type="body"/>
          </p:nvPr>
        </p:nvSpPr>
        <p:spPr>
          <a:xfrm rot="5400000">
            <a:off x="623093" y="370681"/>
            <a:ext cx="5811838" cy="5800725"/>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1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80" name="Shape 80"/>
        <p:cNvGrpSpPr/>
        <p:nvPr/>
      </p:nvGrpSpPr>
      <p:grpSpPr>
        <a:xfrm>
          <a:off x="0" y="0"/>
          <a:ext cx="0" cy="0"/>
          <a:chOff x="0" y="0"/>
          <a:chExt cx="0" cy="0"/>
        </a:xfrm>
      </p:grpSpPr>
      <p:sp>
        <p:nvSpPr>
          <p:cNvPr id="81" name="Google Shape;81;p13"/>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3"/>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13"/>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13"/>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1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86" name="Shape 86"/>
        <p:cNvGrpSpPr/>
        <p:nvPr/>
      </p:nvGrpSpPr>
      <p:grpSpPr>
        <a:xfrm>
          <a:off x="0" y="0"/>
          <a:ext cx="0" cy="0"/>
          <a:chOff x="0" y="0"/>
          <a:chExt cx="0" cy="0"/>
        </a:xfrm>
      </p:grpSpPr>
      <p:sp>
        <p:nvSpPr>
          <p:cNvPr id="87" name="Google Shape;87;p14"/>
          <p:cNvSpPr txBox="1"/>
          <p:nvPr>
            <p:ph type="title"/>
          </p:nvPr>
        </p:nvSpPr>
        <p:spPr>
          <a:xfrm>
            <a:off x="623888" y="1709739"/>
            <a:ext cx="78867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14"/>
          <p:cNvSpPr txBox="1"/>
          <p:nvPr>
            <p:ph idx="1" type="body"/>
          </p:nvPr>
        </p:nvSpPr>
        <p:spPr>
          <a:xfrm>
            <a:off x="623888" y="4589464"/>
            <a:ext cx="78867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89" name="Google Shape;89;p14"/>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14"/>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1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92" name="Shape 92"/>
        <p:cNvGrpSpPr/>
        <p:nvPr/>
      </p:nvGrpSpPr>
      <p:grpSpPr>
        <a:xfrm>
          <a:off x="0" y="0"/>
          <a:ext cx="0" cy="0"/>
          <a:chOff x="0" y="0"/>
          <a:chExt cx="0" cy="0"/>
        </a:xfrm>
      </p:grpSpPr>
      <p:sp>
        <p:nvSpPr>
          <p:cNvPr id="93" name="Google Shape;93;p15"/>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15"/>
          <p:cNvSpPr txBox="1"/>
          <p:nvPr>
            <p:ph idx="1" type="body"/>
          </p:nvPr>
        </p:nvSpPr>
        <p:spPr>
          <a:xfrm>
            <a:off x="628650" y="1825625"/>
            <a:ext cx="38862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5" name="Google Shape;95;p15"/>
          <p:cNvSpPr txBox="1"/>
          <p:nvPr>
            <p:ph idx="2" type="body"/>
          </p:nvPr>
        </p:nvSpPr>
        <p:spPr>
          <a:xfrm>
            <a:off x="4629150" y="1825625"/>
            <a:ext cx="38862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6" name="Google Shape;96;p15"/>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15"/>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1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99" name="Shape 99"/>
        <p:cNvGrpSpPr/>
        <p:nvPr/>
      </p:nvGrpSpPr>
      <p:grpSpPr>
        <a:xfrm>
          <a:off x="0" y="0"/>
          <a:ext cx="0" cy="0"/>
          <a:chOff x="0" y="0"/>
          <a:chExt cx="0" cy="0"/>
        </a:xfrm>
      </p:grpSpPr>
      <p:sp>
        <p:nvSpPr>
          <p:cNvPr id="100" name="Google Shape;100;p16"/>
          <p:cNvSpPr txBox="1"/>
          <p:nvPr>
            <p:ph type="title"/>
          </p:nvPr>
        </p:nvSpPr>
        <p:spPr>
          <a:xfrm>
            <a:off x="629841" y="365126"/>
            <a:ext cx="78867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p16"/>
          <p:cNvSpPr txBox="1"/>
          <p:nvPr>
            <p:ph idx="1" type="body"/>
          </p:nvPr>
        </p:nvSpPr>
        <p:spPr>
          <a:xfrm>
            <a:off x="629842" y="1681163"/>
            <a:ext cx="3868340"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2" name="Google Shape;102;p16"/>
          <p:cNvSpPr txBox="1"/>
          <p:nvPr>
            <p:ph idx="2" type="body"/>
          </p:nvPr>
        </p:nvSpPr>
        <p:spPr>
          <a:xfrm>
            <a:off x="629842" y="2505075"/>
            <a:ext cx="3868340"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3" name="Google Shape;103;p16"/>
          <p:cNvSpPr txBox="1"/>
          <p:nvPr>
            <p:ph idx="3" type="body"/>
          </p:nvPr>
        </p:nvSpPr>
        <p:spPr>
          <a:xfrm>
            <a:off x="4629150" y="1681163"/>
            <a:ext cx="3887391"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4" name="Google Shape;104;p16"/>
          <p:cNvSpPr txBox="1"/>
          <p:nvPr>
            <p:ph idx="4" type="body"/>
          </p:nvPr>
        </p:nvSpPr>
        <p:spPr>
          <a:xfrm>
            <a:off x="4629150" y="2505075"/>
            <a:ext cx="3887391"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5" name="Google Shape;105;p16"/>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 name="Google Shape;106;p16"/>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 name="Google Shape;107;p1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el título" type="titleOnly">
  <p:cSld name="TITLE_ONLY">
    <p:spTree>
      <p:nvGrpSpPr>
        <p:cNvPr id="108" name="Shape 108"/>
        <p:cNvGrpSpPr/>
        <p:nvPr/>
      </p:nvGrpSpPr>
      <p:grpSpPr>
        <a:xfrm>
          <a:off x="0" y="0"/>
          <a:ext cx="0" cy="0"/>
          <a:chOff x="0" y="0"/>
          <a:chExt cx="0" cy="0"/>
        </a:xfrm>
      </p:grpSpPr>
      <p:sp>
        <p:nvSpPr>
          <p:cNvPr id="109" name="Google Shape;109;p17"/>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0" name="Google Shape;110;p17"/>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1" name="Google Shape;111;p17"/>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2" name="Google Shape;112;p1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113" name="Shape 113"/>
        <p:cNvGrpSpPr/>
        <p:nvPr/>
      </p:nvGrpSpPr>
      <p:grpSpPr>
        <a:xfrm>
          <a:off x="0" y="0"/>
          <a:ext cx="0" cy="0"/>
          <a:chOff x="0" y="0"/>
          <a:chExt cx="0" cy="0"/>
        </a:xfrm>
      </p:grpSpPr>
      <p:sp>
        <p:nvSpPr>
          <p:cNvPr id="114" name="Google Shape;114;p18"/>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5" name="Google Shape;115;p18"/>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6" name="Google Shape;116;p1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117" name="Shape 117"/>
        <p:cNvGrpSpPr/>
        <p:nvPr/>
      </p:nvGrpSpPr>
      <p:grpSpPr>
        <a:xfrm>
          <a:off x="0" y="0"/>
          <a:ext cx="0" cy="0"/>
          <a:chOff x="0" y="0"/>
          <a:chExt cx="0" cy="0"/>
        </a:xfrm>
      </p:grpSpPr>
      <p:sp>
        <p:nvSpPr>
          <p:cNvPr id="118" name="Google Shape;118;p19"/>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9" name="Google Shape;119;p19"/>
          <p:cNvSpPr txBox="1"/>
          <p:nvPr>
            <p:ph idx="1" type="body"/>
          </p:nvPr>
        </p:nvSpPr>
        <p:spPr>
          <a:xfrm>
            <a:off x="3887391" y="987426"/>
            <a:ext cx="462915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20" name="Google Shape;120;p19"/>
          <p:cNvSpPr txBox="1"/>
          <p:nvPr>
            <p:ph idx="2" type="body"/>
          </p:nvPr>
        </p:nvSpPr>
        <p:spPr>
          <a:xfrm>
            <a:off x="629841" y="2057400"/>
            <a:ext cx="2949178"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21" name="Google Shape;121;p19"/>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 name="Google Shape;122;p19"/>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3" name="Google Shape;123;p1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type="picTx">
  <p:cSld name="PICTURE_WITH_CAPTION_TEXT">
    <p:spTree>
      <p:nvGrpSpPr>
        <p:cNvPr id="124" name="Shape 124"/>
        <p:cNvGrpSpPr/>
        <p:nvPr/>
      </p:nvGrpSpPr>
      <p:grpSpPr>
        <a:xfrm>
          <a:off x="0" y="0"/>
          <a:ext cx="0" cy="0"/>
          <a:chOff x="0" y="0"/>
          <a:chExt cx="0" cy="0"/>
        </a:xfrm>
      </p:grpSpPr>
      <p:sp>
        <p:nvSpPr>
          <p:cNvPr id="125" name="Google Shape;125;p20"/>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6" name="Google Shape;126;p20"/>
          <p:cNvSpPr/>
          <p:nvPr>
            <p:ph idx="2" type="pic"/>
          </p:nvPr>
        </p:nvSpPr>
        <p:spPr>
          <a:xfrm>
            <a:off x="3887391" y="987426"/>
            <a:ext cx="4629150" cy="4873625"/>
          </a:xfrm>
          <a:prstGeom prst="rect">
            <a:avLst/>
          </a:prstGeom>
          <a:noFill/>
          <a:ln>
            <a:noFill/>
          </a:ln>
        </p:spPr>
      </p:sp>
      <p:sp>
        <p:nvSpPr>
          <p:cNvPr id="127" name="Google Shape;127;p20"/>
          <p:cNvSpPr txBox="1"/>
          <p:nvPr>
            <p:ph idx="1" type="body"/>
          </p:nvPr>
        </p:nvSpPr>
        <p:spPr>
          <a:xfrm>
            <a:off x="629841" y="2057400"/>
            <a:ext cx="2949178"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28" name="Google Shape;128;p20"/>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p20"/>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0" name="Google Shape;130;p2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131" name="Shape 131"/>
        <p:cNvGrpSpPr/>
        <p:nvPr/>
      </p:nvGrpSpPr>
      <p:grpSpPr>
        <a:xfrm>
          <a:off x="0" y="0"/>
          <a:ext cx="0" cy="0"/>
          <a:chOff x="0" y="0"/>
          <a:chExt cx="0" cy="0"/>
        </a:xfrm>
      </p:grpSpPr>
      <p:sp>
        <p:nvSpPr>
          <p:cNvPr id="132" name="Google Shape;132;p21"/>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3" name="Google Shape;133;p21"/>
          <p:cNvSpPr txBox="1"/>
          <p:nvPr>
            <p:ph idx="1" type="body"/>
          </p:nvPr>
        </p:nvSpPr>
        <p:spPr>
          <a:xfrm rot="5400000">
            <a:off x="2396331" y="57944"/>
            <a:ext cx="4351338" cy="78867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4" name="Google Shape;134;p2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p2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 name="Google Shape;136;p2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137" name="Shape 137"/>
        <p:cNvGrpSpPr/>
        <p:nvPr/>
      </p:nvGrpSpPr>
      <p:grpSpPr>
        <a:xfrm>
          <a:off x="0" y="0"/>
          <a:ext cx="0" cy="0"/>
          <a:chOff x="0" y="0"/>
          <a:chExt cx="0" cy="0"/>
        </a:xfrm>
      </p:grpSpPr>
      <p:sp>
        <p:nvSpPr>
          <p:cNvPr id="138" name="Google Shape;138;p22"/>
          <p:cNvSpPr txBox="1"/>
          <p:nvPr>
            <p:ph type="title"/>
          </p:nvPr>
        </p:nvSpPr>
        <p:spPr>
          <a:xfrm rot="5400000">
            <a:off x="4623593" y="2285206"/>
            <a:ext cx="5811838" cy="1971675"/>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9" name="Google Shape;139;p22"/>
          <p:cNvSpPr txBox="1"/>
          <p:nvPr>
            <p:ph idx="1" type="body"/>
          </p:nvPr>
        </p:nvSpPr>
        <p:spPr>
          <a:xfrm rot="5400000">
            <a:off x="623093" y="370681"/>
            <a:ext cx="5811838" cy="5800725"/>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0" name="Google Shape;140;p2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1" name="Google Shape;141;p2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p2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3.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11" Type="http://schemas.openxmlformats.org/officeDocument/2006/relationships/theme" Target="../theme/theme2.xml"/><Relationship Id="rId10" Type="http://schemas.openxmlformats.org/officeDocument/2006/relationships/slideLayout" Target="../slideLayouts/slideLayout20.xml"/><Relationship Id="rId9" Type="http://schemas.openxmlformats.org/officeDocument/2006/relationships/slideLayout" Target="../slideLayouts/slideLayout1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4" name="Shape 74"/>
        <p:cNvGrpSpPr/>
        <p:nvPr/>
      </p:nvGrpSpPr>
      <p:grpSpPr>
        <a:xfrm>
          <a:off x="0" y="0"/>
          <a:ext cx="0" cy="0"/>
          <a:chOff x="0" y="0"/>
          <a:chExt cx="0" cy="0"/>
        </a:xfrm>
      </p:grpSpPr>
      <p:sp>
        <p:nvSpPr>
          <p:cNvPr id="75" name="Google Shape;75;p12"/>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6" name="Google Shape;76;p12"/>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7" name="Google Shape;77;p1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78" name="Google Shape;78;p1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79" name="Google Shape;79;p1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 accent1="accent1" accent2="accent2" accent3="accent3" accent4="accent4" accent5="accent5" accent6="accent6" bg1="lt1" bg2="dk2" tx1="dk1" tx2="lt2" folHlink="folHlink" hlink="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5.png"/><Relationship Id="rId4" Type="http://schemas.openxmlformats.org/officeDocument/2006/relationships/image" Target="../media/image2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13.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13.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13.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13.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3.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1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13.png"/><Relationship Id="rId4" Type="http://schemas.openxmlformats.org/officeDocument/2006/relationships/image" Target="../media/image23.png"/><Relationship Id="rId5"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13.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13.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1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13.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13.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5.png"/><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6" name="Shape 146"/>
        <p:cNvGrpSpPr/>
        <p:nvPr/>
      </p:nvGrpSpPr>
      <p:grpSpPr>
        <a:xfrm>
          <a:off x="0" y="0"/>
          <a:ext cx="0" cy="0"/>
          <a:chOff x="0" y="0"/>
          <a:chExt cx="0" cy="0"/>
        </a:xfrm>
      </p:grpSpPr>
      <p:sp>
        <p:nvSpPr>
          <p:cNvPr id="147" name="Google Shape;147;p23"/>
          <p:cNvSpPr/>
          <p:nvPr/>
        </p:nvSpPr>
        <p:spPr>
          <a:xfrm>
            <a:off x="3460958" y="3854027"/>
            <a:ext cx="2222083"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FFFFFF"/>
                </a:solidFill>
                <a:latin typeface="Corbel"/>
                <a:ea typeface="Corbel"/>
                <a:cs typeface="Corbel"/>
                <a:sym typeface="Corbel"/>
              </a:rPr>
              <a:t>EDUCACIÓN CIUDADANA</a:t>
            </a:r>
            <a:endParaRPr/>
          </a:p>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FFFFFF"/>
                </a:solidFill>
                <a:latin typeface="Corbel"/>
                <a:ea typeface="Corbel"/>
                <a:cs typeface="Corbel"/>
                <a:sym typeface="Corbel"/>
              </a:rPr>
              <a:t>UNIDAD IV / CLASE 4</a:t>
            </a:r>
            <a:endParaRPr b="0" i="0" sz="1400" u="none" cap="none" strike="noStrike">
              <a:solidFill>
                <a:srgbClr val="000000"/>
              </a:solidFill>
              <a:latin typeface="Arial"/>
              <a:ea typeface="Arial"/>
              <a:cs typeface="Arial"/>
              <a:sym typeface="Arial"/>
            </a:endParaRPr>
          </a:p>
        </p:txBody>
      </p:sp>
      <p:cxnSp>
        <p:nvCxnSpPr>
          <p:cNvPr id="148" name="Google Shape;148;p23"/>
          <p:cNvCxnSpPr/>
          <p:nvPr/>
        </p:nvCxnSpPr>
        <p:spPr>
          <a:xfrm rot="10800000">
            <a:off x="2500436" y="3722959"/>
            <a:ext cx="4054783" cy="0"/>
          </a:xfrm>
          <a:prstGeom prst="straightConnector1">
            <a:avLst/>
          </a:prstGeom>
          <a:noFill/>
          <a:ln cap="rnd" cmpd="sng" w="38100">
            <a:solidFill>
              <a:schemeClr val="lt1"/>
            </a:solidFill>
            <a:prstDash val="solid"/>
            <a:round/>
            <a:headEnd len="sm" w="sm" type="none"/>
            <a:tailEnd len="sm" w="sm" type="none"/>
          </a:ln>
        </p:spPr>
      </p:cxnSp>
      <p:sp>
        <p:nvSpPr>
          <p:cNvPr id="149" name="Google Shape;149;p23"/>
          <p:cNvSpPr txBox="1"/>
          <p:nvPr/>
        </p:nvSpPr>
        <p:spPr>
          <a:xfrm>
            <a:off x="1598729" y="2612482"/>
            <a:ext cx="5946542" cy="1045118"/>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Corbel"/>
              <a:ea typeface="Corbel"/>
              <a:cs typeface="Corbel"/>
              <a:sym typeface="Corbel"/>
            </a:endParaRPr>
          </a:p>
          <a:p>
            <a:pPr indent="0" lvl="0" marL="0" marR="0" rtl="0" algn="ctr">
              <a:lnSpc>
                <a:spcPct val="100000"/>
              </a:lnSpc>
              <a:spcBef>
                <a:spcPts val="0"/>
              </a:spcBef>
              <a:spcAft>
                <a:spcPts val="0"/>
              </a:spcAft>
              <a:buNone/>
            </a:pPr>
            <a:r>
              <a:rPr b="1" i="0" lang="es-CL" sz="2800" u="none" cap="none" strike="noStrike">
                <a:solidFill>
                  <a:schemeClr val="lt1"/>
                </a:solidFill>
                <a:latin typeface="Corbel"/>
                <a:ea typeface="Corbel"/>
                <a:cs typeface="Corbel"/>
                <a:sym typeface="Corbel"/>
              </a:rPr>
              <a:t>SALUD Y CIUDAD</a:t>
            </a:r>
            <a:endParaRPr b="0" i="0" sz="2800" u="none" cap="none" strike="noStrike">
              <a:solidFill>
                <a:srgbClr val="000000"/>
              </a:solidFill>
              <a:latin typeface="Arial"/>
              <a:ea typeface="Arial"/>
              <a:cs typeface="Arial"/>
              <a:sym typeface="Arial"/>
            </a:endParaRPr>
          </a:p>
        </p:txBody>
      </p:sp>
      <p:pic>
        <p:nvPicPr>
          <p:cNvPr id="150" name="Google Shape;150;p23"/>
          <p:cNvPicPr preferRelativeResize="0"/>
          <p:nvPr/>
        </p:nvPicPr>
        <p:blipFill rotWithShape="1">
          <a:blip r:embed="rId4">
            <a:alphaModFix/>
          </a:blip>
          <a:srcRect b="0" l="0" r="0" t="0"/>
          <a:stretch/>
        </p:blipFill>
        <p:spPr>
          <a:xfrm>
            <a:off x="0" y="0"/>
            <a:ext cx="9144000"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4" name="Shape 154"/>
        <p:cNvGrpSpPr/>
        <p:nvPr/>
      </p:nvGrpSpPr>
      <p:grpSpPr>
        <a:xfrm>
          <a:off x="0" y="0"/>
          <a:ext cx="0" cy="0"/>
          <a:chOff x="0" y="0"/>
          <a:chExt cx="0" cy="0"/>
        </a:xfrm>
      </p:grpSpPr>
      <p:sp>
        <p:nvSpPr>
          <p:cNvPr id="155" name="Google Shape;155;p24"/>
          <p:cNvSpPr txBox="1"/>
          <p:nvPr/>
        </p:nvSpPr>
        <p:spPr>
          <a:xfrm>
            <a:off x="1494987" y="3515676"/>
            <a:ext cx="6388249" cy="73866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1" lang="es-CL" sz="2000" u="none" cap="none" strike="noStrike">
                <a:solidFill>
                  <a:srgbClr val="FFFFFF"/>
                </a:solidFill>
                <a:latin typeface="Corbel"/>
                <a:ea typeface="Corbel"/>
                <a:cs typeface="Corbel"/>
                <a:sym typeface="Corbel"/>
              </a:rPr>
              <a:t>Evaluar las relaciones entre el Estado y el mercado, considerando temas como sueldos justos, productividad, carga tributaria, comercio justo, probidad, desarrollo sustentable, riqueza y pobreza.</a:t>
            </a:r>
            <a:endParaRPr b="0" i="1" sz="2000" u="none" cap="none" strike="noStrike">
              <a:solidFill>
                <a:srgbClr val="FFFFFF"/>
              </a:solidFill>
              <a:latin typeface="Corbel"/>
              <a:ea typeface="Corbel"/>
              <a:cs typeface="Corbel"/>
              <a:sym typeface="Corbel"/>
            </a:endParaRPr>
          </a:p>
        </p:txBody>
      </p:sp>
      <p:sp>
        <p:nvSpPr>
          <p:cNvPr id="156" name="Google Shape;156;p24"/>
          <p:cNvSpPr/>
          <p:nvPr/>
        </p:nvSpPr>
        <p:spPr>
          <a:xfrm>
            <a:off x="3904990" y="2574728"/>
            <a:ext cx="1334020" cy="46166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1" i="0" lang="es-CL" sz="2400" u="none" cap="none" strike="noStrike">
                <a:solidFill>
                  <a:srgbClr val="FFFFFF"/>
                </a:solidFill>
                <a:latin typeface="Corbel"/>
                <a:ea typeface="Corbel"/>
                <a:cs typeface="Corbel"/>
                <a:sym typeface="Corbel"/>
              </a:rPr>
              <a:t>Objetivo</a:t>
            </a:r>
            <a:endParaRPr b="0" i="0" sz="2400" u="none" cap="none" strike="noStrike">
              <a:solidFill>
                <a:srgbClr val="000000"/>
              </a:solidFill>
              <a:latin typeface="Arial"/>
              <a:ea typeface="Arial"/>
              <a:cs typeface="Arial"/>
              <a:sym typeface="Arial"/>
            </a:endParaRPr>
          </a:p>
        </p:txBody>
      </p:sp>
      <p:cxnSp>
        <p:nvCxnSpPr>
          <p:cNvPr id="157" name="Google Shape;157;p24"/>
          <p:cNvCxnSpPr/>
          <p:nvPr/>
        </p:nvCxnSpPr>
        <p:spPr>
          <a:xfrm rot="10800000">
            <a:off x="3254486" y="3276034"/>
            <a:ext cx="2592820" cy="0"/>
          </a:xfrm>
          <a:prstGeom prst="straightConnector1">
            <a:avLst/>
          </a:prstGeom>
          <a:noFill/>
          <a:ln cap="rnd" cmpd="sng" w="38100">
            <a:solidFill>
              <a:srgbClr val="F2F2F2"/>
            </a:solidFill>
            <a:prstDash val="dot"/>
            <a:round/>
            <a:headEnd len="sm" w="sm" type="none"/>
            <a:tailEnd len="sm" w="sm" type="none"/>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1" name="Shape 161"/>
        <p:cNvGrpSpPr/>
        <p:nvPr/>
      </p:nvGrpSpPr>
      <p:grpSpPr>
        <a:xfrm>
          <a:off x="0" y="0"/>
          <a:ext cx="0" cy="0"/>
          <a:chOff x="0" y="0"/>
          <a:chExt cx="0" cy="0"/>
        </a:xfrm>
      </p:grpSpPr>
      <p:cxnSp>
        <p:nvCxnSpPr>
          <p:cNvPr id="162" name="Google Shape;162;p25"/>
          <p:cNvCxnSpPr/>
          <p:nvPr/>
        </p:nvCxnSpPr>
        <p:spPr>
          <a:xfrm rot="10800000">
            <a:off x="3288281" y="2368858"/>
            <a:ext cx="2592820" cy="0"/>
          </a:xfrm>
          <a:prstGeom prst="straightConnector1">
            <a:avLst/>
          </a:prstGeom>
          <a:noFill/>
          <a:ln cap="rnd" cmpd="sng" w="38100">
            <a:solidFill>
              <a:srgbClr val="A4C956"/>
            </a:solidFill>
            <a:prstDash val="dot"/>
            <a:round/>
            <a:headEnd len="sm" w="sm" type="none"/>
            <a:tailEnd len="sm" w="sm" type="none"/>
          </a:ln>
        </p:spPr>
      </p:cxnSp>
      <p:sp>
        <p:nvSpPr>
          <p:cNvPr id="163" name="Google Shape;163;p25"/>
          <p:cNvSpPr/>
          <p:nvPr/>
        </p:nvSpPr>
        <p:spPr>
          <a:xfrm>
            <a:off x="1844031" y="1331691"/>
            <a:ext cx="5455938" cy="830956"/>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s-CL" sz="2400" u="none" cap="none" strike="noStrike">
                <a:solidFill>
                  <a:srgbClr val="7F7F7F"/>
                </a:solidFill>
                <a:latin typeface="Corbel"/>
                <a:ea typeface="Corbel"/>
                <a:cs typeface="Corbel"/>
                <a:sym typeface="Corbel"/>
              </a:rPr>
              <a:t>¿De qué enferman las personas que viven en las ciudades?</a:t>
            </a:r>
            <a:endParaRPr b="0" i="0" sz="1200" u="none" cap="none" strike="noStrike">
              <a:solidFill>
                <a:srgbClr val="000000"/>
              </a:solidFill>
              <a:latin typeface="Arial"/>
              <a:ea typeface="Arial"/>
              <a:cs typeface="Arial"/>
              <a:sym typeface="Arial"/>
            </a:endParaRPr>
          </a:p>
        </p:txBody>
      </p:sp>
      <p:cxnSp>
        <p:nvCxnSpPr>
          <p:cNvPr id="164" name="Google Shape;164;p25"/>
          <p:cNvCxnSpPr/>
          <p:nvPr/>
        </p:nvCxnSpPr>
        <p:spPr>
          <a:xfrm flipH="1" rot="10800000">
            <a:off x="4572000" y="2465473"/>
            <a:ext cx="1" cy="142695"/>
          </a:xfrm>
          <a:prstGeom prst="straightConnector1">
            <a:avLst/>
          </a:prstGeom>
          <a:noFill/>
          <a:ln cap="rnd" cmpd="sng" w="38100">
            <a:solidFill>
              <a:srgbClr val="A4C956"/>
            </a:solidFill>
            <a:prstDash val="dot"/>
            <a:round/>
            <a:headEnd len="sm" w="sm" type="none"/>
            <a:tailEnd len="sm" w="sm" type="none"/>
          </a:ln>
        </p:spPr>
      </p:cxnSp>
      <p:cxnSp>
        <p:nvCxnSpPr>
          <p:cNvPr id="165" name="Google Shape;165;p25"/>
          <p:cNvCxnSpPr/>
          <p:nvPr/>
        </p:nvCxnSpPr>
        <p:spPr>
          <a:xfrm rot="10800000">
            <a:off x="3256982" y="4166762"/>
            <a:ext cx="2592820" cy="0"/>
          </a:xfrm>
          <a:prstGeom prst="straightConnector1">
            <a:avLst/>
          </a:prstGeom>
          <a:noFill/>
          <a:ln cap="rnd" cmpd="sng" w="38100">
            <a:solidFill>
              <a:srgbClr val="A4C956"/>
            </a:solidFill>
            <a:prstDash val="dot"/>
            <a:round/>
            <a:headEnd len="sm" w="sm" type="none"/>
            <a:tailEnd len="sm" w="sm" type="none"/>
          </a:ln>
        </p:spPr>
      </p:cxnSp>
      <p:cxnSp>
        <p:nvCxnSpPr>
          <p:cNvPr id="166" name="Google Shape;166;p25"/>
          <p:cNvCxnSpPr/>
          <p:nvPr/>
        </p:nvCxnSpPr>
        <p:spPr>
          <a:xfrm flipH="1" rot="10800000">
            <a:off x="4540701" y="4263377"/>
            <a:ext cx="1" cy="142695"/>
          </a:xfrm>
          <a:prstGeom prst="straightConnector1">
            <a:avLst/>
          </a:prstGeom>
          <a:noFill/>
          <a:ln cap="rnd" cmpd="sng" w="38100">
            <a:solidFill>
              <a:srgbClr val="A4C956"/>
            </a:solidFill>
            <a:prstDash val="dot"/>
            <a:round/>
            <a:headEnd len="sm" w="sm" type="none"/>
            <a:tailEnd len="sm" w="sm" type="none"/>
          </a:ln>
        </p:spPr>
      </p:cxnSp>
      <p:cxnSp>
        <p:nvCxnSpPr>
          <p:cNvPr id="167" name="Google Shape;167;p25"/>
          <p:cNvCxnSpPr/>
          <p:nvPr/>
        </p:nvCxnSpPr>
        <p:spPr>
          <a:xfrm rot="10800000">
            <a:off x="3256982" y="5576698"/>
            <a:ext cx="2592820" cy="0"/>
          </a:xfrm>
          <a:prstGeom prst="straightConnector1">
            <a:avLst/>
          </a:prstGeom>
          <a:noFill/>
          <a:ln cap="rnd" cmpd="sng" w="38100">
            <a:solidFill>
              <a:srgbClr val="A4C956"/>
            </a:solidFill>
            <a:prstDash val="dot"/>
            <a:round/>
            <a:headEnd len="sm" w="sm" type="none"/>
            <a:tailEnd len="sm" w="sm" type="none"/>
          </a:ln>
        </p:spPr>
      </p:cxnSp>
      <p:sp>
        <p:nvSpPr>
          <p:cNvPr id="168" name="Google Shape;168;p25"/>
          <p:cNvSpPr/>
          <p:nvPr/>
        </p:nvSpPr>
        <p:spPr>
          <a:xfrm>
            <a:off x="841111" y="2732657"/>
            <a:ext cx="7461777" cy="83099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s-CL" sz="2400" u="none" cap="none" strike="noStrike">
                <a:solidFill>
                  <a:srgbClr val="7F7F7F"/>
                </a:solidFill>
                <a:latin typeface="Corbel"/>
                <a:ea typeface="Corbel"/>
                <a:cs typeface="Corbel"/>
                <a:sym typeface="Corbel"/>
              </a:rPr>
              <a:t>¿Existen condiciones estructurales que permiten explicar si las enfermedades afectan a todos y a todas por igual? </a:t>
            </a:r>
            <a:endParaRPr b="0" i="0" sz="1400" u="none" cap="none" strike="noStrike">
              <a:solidFill>
                <a:srgbClr val="000000"/>
              </a:solidFill>
              <a:latin typeface="Arial"/>
              <a:ea typeface="Arial"/>
              <a:cs typeface="Arial"/>
              <a:sym typeface="Arial"/>
            </a:endParaRPr>
          </a:p>
        </p:txBody>
      </p:sp>
      <p:sp>
        <p:nvSpPr>
          <p:cNvPr id="169" name="Google Shape;169;p25"/>
          <p:cNvSpPr/>
          <p:nvPr/>
        </p:nvSpPr>
        <p:spPr>
          <a:xfrm>
            <a:off x="1018310" y="4467143"/>
            <a:ext cx="7107376" cy="83099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s-CL" sz="2400" u="none" cap="none" strike="noStrike">
                <a:solidFill>
                  <a:srgbClr val="7F7F7F"/>
                </a:solidFill>
                <a:latin typeface="Corbel"/>
                <a:ea typeface="Corbel"/>
                <a:cs typeface="Corbel"/>
                <a:sym typeface="Corbel"/>
              </a:rPr>
              <a:t>¿Existen soluciones para abordar las problemáticas ligadas a las desigualdades en salud?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3" name="Shape 173"/>
        <p:cNvGrpSpPr/>
        <p:nvPr/>
      </p:nvGrpSpPr>
      <p:grpSpPr>
        <a:xfrm>
          <a:off x="0" y="0"/>
          <a:ext cx="0" cy="0"/>
          <a:chOff x="0" y="0"/>
          <a:chExt cx="0" cy="0"/>
        </a:xfrm>
      </p:grpSpPr>
      <p:sp>
        <p:nvSpPr>
          <p:cNvPr id="174" name="Google Shape;174;p26"/>
          <p:cNvSpPr txBox="1"/>
          <p:nvPr/>
        </p:nvSpPr>
        <p:spPr>
          <a:xfrm>
            <a:off x="531023" y="2284804"/>
            <a:ext cx="4879177" cy="2695904"/>
          </a:xfrm>
          <a:prstGeom prst="rect">
            <a:avLst/>
          </a:prstGeom>
          <a:noFill/>
          <a:ln>
            <a:noFill/>
          </a:ln>
        </p:spPr>
        <p:txBody>
          <a:bodyPr anchorCtr="0" anchor="t" bIns="45700" lIns="91425" spcFirstLastPara="1" rIns="91425" wrap="square" tIns="45700">
            <a:noAutofit/>
          </a:bodyPr>
          <a:lstStyle/>
          <a:p>
            <a:pPr indent="0" lvl="0" marL="0" marR="0" rtl="0" algn="just">
              <a:lnSpc>
                <a:spcPct val="90000"/>
              </a:lnSpc>
              <a:spcBef>
                <a:spcPts val="0"/>
              </a:spcBef>
              <a:spcAft>
                <a:spcPts val="0"/>
              </a:spcAft>
              <a:buClr>
                <a:srgbClr val="FFFFFF"/>
              </a:buClr>
              <a:buSzPts val="1800"/>
              <a:buFont typeface="Arial"/>
              <a:buNone/>
            </a:pPr>
            <a:r>
              <a:rPr b="0" i="0" lang="es-CL" sz="1800" u="none" cap="none" strike="noStrike">
                <a:solidFill>
                  <a:srgbClr val="7F7F7F"/>
                </a:solidFill>
                <a:latin typeface="Corbel"/>
                <a:ea typeface="Corbel"/>
                <a:cs typeface="Corbel"/>
                <a:sym typeface="Corbel"/>
              </a:rPr>
              <a:t>La salud es un aspecto fundamental de la vida humana, de gran valor social, individual y colectivo, que puede entenderse de distintas maneras. Por ejemplo, como una manera de vivir, “autónoma, solidaria y gozosa”, en palabras del médico catalán Jordi Gol; o como “un estado de completo bienestar físico, mental y social, y no solamente la ausencia de afecciones o enfermedades”, según la define la Organización Mundial de la Salud.</a:t>
            </a:r>
            <a:endParaRPr b="0" i="0" sz="1400" u="none" cap="none" strike="noStrike">
              <a:solidFill>
                <a:srgbClr val="000000"/>
              </a:solidFill>
              <a:latin typeface="Arial"/>
              <a:ea typeface="Arial"/>
              <a:cs typeface="Arial"/>
              <a:sym typeface="Arial"/>
            </a:endParaRPr>
          </a:p>
          <a:p>
            <a:pPr indent="0" lvl="0" marL="0" marR="0" rtl="0" algn="just">
              <a:lnSpc>
                <a:spcPct val="90000"/>
              </a:lnSpc>
              <a:spcBef>
                <a:spcPts val="0"/>
              </a:spcBef>
              <a:spcAft>
                <a:spcPts val="0"/>
              </a:spcAft>
              <a:buClr>
                <a:srgbClr val="FFFFFF"/>
              </a:buClr>
              <a:buSzPts val="1800"/>
              <a:buFont typeface="Arial"/>
              <a:buNone/>
            </a:pPr>
            <a:r>
              <a:t/>
            </a:r>
            <a:endParaRPr b="0" i="0" sz="1800" u="none" cap="none" strike="noStrike">
              <a:solidFill>
                <a:srgbClr val="7F7F7F"/>
              </a:solidFill>
              <a:latin typeface="Corbel"/>
              <a:ea typeface="Corbel"/>
              <a:cs typeface="Corbel"/>
              <a:sym typeface="Corbel"/>
            </a:endParaRPr>
          </a:p>
          <a:p>
            <a:pPr indent="0" lvl="0" marL="0" marR="0" rtl="0" algn="just">
              <a:lnSpc>
                <a:spcPct val="90000"/>
              </a:lnSpc>
              <a:spcBef>
                <a:spcPts val="0"/>
              </a:spcBef>
              <a:spcAft>
                <a:spcPts val="0"/>
              </a:spcAft>
              <a:buClr>
                <a:srgbClr val="FFFFFF"/>
              </a:buClr>
              <a:buSzPts val="1800"/>
              <a:buFont typeface="Arial"/>
              <a:buNone/>
            </a:pPr>
            <a:r>
              <a:t/>
            </a:r>
            <a:endParaRPr b="0" i="0" sz="1800" u="none" cap="none" strike="noStrike">
              <a:solidFill>
                <a:srgbClr val="7F7F7F"/>
              </a:solidFill>
              <a:latin typeface="Corbel"/>
              <a:ea typeface="Corbel"/>
              <a:cs typeface="Corbel"/>
              <a:sym typeface="Corbel"/>
            </a:endParaRPr>
          </a:p>
          <a:p>
            <a:pPr indent="0" lvl="0" marL="0" marR="0" rtl="0" algn="just">
              <a:lnSpc>
                <a:spcPct val="90000"/>
              </a:lnSpc>
              <a:spcBef>
                <a:spcPts val="0"/>
              </a:spcBef>
              <a:spcAft>
                <a:spcPts val="0"/>
              </a:spcAft>
              <a:buClr>
                <a:srgbClr val="FFFFFF"/>
              </a:buClr>
              <a:buSzPts val="1800"/>
              <a:buFont typeface="Arial"/>
              <a:buNone/>
            </a:pPr>
            <a:r>
              <a:t/>
            </a:r>
            <a:endParaRPr b="0" i="0" sz="1800" u="none" cap="none" strike="noStrike">
              <a:solidFill>
                <a:srgbClr val="7F7F7F"/>
              </a:solidFill>
              <a:latin typeface="Corbel"/>
              <a:ea typeface="Corbel"/>
              <a:cs typeface="Corbel"/>
              <a:sym typeface="Corbel"/>
            </a:endParaRPr>
          </a:p>
          <a:p>
            <a:pPr indent="0" lvl="0" marL="0" marR="0" rtl="0" algn="l">
              <a:lnSpc>
                <a:spcPct val="90000"/>
              </a:lnSpc>
              <a:spcBef>
                <a:spcPts val="0"/>
              </a:spcBef>
              <a:spcAft>
                <a:spcPts val="0"/>
              </a:spcAft>
              <a:buClr>
                <a:srgbClr val="FFFFFF"/>
              </a:buClr>
              <a:buSzPts val="1800"/>
              <a:buFont typeface="Arial"/>
              <a:buNone/>
            </a:pPr>
            <a:br>
              <a:rPr b="0" i="0" lang="es-CL" sz="1800" u="none" cap="none" strike="noStrike">
                <a:solidFill>
                  <a:srgbClr val="7F7F7F"/>
                </a:solidFill>
                <a:latin typeface="Corbel"/>
                <a:ea typeface="Corbel"/>
                <a:cs typeface="Corbel"/>
                <a:sym typeface="Corbel"/>
              </a:rPr>
            </a:br>
            <a:br>
              <a:rPr b="0" i="0" lang="es-CL" sz="1800" u="none" cap="none" strike="noStrike">
                <a:solidFill>
                  <a:srgbClr val="7F7F7F"/>
                </a:solidFill>
                <a:latin typeface="Corbel"/>
                <a:ea typeface="Corbel"/>
                <a:cs typeface="Corbel"/>
                <a:sym typeface="Corbel"/>
              </a:rPr>
            </a:br>
            <a:endParaRPr b="0" i="0" sz="1800" u="none" cap="none" strike="noStrike">
              <a:solidFill>
                <a:srgbClr val="7F7F7F"/>
              </a:solidFill>
              <a:latin typeface="Corbel"/>
              <a:ea typeface="Corbel"/>
              <a:cs typeface="Corbel"/>
              <a:sym typeface="Corbel"/>
            </a:endParaRPr>
          </a:p>
        </p:txBody>
      </p:sp>
      <p:pic>
        <p:nvPicPr>
          <p:cNvPr id="175" name="Google Shape;175;p26"/>
          <p:cNvPicPr preferRelativeResize="0"/>
          <p:nvPr/>
        </p:nvPicPr>
        <p:blipFill rotWithShape="1">
          <a:blip r:embed="rId4">
            <a:alphaModFix/>
          </a:blip>
          <a:srcRect b="0" l="0" r="0" t="0"/>
          <a:stretch/>
        </p:blipFill>
        <p:spPr>
          <a:xfrm>
            <a:off x="5410200" y="1734107"/>
            <a:ext cx="3733800" cy="3797299"/>
          </a:xfrm>
          <a:prstGeom prst="rect">
            <a:avLst/>
          </a:prstGeom>
          <a:noFill/>
          <a:ln>
            <a:noFill/>
          </a:ln>
        </p:spPr>
      </p:pic>
      <p:sp>
        <p:nvSpPr>
          <p:cNvPr id="176" name="Google Shape;176;p26"/>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A4C956"/>
                </a:solidFill>
                <a:latin typeface="Corbel"/>
                <a:ea typeface="Corbel"/>
                <a:cs typeface="Corbel"/>
                <a:sym typeface="Corbel"/>
              </a:rPr>
              <a:t>INTRODUCCIÓN</a:t>
            </a:r>
            <a:endParaRPr b="0" i="0" sz="2400" u="none" cap="none" strike="noStrike">
              <a:solidFill>
                <a:srgbClr val="A4C956"/>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0" name="Shape 180"/>
        <p:cNvGrpSpPr/>
        <p:nvPr/>
      </p:nvGrpSpPr>
      <p:grpSpPr>
        <a:xfrm>
          <a:off x="0" y="0"/>
          <a:ext cx="0" cy="0"/>
          <a:chOff x="0" y="0"/>
          <a:chExt cx="0" cy="0"/>
        </a:xfrm>
      </p:grpSpPr>
      <p:sp>
        <p:nvSpPr>
          <p:cNvPr id="181" name="Google Shape;181;p27"/>
          <p:cNvSpPr txBox="1"/>
          <p:nvPr/>
        </p:nvSpPr>
        <p:spPr>
          <a:xfrm>
            <a:off x="531023" y="2403165"/>
            <a:ext cx="4879177" cy="2051669"/>
          </a:xfrm>
          <a:prstGeom prst="rect">
            <a:avLst/>
          </a:prstGeom>
          <a:noFill/>
          <a:ln>
            <a:noFill/>
          </a:ln>
        </p:spPr>
        <p:txBody>
          <a:bodyPr anchorCtr="0" anchor="t" bIns="45700" lIns="91425" spcFirstLastPara="1" rIns="91425" wrap="square" tIns="45700">
            <a:noAutofit/>
          </a:bodyPr>
          <a:lstStyle/>
          <a:p>
            <a:pPr indent="0" lvl="0" marL="0" marR="0" rtl="0" algn="just">
              <a:lnSpc>
                <a:spcPct val="90000"/>
              </a:lnSpc>
              <a:spcBef>
                <a:spcPts val="0"/>
              </a:spcBef>
              <a:spcAft>
                <a:spcPts val="0"/>
              </a:spcAft>
              <a:buClr>
                <a:srgbClr val="FFFFFF"/>
              </a:buClr>
              <a:buSzPts val="1800"/>
              <a:buFont typeface="Arial"/>
              <a:buNone/>
            </a:pPr>
            <a:r>
              <a:rPr b="0" i="0" lang="es-CL" sz="1800" u="none" cap="none" strike="noStrike">
                <a:solidFill>
                  <a:srgbClr val="7F7F7F"/>
                </a:solidFill>
                <a:latin typeface="Corbel"/>
                <a:ea typeface="Corbel"/>
                <a:cs typeface="Corbel"/>
                <a:sym typeface="Corbel"/>
              </a:rPr>
              <a:t>La salud constituye un derecho para todos y todas las personas, que debe ser garantizado independiente de la clase social, género, nacionalidad, etnia, raza o religión. Sin embargo, en todo el mundo se observan importantes diferencias entre distintos grupos sociales, con la consecuencia de que unos gozan de una mejor salud que otros.</a:t>
            </a:r>
            <a:endParaRPr b="0" i="0" sz="1400" u="none" cap="none" strike="noStrike">
              <a:solidFill>
                <a:srgbClr val="000000"/>
              </a:solidFill>
              <a:latin typeface="Arial"/>
              <a:ea typeface="Arial"/>
              <a:cs typeface="Arial"/>
              <a:sym typeface="Arial"/>
            </a:endParaRPr>
          </a:p>
          <a:p>
            <a:pPr indent="0" lvl="0" marL="0" marR="0" rtl="0" algn="just">
              <a:lnSpc>
                <a:spcPct val="90000"/>
              </a:lnSpc>
              <a:spcBef>
                <a:spcPts val="0"/>
              </a:spcBef>
              <a:spcAft>
                <a:spcPts val="0"/>
              </a:spcAft>
              <a:buClr>
                <a:srgbClr val="FFFFFF"/>
              </a:buClr>
              <a:buSzPts val="1800"/>
              <a:buFont typeface="Arial"/>
              <a:buNone/>
            </a:pPr>
            <a:r>
              <a:t/>
            </a:r>
            <a:endParaRPr b="0" i="0" sz="1800" u="none" cap="none" strike="noStrike">
              <a:solidFill>
                <a:srgbClr val="7F7F7F"/>
              </a:solidFill>
              <a:latin typeface="Corbel"/>
              <a:ea typeface="Corbel"/>
              <a:cs typeface="Corbel"/>
              <a:sym typeface="Corbel"/>
            </a:endParaRPr>
          </a:p>
          <a:p>
            <a:pPr indent="0" lvl="0" marL="0" marR="0" rtl="0" algn="just">
              <a:lnSpc>
                <a:spcPct val="90000"/>
              </a:lnSpc>
              <a:spcBef>
                <a:spcPts val="0"/>
              </a:spcBef>
              <a:spcAft>
                <a:spcPts val="0"/>
              </a:spcAft>
              <a:buClr>
                <a:srgbClr val="FFFFFF"/>
              </a:buClr>
              <a:buSzPts val="1800"/>
              <a:buFont typeface="Arial"/>
              <a:buNone/>
            </a:pPr>
            <a:r>
              <a:t/>
            </a:r>
            <a:endParaRPr b="0" i="0" sz="1800" u="none" cap="none" strike="noStrike">
              <a:solidFill>
                <a:srgbClr val="7F7F7F"/>
              </a:solidFill>
              <a:latin typeface="Corbel"/>
              <a:ea typeface="Corbel"/>
              <a:cs typeface="Corbel"/>
              <a:sym typeface="Corbel"/>
            </a:endParaRPr>
          </a:p>
          <a:p>
            <a:pPr indent="0" lvl="0" marL="0" marR="0" rtl="0" algn="just">
              <a:lnSpc>
                <a:spcPct val="90000"/>
              </a:lnSpc>
              <a:spcBef>
                <a:spcPts val="0"/>
              </a:spcBef>
              <a:spcAft>
                <a:spcPts val="0"/>
              </a:spcAft>
              <a:buClr>
                <a:srgbClr val="FFFFFF"/>
              </a:buClr>
              <a:buSzPts val="1800"/>
              <a:buFont typeface="Arial"/>
              <a:buNone/>
            </a:pPr>
            <a:r>
              <a:t/>
            </a:r>
            <a:endParaRPr b="0" i="0" sz="1800" u="none" cap="none" strike="noStrike">
              <a:solidFill>
                <a:srgbClr val="7F7F7F"/>
              </a:solidFill>
              <a:latin typeface="Corbel"/>
              <a:ea typeface="Corbel"/>
              <a:cs typeface="Corbel"/>
              <a:sym typeface="Corbel"/>
            </a:endParaRPr>
          </a:p>
          <a:p>
            <a:pPr indent="0" lvl="0" marL="0" marR="0" rtl="0" algn="l">
              <a:lnSpc>
                <a:spcPct val="90000"/>
              </a:lnSpc>
              <a:spcBef>
                <a:spcPts val="0"/>
              </a:spcBef>
              <a:spcAft>
                <a:spcPts val="0"/>
              </a:spcAft>
              <a:buClr>
                <a:srgbClr val="FFFFFF"/>
              </a:buClr>
              <a:buSzPts val="1800"/>
              <a:buFont typeface="Arial"/>
              <a:buNone/>
            </a:pPr>
            <a:br>
              <a:rPr b="0" i="0" lang="es-CL" sz="1800" u="none" cap="none" strike="noStrike">
                <a:solidFill>
                  <a:srgbClr val="7F7F7F"/>
                </a:solidFill>
                <a:latin typeface="Corbel"/>
                <a:ea typeface="Corbel"/>
                <a:cs typeface="Corbel"/>
                <a:sym typeface="Corbel"/>
              </a:rPr>
            </a:br>
            <a:br>
              <a:rPr b="0" i="0" lang="es-CL" sz="1800" u="none" cap="none" strike="noStrike">
                <a:solidFill>
                  <a:srgbClr val="7F7F7F"/>
                </a:solidFill>
                <a:latin typeface="Corbel"/>
                <a:ea typeface="Corbel"/>
                <a:cs typeface="Corbel"/>
                <a:sym typeface="Corbel"/>
              </a:rPr>
            </a:br>
            <a:endParaRPr b="0" i="0" sz="1800" u="none" cap="none" strike="noStrike">
              <a:solidFill>
                <a:srgbClr val="7F7F7F"/>
              </a:solidFill>
              <a:latin typeface="Corbel"/>
              <a:ea typeface="Corbel"/>
              <a:cs typeface="Corbel"/>
              <a:sym typeface="Corbel"/>
            </a:endParaRPr>
          </a:p>
        </p:txBody>
      </p:sp>
      <p:pic>
        <p:nvPicPr>
          <p:cNvPr id="182" name="Google Shape;182;p27"/>
          <p:cNvPicPr preferRelativeResize="0"/>
          <p:nvPr/>
        </p:nvPicPr>
        <p:blipFill rotWithShape="1">
          <a:blip r:embed="rId4">
            <a:alphaModFix/>
          </a:blip>
          <a:srcRect b="0" l="0" r="0" t="0"/>
          <a:stretch/>
        </p:blipFill>
        <p:spPr>
          <a:xfrm>
            <a:off x="5410200" y="1734107"/>
            <a:ext cx="3733799" cy="3797299"/>
          </a:xfrm>
          <a:prstGeom prst="rect">
            <a:avLst/>
          </a:prstGeom>
          <a:noFill/>
          <a:ln>
            <a:noFill/>
          </a:ln>
        </p:spPr>
      </p:pic>
      <p:sp>
        <p:nvSpPr>
          <p:cNvPr id="183" name="Google Shape;183;p27"/>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A4C956"/>
                </a:solidFill>
                <a:latin typeface="Corbel"/>
                <a:ea typeface="Corbel"/>
                <a:cs typeface="Corbel"/>
                <a:sym typeface="Corbel"/>
              </a:rPr>
              <a:t>LA SALUD, UN DERECHO</a:t>
            </a:r>
            <a:endParaRPr b="0" i="0" sz="2400" u="none" cap="none" strike="noStrike">
              <a:solidFill>
                <a:srgbClr val="A4C956"/>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7" name="Shape 187"/>
        <p:cNvGrpSpPr/>
        <p:nvPr/>
      </p:nvGrpSpPr>
      <p:grpSpPr>
        <a:xfrm>
          <a:off x="0" y="0"/>
          <a:ext cx="0" cy="0"/>
          <a:chOff x="0" y="0"/>
          <a:chExt cx="0" cy="0"/>
        </a:xfrm>
      </p:grpSpPr>
      <p:sp>
        <p:nvSpPr>
          <p:cNvPr id="188" name="Google Shape;188;p28"/>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A4C956"/>
                </a:solidFill>
                <a:latin typeface="Corbel"/>
                <a:ea typeface="Corbel"/>
                <a:cs typeface="Corbel"/>
                <a:sym typeface="Corbel"/>
              </a:rPr>
              <a:t>DETERMINANTES SOCIALES </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A4C956"/>
                </a:solidFill>
                <a:latin typeface="Corbel"/>
                <a:ea typeface="Corbel"/>
                <a:cs typeface="Corbel"/>
                <a:sym typeface="Corbel"/>
              </a:rPr>
              <a:t>DE LA SALUD</a:t>
            </a:r>
            <a:endParaRPr b="0" i="0" sz="2400" u="none" cap="none" strike="noStrike">
              <a:solidFill>
                <a:srgbClr val="A4C956"/>
              </a:solidFill>
              <a:latin typeface="Calibri"/>
              <a:ea typeface="Calibri"/>
              <a:cs typeface="Calibri"/>
              <a:sym typeface="Calibri"/>
            </a:endParaRPr>
          </a:p>
        </p:txBody>
      </p:sp>
      <p:sp>
        <p:nvSpPr>
          <p:cNvPr id="189" name="Google Shape;189;p28"/>
          <p:cNvSpPr txBox="1"/>
          <p:nvPr>
            <p:ph idx="1" type="body"/>
          </p:nvPr>
        </p:nvSpPr>
        <p:spPr>
          <a:xfrm>
            <a:off x="531023" y="2096574"/>
            <a:ext cx="8072650" cy="3265136"/>
          </a:xfrm>
          <a:prstGeom prst="rect">
            <a:avLst/>
          </a:prstGeom>
          <a:noFill/>
          <a:ln>
            <a:noFill/>
          </a:ln>
        </p:spPr>
        <p:txBody>
          <a:bodyPr anchorCtr="0" anchor="t" bIns="45700" lIns="91425" spcFirstLastPara="1" rIns="91425" wrap="square" tIns="45700">
            <a:noAutofit/>
          </a:bodyPr>
          <a:lstStyle/>
          <a:p>
            <a:pPr indent="0" lvl="0" marL="0" rtl="0" algn="just">
              <a:lnSpc>
                <a:spcPct val="90000"/>
              </a:lnSpc>
              <a:spcBef>
                <a:spcPts val="0"/>
              </a:spcBef>
              <a:spcAft>
                <a:spcPts val="0"/>
              </a:spcAft>
              <a:buClr>
                <a:srgbClr val="FFFFFF"/>
              </a:buClr>
              <a:buSzPts val="1800"/>
              <a:buNone/>
            </a:pPr>
            <a:r>
              <a:rPr lang="es-CL" sz="1900">
                <a:solidFill>
                  <a:srgbClr val="7F7F7F"/>
                </a:solidFill>
                <a:latin typeface="Corbel"/>
                <a:ea typeface="Corbel"/>
                <a:cs typeface="Corbel"/>
                <a:sym typeface="Corbel"/>
              </a:rPr>
              <a:t>Las condiciones económicas y materiales en que viven las personas durante el curso de su vida, junto con su entorno físico y social, forman parte de los llamados “determinantes sociales de la salud”, los cuales pueden beneficiar la salud o afectarla negativamente, según se trate de condiciones favorables o desfavorables a ella. </a:t>
            </a:r>
            <a:endParaRPr/>
          </a:p>
          <a:p>
            <a:pPr indent="0" lvl="0" marL="64135" rtl="0" algn="just">
              <a:lnSpc>
                <a:spcPct val="100000"/>
              </a:lnSpc>
              <a:spcBef>
                <a:spcPts val="0"/>
              </a:spcBef>
              <a:spcAft>
                <a:spcPts val="0"/>
              </a:spcAft>
              <a:buClr>
                <a:srgbClr val="7F7F7F"/>
              </a:buClr>
              <a:buSzPts val="2590"/>
              <a:buNone/>
            </a:pPr>
            <a:r>
              <a:t/>
            </a:r>
            <a:endParaRPr sz="1900">
              <a:solidFill>
                <a:srgbClr val="7F7F7F"/>
              </a:solidFill>
              <a:latin typeface="Corbel"/>
              <a:ea typeface="Corbel"/>
              <a:cs typeface="Corbel"/>
              <a:sym typeface="Corbel"/>
            </a:endParaRPr>
          </a:p>
          <a:p>
            <a:pPr indent="0" lvl="0" marL="64135" rtl="0" algn="just">
              <a:lnSpc>
                <a:spcPct val="100000"/>
              </a:lnSpc>
              <a:spcBef>
                <a:spcPts val="0"/>
              </a:spcBef>
              <a:spcAft>
                <a:spcPts val="0"/>
              </a:spcAft>
              <a:buClr>
                <a:srgbClr val="7F7F7F"/>
              </a:buClr>
              <a:buSzPts val="2590"/>
              <a:buNone/>
            </a:pPr>
            <a:r>
              <a:t/>
            </a:r>
            <a:endParaRPr sz="1900">
              <a:solidFill>
                <a:srgbClr val="7F7F7F"/>
              </a:solidFill>
              <a:latin typeface="Corbel"/>
              <a:ea typeface="Corbel"/>
              <a:cs typeface="Corbel"/>
              <a:sym typeface="Corbel"/>
            </a:endParaRPr>
          </a:p>
        </p:txBody>
      </p:sp>
      <p:pic>
        <p:nvPicPr>
          <p:cNvPr id="190" name="Google Shape;190;p28"/>
          <p:cNvPicPr preferRelativeResize="0"/>
          <p:nvPr/>
        </p:nvPicPr>
        <p:blipFill rotWithShape="1">
          <a:blip r:embed="rId4">
            <a:alphaModFix/>
          </a:blip>
          <a:srcRect b="0" l="0" r="0" t="0"/>
          <a:stretch/>
        </p:blipFill>
        <p:spPr>
          <a:xfrm>
            <a:off x="3585625" y="3729142"/>
            <a:ext cx="1963445" cy="199683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4" name="Shape 194"/>
        <p:cNvGrpSpPr/>
        <p:nvPr/>
      </p:nvGrpSpPr>
      <p:grpSpPr>
        <a:xfrm>
          <a:off x="0" y="0"/>
          <a:ext cx="0" cy="0"/>
          <a:chOff x="0" y="0"/>
          <a:chExt cx="0" cy="0"/>
        </a:xfrm>
      </p:grpSpPr>
      <p:sp>
        <p:nvSpPr>
          <p:cNvPr id="195" name="Google Shape;195;p29"/>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A4C956"/>
                </a:solidFill>
                <a:latin typeface="Corbel"/>
                <a:ea typeface="Corbel"/>
                <a:cs typeface="Corbel"/>
                <a:sym typeface="Corbel"/>
              </a:rPr>
              <a:t>DETERMINANTES DE LAS DESIGUALDADES DE LA SALUD</a:t>
            </a:r>
            <a:endParaRPr b="0" i="0" sz="1400" u="none" cap="none" strike="noStrike">
              <a:solidFill>
                <a:srgbClr val="000000"/>
              </a:solidFill>
              <a:latin typeface="Arial"/>
              <a:ea typeface="Arial"/>
              <a:cs typeface="Arial"/>
              <a:sym typeface="Arial"/>
            </a:endParaRPr>
          </a:p>
        </p:txBody>
      </p:sp>
      <p:sp>
        <p:nvSpPr>
          <p:cNvPr id="196" name="Google Shape;196;p29"/>
          <p:cNvSpPr txBox="1"/>
          <p:nvPr>
            <p:ph idx="1" type="body"/>
          </p:nvPr>
        </p:nvSpPr>
        <p:spPr>
          <a:xfrm>
            <a:off x="1116425" y="4308065"/>
            <a:ext cx="6911141" cy="154717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FFFFFF"/>
              </a:buClr>
              <a:buSzPts val="1800"/>
              <a:buNone/>
            </a:pPr>
            <a:r>
              <a:rPr b="1" i="1" lang="es-CL" sz="1800">
                <a:solidFill>
                  <a:srgbClr val="7F7F7F"/>
                </a:solidFill>
                <a:latin typeface="Corbel"/>
                <a:ea typeface="Corbel"/>
                <a:cs typeface="Corbel"/>
                <a:sym typeface="Corbel"/>
              </a:rPr>
              <a:t>La desigual distribución de los determinantes sociales de la salud entre grupos sociales o territorios, condición dependiente de factores sociales, culturales y políticos, explica parte importante de las diferencias en salud entre grupos sociales, constituyendo así “determinantes de las desigualdades sociales en salud”.</a:t>
            </a:r>
            <a:endParaRPr/>
          </a:p>
          <a:p>
            <a:pPr indent="0" lvl="0" marL="64135" rtl="0" algn="ctr">
              <a:lnSpc>
                <a:spcPct val="100000"/>
              </a:lnSpc>
              <a:spcBef>
                <a:spcPts val="0"/>
              </a:spcBef>
              <a:spcAft>
                <a:spcPts val="0"/>
              </a:spcAft>
              <a:buClr>
                <a:srgbClr val="7F7F7F"/>
              </a:buClr>
              <a:buSzPts val="2590"/>
              <a:buNone/>
            </a:pPr>
            <a:r>
              <a:t/>
            </a:r>
            <a:endParaRPr b="1" i="1" sz="1800">
              <a:solidFill>
                <a:srgbClr val="7F7F7F"/>
              </a:solidFill>
              <a:latin typeface="Corbel"/>
              <a:ea typeface="Corbel"/>
              <a:cs typeface="Corbel"/>
              <a:sym typeface="Corbel"/>
            </a:endParaRPr>
          </a:p>
          <a:p>
            <a:pPr indent="0" lvl="0" marL="64135" rtl="0" algn="ctr">
              <a:lnSpc>
                <a:spcPct val="100000"/>
              </a:lnSpc>
              <a:spcBef>
                <a:spcPts val="0"/>
              </a:spcBef>
              <a:spcAft>
                <a:spcPts val="0"/>
              </a:spcAft>
              <a:buClr>
                <a:srgbClr val="7F7F7F"/>
              </a:buClr>
              <a:buSzPts val="2590"/>
              <a:buNone/>
            </a:pPr>
            <a:r>
              <a:t/>
            </a:r>
            <a:endParaRPr b="1" i="1" sz="1800">
              <a:solidFill>
                <a:srgbClr val="7F7F7F"/>
              </a:solidFill>
              <a:latin typeface="Corbel"/>
              <a:ea typeface="Corbel"/>
              <a:cs typeface="Corbel"/>
              <a:sym typeface="Corbel"/>
            </a:endParaRPr>
          </a:p>
        </p:txBody>
      </p:sp>
      <p:pic>
        <p:nvPicPr>
          <p:cNvPr id="197" name="Google Shape;197;p29"/>
          <p:cNvPicPr preferRelativeResize="0"/>
          <p:nvPr/>
        </p:nvPicPr>
        <p:blipFill rotWithShape="1">
          <a:blip r:embed="rId4">
            <a:alphaModFix/>
          </a:blip>
          <a:srcRect b="0" l="0" r="0" t="0"/>
          <a:stretch/>
        </p:blipFill>
        <p:spPr>
          <a:xfrm>
            <a:off x="3428567" y="1835150"/>
            <a:ext cx="2286859" cy="232575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1" name="Shape 201"/>
        <p:cNvGrpSpPr/>
        <p:nvPr/>
      </p:nvGrpSpPr>
      <p:grpSpPr>
        <a:xfrm>
          <a:off x="0" y="0"/>
          <a:ext cx="0" cy="0"/>
          <a:chOff x="0" y="0"/>
          <a:chExt cx="0" cy="0"/>
        </a:xfrm>
      </p:grpSpPr>
      <p:sp>
        <p:nvSpPr>
          <p:cNvPr id="202" name="Google Shape;202;p30"/>
          <p:cNvSpPr txBox="1"/>
          <p:nvPr/>
        </p:nvSpPr>
        <p:spPr>
          <a:xfrm>
            <a:off x="531024" y="1300799"/>
            <a:ext cx="8059184" cy="1918920"/>
          </a:xfrm>
          <a:prstGeom prst="rect">
            <a:avLst/>
          </a:prstGeom>
          <a:noFill/>
          <a:ln>
            <a:noFill/>
          </a:ln>
        </p:spPr>
        <p:txBody>
          <a:bodyPr anchorCtr="0" anchor="t" bIns="45700" lIns="91425" spcFirstLastPara="1" rIns="91425" wrap="square" tIns="45700">
            <a:noAutofit/>
          </a:bodyPr>
          <a:lstStyle/>
          <a:p>
            <a:pPr indent="0" lvl="0" marL="64135" marR="0" rtl="0" algn="just">
              <a:lnSpc>
                <a:spcPct val="100000"/>
              </a:lnSpc>
              <a:spcBef>
                <a:spcPts val="0"/>
              </a:spcBef>
              <a:spcAft>
                <a:spcPts val="0"/>
              </a:spcAft>
              <a:buClr>
                <a:srgbClr val="7F7F7F"/>
              </a:buClr>
              <a:buSzPts val="2590"/>
              <a:buFont typeface="Arial"/>
              <a:buNone/>
            </a:pPr>
            <a:r>
              <a:t/>
            </a:r>
            <a:endParaRPr b="0" i="0" sz="1700" u="none" cap="none" strike="noStrike">
              <a:solidFill>
                <a:srgbClr val="7F7F7F"/>
              </a:solidFill>
              <a:latin typeface="Corbel"/>
              <a:ea typeface="Corbel"/>
              <a:cs typeface="Corbel"/>
              <a:sym typeface="Corbel"/>
            </a:endParaRPr>
          </a:p>
          <a:p>
            <a:pPr indent="0" lvl="0" marL="64135" marR="0" rtl="0" algn="just">
              <a:lnSpc>
                <a:spcPct val="100000"/>
              </a:lnSpc>
              <a:spcBef>
                <a:spcPts val="0"/>
              </a:spcBef>
              <a:spcAft>
                <a:spcPts val="0"/>
              </a:spcAft>
              <a:buClr>
                <a:srgbClr val="7F7F7F"/>
              </a:buClr>
              <a:buSzPts val="2590"/>
              <a:buFont typeface="Arial"/>
              <a:buNone/>
            </a:pPr>
            <a:r>
              <a:rPr b="0" i="0" lang="es-CL" sz="1800" u="none" cap="none" strike="noStrike">
                <a:solidFill>
                  <a:srgbClr val="7F7F7F"/>
                </a:solidFill>
                <a:latin typeface="Corbel"/>
                <a:ea typeface="Corbel"/>
                <a:cs typeface="Corbel"/>
                <a:sym typeface="Corbel"/>
              </a:rPr>
              <a:t>La salud, y los problemas relacionados con ella, van mutando conforme se desarrollan los países y en relación tanto con los cambios demográficos, como con las transformaciones en las condiciones y estilos de vida de las personas.</a:t>
            </a:r>
            <a:endParaRPr b="0" i="0" sz="1400" u="none" cap="none" strike="noStrike">
              <a:solidFill>
                <a:srgbClr val="000000"/>
              </a:solidFill>
              <a:latin typeface="Arial"/>
              <a:ea typeface="Arial"/>
              <a:cs typeface="Arial"/>
              <a:sym typeface="Arial"/>
            </a:endParaRPr>
          </a:p>
          <a:p>
            <a:pPr indent="0" lvl="0" marL="64135" marR="0" rtl="0" algn="just">
              <a:lnSpc>
                <a:spcPct val="100000"/>
              </a:lnSpc>
              <a:spcBef>
                <a:spcPts val="0"/>
              </a:spcBef>
              <a:spcAft>
                <a:spcPts val="0"/>
              </a:spcAft>
              <a:buClr>
                <a:srgbClr val="7F7F7F"/>
              </a:buClr>
              <a:buSzPts val="2590"/>
              <a:buFont typeface="Arial"/>
              <a:buNone/>
            </a:pPr>
            <a:r>
              <a:t/>
            </a:r>
            <a:endParaRPr b="0" i="0" sz="1700" u="none" cap="none" strike="noStrike">
              <a:solidFill>
                <a:srgbClr val="7F7F7F"/>
              </a:solidFill>
              <a:latin typeface="Corbel"/>
              <a:ea typeface="Corbel"/>
              <a:cs typeface="Corbel"/>
              <a:sym typeface="Corbel"/>
            </a:endParaRPr>
          </a:p>
        </p:txBody>
      </p:sp>
      <p:pic>
        <p:nvPicPr>
          <p:cNvPr id="203" name="Google Shape;203;p30"/>
          <p:cNvPicPr preferRelativeResize="0"/>
          <p:nvPr/>
        </p:nvPicPr>
        <p:blipFill rotWithShape="1">
          <a:blip r:embed="rId4">
            <a:alphaModFix/>
          </a:blip>
          <a:srcRect b="0" l="0" r="0" t="0"/>
          <a:stretch/>
        </p:blipFill>
        <p:spPr>
          <a:xfrm>
            <a:off x="5524801" y="2890037"/>
            <a:ext cx="3012659" cy="3063894"/>
          </a:xfrm>
          <a:prstGeom prst="rect">
            <a:avLst/>
          </a:prstGeom>
          <a:noFill/>
          <a:ln>
            <a:noFill/>
          </a:ln>
        </p:spPr>
      </p:pic>
      <p:sp>
        <p:nvSpPr>
          <p:cNvPr id="204" name="Google Shape;204;p30"/>
          <p:cNvSpPr/>
          <p:nvPr/>
        </p:nvSpPr>
        <p:spPr>
          <a:xfrm>
            <a:off x="606540" y="3683320"/>
            <a:ext cx="4836364" cy="1477328"/>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rgbClr val="000000"/>
              </a:buClr>
              <a:buSzPts val="1800"/>
              <a:buFont typeface="Arial"/>
              <a:buNone/>
            </a:pPr>
            <a:r>
              <a:rPr b="0" i="1" lang="es-CL" sz="1800" u="none" cap="none" strike="noStrike">
                <a:solidFill>
                  <a:srgbClr val="7F7F7F"/>
                </a:solidFill>
                <a:latin typeface="Corbel"/>
                <a:ea typeface="Corbel"/>
                <a:cs typeface="Corbel"/>
                <a:sym typeface="Corbel"/>
              </a:rPr>
              <a:t>En la actualidad, las enfermedades que provocan más muertes son las enfermedades no transmisibles (ENT). Actualmente la OMS las considera una amenaza creciente, lo que la ha llevado incluso a clasificarlas como epidemia.</a:t>
            </a:r>
            <a:endParaRPr b="0" i="0" sz="1400" u="none" cap="none" strike="noStrike">
              <a:solidFill>
                <a:srgbClr val="000000"/>
              </a:solidFill>
              <a:latin typeface="Arial"/>
              <a:ea typeface="Arial"/>
              <a:cs typeface="Arial"/>
              <a:sym typeface="Arial"/>
            </a:endParaRPr>
          </a:p>
        </p:txBody>
      </p:sp>
      <p:sp>
        <p:nvSpPr>
          <p:cNvPr id="205" name="Google Shape;205;p30"/>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A4C956"/>
                </a:solidFill>
                <a:latin typeface="Corbel"/>
                <a:ea typeface="Corbel"/>
                <a:cs typeface="Corbel"/>
                <a:sym typeface="Corbel"/>
              </a:rPr>
              <a:t>¿DE QUÉ SE ENFERMAN LAS SOCIEDADES</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A4C956"/>
                </a:solidFill>
                <a:latin typeface="Corbel"/>
                <a:ea typeface="Corbel"/>
                <a:cs typeface="Corbel"/>
                <a:sym typeface="Corbel"/>
              </a:rPr>
              <a:t>MODERNAS?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9" name="Shape 209"/>
        <p:cNvGrpSpPr/>
        <p:nvPr/>
      </p:nvGrpSpPr>
      <p:grpSpPr>
        <a:xfrm>
          <a:off x="0" y="0"/>
          <a:ext cx="0" cy="0"/>
          <a:chOff x="0" y="0"/>
          <a:chExt cx="0" cy="0"/>
        </a:xfrm>
      </p:grpSpPr>
      <p:sp>
        <p:nvSpPr>
          <p:cNvPr id="210" name="Google Shape;210;p31"/>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A4C956"/>
                </a:solidFill>
                <a:latin typeface="Corbel"/>
                <a:ea typeface="Corbel"/>
                <a:cs typeface="Corbel"/>
                <a:sym typeface="Corbel"/>
              </a:rPr>
              <a:t>PRINCIPALES CAUSAS DE MUERTE EN CHILE EN 2016</a:t>
            </a:r>
            <a:endParaRPr b="0" i="0" sz="1400" u="none" cap="none" strike="noStrike">
              <a:solidFill>
                <a:srgbClr val="000000"/>
              </a:solidFill>
              <a:latin typeface="Arial"/>
              <a:ea typeface="Arial"/>
              <a:cs typeface="Arial"/>
              <a:sym typeface="Arial"/>
            </a:endParaRPr>
          </a:p>
        </p:txBody>
      </p:sp>
      <p:pic>
        <p:nvPicPr>
          <p:cNvPr id="211" name="Google Shape;211;p31"/>
          <p:cNvPicPr preferRelativeResize="0"/>
          <p:nvPr/>
        </p:nvPicPr>
        <p:blipFill rotWithShape="1">
          <a:blip r:embed="rId4">
            <a:alphaModFix/>
          </a:blip>
          <a:srcRect b="0" l="0" r="0" t="0"/>
          <a:stretch/>
        </p:blipFill>
        <p:spPr>
          <a:xfrm>
            <a:off x="978287" y="914400"/>
            <a:ext cx="7187425" cy="4870817"/>
          </a:xfrm>
          <a:prstGeom prst="rect">
            <a:avLst/>
          </a:prstGeom>
          <a:noFill/>
          <a:ln>
            <a:noFill/>
          </a:ln>
        </p:spPr>
      </p:pic>
      <p:sp>
        <p:nvSpPr>
          <p:cNvPr id="212" name="Google Shape;212;p31"/>
          <p:cNvSpPr/>
          <p:nvPr/>
        </p:nvSpPr>
        <p:spPr>
          <a:xfrm>
            <a:off x="1186518" y="5812926"/>
            <a:ext cx="7689695" cy="40011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00"/>
              <a:buFont typeface="Arial"/>
              <a:buNone/>
            </a:pPr>
            <a:r>
              <a:rPr b="0" i="1" lang="es-CL" sz="1000" u="none" cap="none" strike="noStrike">
                <a:solidFill>
                  <a:srgbClr val="7F7F7F"/>
                </a:solidFill>
                <a:latin typeface="Corbel"/>
                <a:ea typeface="Corbel"/>
                <a:cs typeface="Corbel"/>
                <a:sym typeface="Corbel"/>
              </a:rPr>
              <a:t>Fuente: elaboración propia a partir de DEIS (2018). Serie Defunciones 2000-2016. Recuperado de: pp.http://www.deis.cl/wp-content/2017/gobCL-sitios-1.0/assets/SerieDefunciones_2000_2015.html</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6" name="Shape 216"/>
        <p:cNvGrpSpPr/>
        <p:nvPr/>
      </p:nvGrpSpPr>
      <p:grpSpPr>
        <a:xfrm>
          <a:off x="0" y="0"/>
          <a:ext cx="0" cy="0"/>
          <a:chOff x="0" y="0"/>
          <a:chExt cx="0" cy="0"/>
        </a:xfrm>
      </p:grpSpPr>
      <p:sp>
        <p:nvSpPr>
          <p:cNvPr id="217" name="Google Shape;217;p32"/>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A4C956"/>
                </a:solidFill>
                <a:latin typeface="Corbel"/>
                <a:ea typeface="Corbel"/>
                <a:cs typeface="Corbel"/>
                <a:sym typeface="Corbel"/>
              </a:rPr>
              <a:t>EL MODELO DE LOS DETERMINANTES</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A4C956"/>
                </a:solidFill>
                <a:latin typeface="Corbel"/>
                <a:ea typeface="Corbel"/>
                <a:cs typeface="Corbel"/>
                <a:sym typeface="Corbel"/>
              </a:rPr>
              <a:t>DE LA SALUD</a:t>
            </a:r>
            <a:endParaRPr b="0" i="0" sz="1400" u="none" cap="none" strike="noStrike">
              <a:solidFill>
                <a:srgbClr val="000000"/>
              </a:solidFill>
              <a:latin typeface="Arial"/>
              <a:ea typeface="Arial"/>
              <a:cs typeface="Arial"/>
              <a:sym typeface="Arial"/>
            </a:endParaRPr>
          </a:p>
        </p:txBody>
      </p:sp>
      <p:sp>
        <p:nvSpPr>
          <p:cNvPr id="218" name="Google Shape;218;p32"/>
          <p:cNvSpPr txBox="1"/>
          <p:nvPr/>
        </p:nvSpPr>
        <p:spPr>
          <a:xfrm>
            <a:off x="531024" y="1300799"/>
            <a:ext cx="8059184" cy="1179165"/>
          </a:xfrm>
          <a:prstGeom prst="rect">
            <a:avLst/>
          </a:prstGeom>
          <a:noFill/>
          <a:ln>
            <a:noFill/>
          </a:ln>
        </p:spPr>
        <p:txBody>
          <a:bodyPr anchorCtr="0" anchor="t" bIns="45700" lIns="91425" spcFirstLastPara="1" rIns="91425" wrap="square" tIns="45700">
            <a:noAutofit/>
          </a:bodyPr>
          <a:lstStyle/>
          <a:p>
            <a:pPr indent="0" lvl="0" marL="64135" marR="0" rtl="0" algn="just">
              <a:lnSpc>
                <a:spcPct val="100000"/>
              </a:lnSpc>
              <a:spcBef>
                <a:spcPts val="0"/>
              </a:spcBef>
              <a:spcAft>
                <a:spcPts val="0"/>
              </a:spcAft>
              <a:buClr>
                <a:srgbClr val="7F7F7F"/>
              </a:buClr>
              <a:buSzPts val="2590"/>
              <a:buFont typeface="Arial"/>
              <a:buNone/>
            </a:pPr>
            <a:r>
              <a:t/>
            </a:r>
            <a:endParaRPr b="0" i="0" sz="1700" u="none" cap="none" strike="noStrike">
              <a:solidFill>
                <a:srgbClr val="7F7F7F"/>
              </a:solidFill>
              <a:latin typeface="Corbel"/>
              <a:ea typeface="Corbel"/>
              <a:cs typeface="Corbel"/>
              <a:sym typeface="Corbel"/>
            </a:endParaRPr>
          </a:p>
          <a:p>
            <a:pPr indent="0" lvl="0" marL="64135" marR="0" rtl="0" algn="just">
              <a:lnSpc>
                <a:spcPct val="100000"/>
              </a:lnSpc>
              <a:spcBef>
                <a:spcPts val="0"/>
              </a:spcBef>
              <a:spcAft>
                <a:spcPts val="0"/>
              </a:spcAft>
              <a:buClr>
                <a:srgbClr val="7F7F7F"/>
              </a:buClr>
              <a:buSzPts val="2590"/>
              <a:buFont typeface="Arial"/>
              <a:buNone/>
            </a:pPr>
            <a:r>
              <a:rPr b="0" i="0" lang="es-CL" sz="1800" u="none" cap="none" strike="noStrike">
                <a:solidFill>
                  <a:srgbClr val="7F7F7F"/>
                </a:solidFill>
                <a:latin typeface="Corbel"/>
                <a:ea typeface="Corbel"/>
                <a:cs typeface="Corbel"/>
                <a:sym typeface="Corbel"/>
              </a:rPr>
              <a:t>Desde hace ya varios años, diversos autores del mundo de la salud pública desarrollan modelos conceptuales para explicar el fenómeno de las desigualdades en salud, sus mecanismos y sus causas.</a:t>
            </a:r>
            <a:endParaRPr b="0" i="0" sz="1400" u="none" cap="none" strike="noStrike">
              <a:solidFill>
                <a:srgbClr val="000000"/>
              </a:solidFill>
              <a:latin typeface="Arial"/>
              <a:ea typeface="Arial"/>
              <a:cs typeface="Arial"/>
              <a:sym typeface="Arial"/>
            </a:endParaRPr>
          </a:p>
          <a:p>
            <a:pPr indent="0" lvl="0" marL="64135" marR="0" rtl="0" algn="just">
              <a:lnSpc>
                <a:spcPct val="100000"/>
              </a:lnSpc>
              <a:spcBef>
                <a:spcPts val="0"/>
              </a:spcBef>
              <a:spcAft>
                <a:spcPts val="0"/>
              </a:spcAft>
              <a:buClr>
                <a:srgbClr val="7F7F7F"/>
              </a:buClr>
              <a:buSzPts val="2590"/>
              <a:buFont typeface="Arial"/>
              <a:buNone/>
            </a:pPr>
            <a:r>
              <a:t/>
            </a:r>
            <a:endParaRPr b="0" i="0" sz="1700" u="none" cap="none" strike="noStrike">
              <a:solidFill>
                <a:srgbClr val="7F7F7F"/>
              </a:solidFill>
              <a:latin typeface="Corbel"/>
              <a:ea typeface="Corbel"/>
              <a:cs typeface="Corbel"/>
              <a:sym typeface="Corbel"/>
            </a:endParaRPr>
          </a:p>
        </p:txBody>
      </p:sp>
      <p:pic>
        <p:nvPicPr>
          <p:cNvPr id="219" name="Google Shape;219;p32"/>
          <p:cNvPicPr preferRelativeResize="0"/>
          <p:nvPr/>
        </p:nvPicPr>
        <p:blipFill rotWithShape="1">
          <a:blip r:embed="rId4">
            <a:alphaModFix/>
          </a:blip>
          <a:srcRect b="0" l="0" r="0" t="0"/>
          <a:stretch/>
        </p:blipFill>
        <p:spPr>
          <a:xfrm>
            <a:off x="4874789" y="2941853"/>
            <a:ext cx="3258082" cy="2099894"/>
          </a:xfrm>
          <a:prstGeom prst="rect">
            <a:avLst/>
          </a:prstGeom>
          <a:noFill/>
          <a:ln>
            <a:noFill/>
          </a:ln>
        </p:spPr>
      </p:pic>
      <p:pic>
        <p:nvPicPr>
          <p:cNvPr id="220" name="Google Shape;220;p32"/>
          <p:cNvPicPr preferRelativeResize="0"/>
          <p:nvPr/>
        </p:nvPicPr>
        <p:blipFill rotWithShape="1">
          <a:blip r:embed="rId5">
            <a:alphaModFix/>
          </a:blip>
          <a:srcRect b="0" l="0" r="0" t="0"/>
          <a:stretch/>
        </p:blipFill>
        <p:spPr>
          <a:xfrm>
            <a:off x="1011128" y="2866363"/>
            <a:ext cx="3172466" cy="2443563"/>
          </a:xfrm>
          <a:prstGeom prst="rect">
            <a:avLst/>
          </a:prstGeom>
          <a:noFill/>
          <a:ln>
            <a:noFill/>
          </a:ln>
        </p:spPr>
      </p:pic>
      <p:sp>
        <p:nvSpPr>
          <p:cNvPr id="221" name="Google Shape;221;p32"/>
          <p:cNvSpPr/>
          <p:nvPr/>
        </p:nvSpPr>
        <p:spPr>
          <a:xfrm>
            <a:off x="497266" y="5214973"/>
            <a:ext cx="4200189" cy="652516"/>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s-CL" sz="1600" u="none" cap="none" strike="noStrike">
                <a:solidFill>
                  <a:srgbClr val="7F7F7F"/>
                </a:solidFill>
                <a:latin typeface="Corbel"/>
                <a:ea typeface="Corbel"/>
                <a:cs typeface="Corbel"/>
                <a:sym typeface="Corbel"/>
              </a:rPr>
              <a:t>Modelo de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1" i="0" lang="es-CL" sz="1600" u="none" cap="none" strike="noStrike">
                <a:solidFill>
                  <a:srgbClr val="7F7F7F"/>
                </a:solidFill>
                <a:latin typeface="Corbel"/>
                <a:ea typeface="Corbel"/>
                <a:cs typeface="Corbel"/>
                <a:sym typeface="Corbel"/>
              </a:rPr>
              <a:t>Dalghren y Withehead (1991) </a:t>
            </a:r>
            <a:endParaRPr b="1" i="0" sz="1600" u="none" cap="none" strike="noStrike">
              <a:solidFill>
                <a:srgbClr val="7F7F7F"/>
              </a:solidFill>
              <a:latin typeface="Corbel"/>
              <a:ea typeface="Corbel"/>
              <a:cs typeface="Corbel"/>
              <a:sym typeface="Corbel"/>
            </a:endParaRPr>
          </a:p>
        </p:txBody>
      </p:sp>
      <p:sp>
        <p:nvSpPr>
          <p:cNvPr id="222" name="Google Shape;222;p32"/>
          <p:cNvSpPr/>
          <p:nvPr/>
        </p:nvSpPr>
        <p:spPr>
          <a:xfrm>
            <a:off x="5211317" y="5214973"/>
            <a:ext cx="2929618" cy="652516"/>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s-CL" sz="1600" u="none" cap="none" strike="noStrike">
                <a:solidFill>
                  <a:srgbClr val="7F7F7F"/>
                </a:solidFill>
                <a:latin typeface="Corbel"/>
                <a:ea typeface="Corbel"/>
                <a:cs typeface="Corbel"/>
                <a:sym typeface="Corbel"/>
              </a:rPr>
              <a:t>Modelo de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1" i="0" lang="es-CL" sz="1600" u="none" cap="none" strike="noStrike">
                <a:solidFill>
                  <a:srgbClr val="7F7F7F"/>
                </a:solidFill>
                <a:latin typeface="Corbel"/>
                <a:ea typeface="Corbel"/>
                <a:cs typeface="Corbel"/>
                <a:sym typeface="Corbel"/>
              </a:rPr>
              <a:t>Solar e Irwin (2007)</a:t>
            </a:r>
            <a:endParaRPr b="1" i="0" sz="1600" u="none" cap="none" strike="noStrike">
              <a:solidFill>
                <a:srgbClr val="7F7F7F"/>
              </a:solidFill>
              <a:latin typeface="Corbel"/>
              <a:ea typeface="Corbel"/>
              <a:cs typeface="Corbel"/>
              <a:sym typeface="Corbe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6" name="Shape 226"/>
        <p:cNvGrpSpPr/>
        <p:nvPr/>
      </p:nvGrpSpPr>
      <p:grpSpPr>
        <a:xfrm>
          <a:off x="0" y="0"/>
          <a:ext cx="0" cy="0"/>
          <a:chOff x="0" y="0"/>
          <a:chExt cx="0" cy="0"/>
        </a:xfrm>
      </p:grpSpPr>
      <p:sp>
        <p:nvSpPr>
          <p:cNvPr id="227" name="Google Shape;227;p33"/>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A4C956"/>
                </a:solidFill>
                <a:latin typeface="Corbel"/>
                <a:ea typeface="Corbel"/>
                <a:cs typeface="Corbel"/>
                <a:sym typeface="Corbel"/>
              </a:rPr>
              <a:t>EL MODELO DE</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A4C956"/>
                </a:solidFill>
                <a:latin typeface="Corbel"/>
                <a:ea typeface="Corbel"/>
                <a:cs typeface="Corbel"/>
                <a:sym typeface="Corbel"/>
              </a:rPr>
              <a:t>DALGHREN Y WITHEHEAD </a:t>
            </a:r>
            <a:r>
              <a:rPr b="0" i="1" lang="es-CL" sz="2400" u="none" cap="none" strike="noStrike">
                <a:solidFill>
                  <a:srgbClr val="A4C956"/>
                </a:solidFill>
                <a:latin typeface="Corbel"/>
                <a:ea typeface="Corbel"/>
                <a:cs typeface="Corbel"/>
                <a:sym typeface="Corbel"/>
              </a:rPr>
              <a:t>(1991)</a:t>
            </a:r>
            <a:endParaRPr b="0" i="0" sz="1200" u="none" cap="none" strike="noStrike">
              <a:solidFill>
                <a:srgbClr val="000000"/>
              </a:solidFill>
              <a:latin typeface="Arial"/>
              <a:ea typeface="Arial"/>
              <a:cs typeface="Arial"/>
              <a:sym typeface="Arial"/>
            </a:endParaRPr>
          </a:p>
        </p:txBody>
      </p:sp>
      <p:pic>
        <p:nvPicPr>
          <p:cNvPr id="228" name="Google Shape;228;p33"/>
          <p:cNvPicPr preferRelativeResize="0"/>
          <p:nvPr/>
        </p:nvPicPr>
        <p:blipFill rotWithShape="1">
          <a:blip r:embed="rId4">
            <a:alphaModFix/>
          </a:blip>
          <a:srcRect b="0" l="0" r="0" t="0"/>
          <a:stretch/>
        </p:blipFill>
        <p:spPr>
          <a:xfrm>
            <a:off x="1750839" y="1131336"/>
            <a:ext cx="5642322" cy="4345946"/>
          </a:xfrm>
          <a:prstGeom prst="rect">
            <a:avLst/>
          </a:prstGeom>
          <a:noFill/>
          <a:ln>
            <a:noFill/>
          </a:ln>
        </p:spPr>
      </p:pic>
      <p:sp>
        <p:nvSpPr>
          <p:cNvPr id="229" name="Google Shape;229;p33"/>
          <p:cNvSpPr txBox="1"/>
          <p:nvPr/>
        </p:nvSpPr>
        <p:spPr>
          <a:xfrm>
            <a:off x="531024" y="5190459"/>
            <a:ext cx="8059184" cy="910300"/>
          </a:xfrm>
          <a:prstGeom prst="rect">
            <a:avLst/>
          </a:prstGeom>
          <a:noFill/>
          <a:ln>
            <a:noFill/>
          </a:ln>
        </p:spPr>
        <p:txBody>
          <a:bodyPr anchorCtr="0" anchor="t" bIns="45700" lIns="91425" spcFirstLastPara="1" rIns="91425" wrap="square" tIns="45700">
            <a:noAutofit/>
          </a:bodyPr>
          <a:lstStyle/>
          <a:p>
            <a:pPr indent="0" lvl="0" marL="64135" marR="0" rtl="0" algn="just">
              <a:lnSpc>
                <a:spcPct val="100000"/>
              </a:lnSpc>
              <a:spcBef>
                <a:spcPts val="0"/>
              </a:spcBef>
              <a:spcAft>
                <a:spcPts val="0"/>
              </a:spcAft>
              <a:buClr>
                <a:srgbClr val="7F7F7F"/>
              </a:buClr>
              <a:buSzPts val="2590"/>
              <a:buFont typeface="Arial"/>
              <a:buNone/>
            </a:pPr>
            <a:r>
              <a:rPr b="0" i="0" lang="es-CL" sz="1400" u="none" cap="none" strike="noStrike">
                <a:solidFill>
                  <a:srgbClr val="7F7F7F"/>
                </a:solidFill>
                <a:latin typeface="Corbel"/>
                <a:ea typeface="Corbel"/>
                <a:cs typeface="Corbel"/>
                <a:sym typeface="Corbel"/>
              </a:rPr>
              <a:t>El diagrama muestra los determinantes de la salud en capas concéntricas, desde los determinantes sociales en la capa externa hasta los estilos de vida en la capa interna. En el centro se encuentran aquellas características inherentes de las personas, es decir, que no son modificables. Por ejemplo, los factores genéticos. </a:t>
            </a:r>
            <a:endParaRPr b="0" i="0" sz="1400" u="none" cap="none" strike="noStrike">
              <a:solidFill>
                <a:srgbClr val="000000"/>
              </a:solidFill>
              <a:latin typeface="Arial"/>
              <a:ea typeface="Arial"/>
              <a:cs typeface="Arial"/>
              <a:sym typeface="Arial"/>
            </a:endParaRPr>
          </a:p>
          <a:p>
            <a:pPr indent="0" lvl="0" marL="64135" marR="0" rtl="0" algn="just">
              <a:lnSpc>
                <a:spcPct val="100000"/>
              </a:lnSpc>
              <a:spcBef>
                <a:spcPts val="0"/>
              </a:spcBef>
              <a:spcAft>
                <a:spcPts val="0"/>
              </a:spcAft>
              <a:buClr>
                <a:srgbClr val="7F7F7F"/>
              </a:buClr>
              <a:buSzPts val="2590"/>
              <a:buFont typeface="Arial"/>
              <a:buNone/>
            </a:pPr>
            <a:r>
              <a:t/>
            </a:r>
            <a:endParaRPr b="0" i="0" sz="1100" u="none" cap="none" strike="noStrike">
              <a:solidFill>
                <a:srgbClr val="7F7F7F"/>
              </a:solidFill>
              <a:latin typeface="Corbel"/>
              <a:ea typeface="Corbel"/>
              <a:cs typeface="Corbel"/>
              <a:sym typeface="Corbe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3" name="Shape 233"/>
        <p:cNvGrpSpPr/>
        <p:nvPr/>
      </p:nvGrpSpPr>
      <p:grpSpPr>
        <a:xfrm>
          <a:off x="0" y="0"/>
          <a:ext cx="0" cy="0"/>
          <a:chOff x="0" y="0"/>
          <a:chExt cx="0" cy="0"/>
        </a:xfrm>
      </p:grpSpPr>
      <p:sp>
        <p:nvSpPr>
          <p:cNvPr id="234" name="Google Shape;234;p34"/>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A4C956"/>
                </a:solidFill>
                <a:latin typeface="Corbel"/>
                <a:ea typeface="Corbel"/>
                <a:cs typeface="Corbel"/>
                <a:sym typeface="Corbel"/>
              </a:rPr>
              <a:t>EL MODELO DE</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A4C956"/>
                </a:solidFill>
                <a:latin typeface="Corbel"/>
                <a:ea typeface="Corbel"/>
                <a:cs typeface="Corbel"/>
                <a:sym typeface="Corbel"/>
              </a:rPr>
              <a:t>SOLAR E IRWIN </a:t>
            </a:r>
            <a:r>
              <a:rPr b="0" i="1" lang="es-CL" sz="2400" u="none" cap="none" strike="noStrike">
                <a:solidFill>
                  <a:srgbClr val="A4C956"/>
                </a:solidFill>
                <a:latin typeface="Corbel"/>
                <a:ea typeface="Corbel"/>
                <a:cs typeface="Corbel"/>
                <a:sym typeface="Corbel"/>
              </a:rPr>
              <a:t>(2007)</a:t>
            </a:r>
            <a:endParaRPr b="0" i="0" sz="1200" u="none" cap="none" strike="noStrike">
              <a:solidFill>
                <a:srgbClr val="000000"/>
              </a:solidFill>
              <a:latin typeface="Arial"/>
              <a:ea typeface="Arial"/>
              <a:cs typeface="Arial"/>
              <a:sym typeface="Arial"/>
            </a:endParaRPr>
          </a:p>
        </p:txBody>
      </p:sp>
      <p:pic>
        <p:nvPicPr>
          <p:cNvPr id="235" name="Google Shape;235;p34"/>
          <p:cNvPicPr preferRelativeResize="0"/>
          <p:nvPr/>
        </p:nvPicPr>
        <p:blipFill rotWithShape="1">
          <a:blip r:embed="rId4">
            <a:alphaModFix/>
          </a:blip>
          <a:srcRect b="0" l="0" r="0" t="0"/>
          <a:stretch/>
        </p:blipFill>
        <p:spPr>
          <a:xfrm>
            <a:off x="1564124" y="1121135"/>
            <a:ext cx="5992984" cy="3862588"/>
          </a:xfrm>
          <a:prstGeom prst="rect">
            <a:avLst/>
          </a:prstGeom>
          <a:noFill/>
          <a:ln>
            <a:noFill/>
          </a:ln>
        </p:spPr>
      </p:pic>
      <p:sp>
        <p:nvSpPr>
          <p:cNvPr id="236" name="Google Shape;236;p34"/>
          <p:cNvSpPr txBox="1"/>
          <p:nvPr/>
        </p:nvSpPr>
        <p:spPr>
          <a:xfrm>
            <a:off x="531024" y="5190459"/>
            <a:ext cx="8059184" cy="910300"/>
          </a:xfrm>
          <a:prstGeom prst="rect">
            <a:avLst/>
          </a:prstGeom>
          <a:noFill/>
          <a:ln>
            <a:noFill/>
          </a:ln>
        </p:spPr>
        <p:txBody>
          <a:bodyPr anchorCtr="0" anchor="t" bIns="45700" lIns="91425" spcFirstLastPara="1" rIns="91425" wrap="square" tIns="45700">
            <a:noAutofit/>
          </a:bodyPr>
          <a:lstStyle/>
          <a:p>
            <a:pPr indent="0" lvl="0" marL="64135" marR="0" rtl="0" algn="just">
              <a:lnSpc>
                <a:spcPct val="100000"/>
              </a:lnSpc>
              <a:spcBef>
                <a:spcPts val="0"/>
              </a:spcBef>
              <a:spcAft>
                <a:spcPts val="0"/>
              </a:spcAft>
              <a:buClr>
                <a:srgbClr val="7F7F7F"/>
              </a:buClr>
              <a:buSzPts val="2590"/>
              <a:buFont typeface="Arial"/>
              <a:buNone/>
            </a:pPr>
            <a:r>
              <a:rPr b="0" i="0" lang="es-CL" sz="1400" u="none" cap="none" strike="noStrike">
                <a:solidFill>
                  <a:srgbClr val="7F7F7F"/>
                </a:solidFill>
                <a:latin typeface="Corbel"/>
                <a:ea typeface="Corbel"/>
                <a:cs typeface="Corbel"/>
                <a:sym typeface="Corbel"/>
              </a:rPr>
              <a:t>Este modelo, adoptado por la Comisión de Determinantes Sociales de la Salud de la OMS, identifica dos tipos de determinantes y desigualdades sociales en salud: los factores estructurales y los determinantes intermedios. Los factores estructurales incluyen el contexto socioeconómico y político y la estructura social. Los intermedios, las condiciones de vida y del entorno.</a:t>
            </a:r>
            <a:endParaRPr b="0" i="0" sz="1400" u="none" cap="none" strike="noStrike">
              <a:solidFill>
                <a:srgbClr val="000000"/>
              </a:solidFill>
              <a:latin typeface="Arial"/>
              <a:ea typeface="Arial"/>
              <a:cs typeface="Arial"/>
              <a:sym typeface="Arial"/>
            </a:endParaRPr>
          </a:p>
          <a:p>
            <a:pPr indent="0" lvl="0" marL="64135" marR="0" rtl="0" algn="just">
              <a:lnSpc>
                <a:spcPct val="100000"/>
              </a:lnSpc>
              <a:spcBef>
                <a:spcPts val="0"/>
              </a:spcBef>
              <a:spcAft>
                <a:spcPts val="0"/>
              </a:spcAft>
              <a:buClr>
                <a:srgbClr val="7F7F7F"/>
              </a:buClr>
              <a:buSzPts val="2590"/>
              <a:buFont typeface="Arial"/>
              <a:buNone/>
            </a:pPr>
            <a:r>
              <a:t/>
            </a:r>
            <a:endParaRPr b="0" i="0" sz="1100" u="none" cap="none" strike="noStrike">
              <a:solidFill>
                <a:srgbClr val="7F7F7F"/>
              </a:solidFill>
              <a:latin typeface="Corbel"/>
              <a:ea typeface="Corbel"/>
              <a:cs typeface="Corbel"/>
              <a:sym typeface="Corbe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0" name="Shape 240"/>
        <p:cNvGrpSpPr/>
        <p:nvPr/>
      </p:nvGrpSpPr>
      <p:grpSpPr>
        <a:xfrm>
          <a:off x="0" y="0"/>
          <a:ext cx="0" cy="0"/>
          <a:chOff x="0" y="0"/>
          <a:chExt cx="0" cy="0"/>
        </a:xfrm>
      </p:grpSpPr>
      <p:sp>
        <p:nvSpPr>
          <p:cNvPr id="241" name="Google Shape;241;p35"/>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A4C956"/>
                </a:solidFill>
                <a:latin typeface="Corbel"/>
                <a:ea typeface="Corbel"/>
                <a:cs typeface="Corbel"/>
                <a:sym typeface="Corbel"/>
              </a:rPr>
              <a:t>CIUDAD COMO DETERMINANTE SOCIAL DE LA SALUD</a:t>
            </a:r>
            <a:endParaRPr b="0" i="0" sz="1400" u="none" cap="none" strike="noStrike">
              <a:solidFill>
                <a:srgbClr val="000000"/>
              </a:solidFill>
              <a:latin typeface="Arial"/>
              <a:ea typeface="Arial"/>
              <a:cs typeface="Arial"/>
              <a:sym typeface="Arial"/>
            </a:endParaRPr>
          </a:p>
        </p:txBody>
      </p:sp>
      <p:sp>
        <p:nvSpPr>
          <p:cNvPr id="242" name="Google Shape;242;p35"/>
          <p:cNvSpPr txBox="1"/>
          <p:nvPr/>
        </p:nvSpPr>
        <p:spPr>
          <a:xfrm>
            <a:off x="531024" y="1300799"/>
            <a:ext cx="8059184" cy="1918920"/>
          </a:xfrm>
          <a:prstGeom prst="rect">
            <a:avLst/>
          </a:prstGeom>
          <a:noFill/>
          <a:ln>
            <a:noFill/>
          </a:ln>
        </p:spPr>
        <p:txBody>
          <a:bodyPr anchorCtr="0" anchor="t" bIns="45700" lIns="91425" spcFirstLastPara="1" rIns="91425" wrap="square" tIns="45700">
            <a:noAutofit/>
          </a:bodyPr>
          <a:lstStyle/>
          <a:p>
            <a:pPr indent="0" lvl="0" marL="64135" marR="0" rtl="0" algn="just">
              <a:lnSpc>
                <a:spcPct val="100000"/>
              </a:lnSpc>
              <a:spcBef>
                <a:spcPts val="0"/>
              </a:spcBef>
              <a:spcAft>
                <a:spcPts val="0"/>
              </a:spcAft>
              <a:buClr>
                <a:srgbClr val="7F7F7F"/>
              </a:buClr>
              <a:buSzPts val="2590"/>
              <a:buFont typeface="Arial"/>
              <a:buNone/>
            </a:pPr>
            <a:r>
              <a:t/>
            </a:r>
            <a:endParaRPr b="0" i="0" sz="1700" u="none" cap="none" strike="noStrike">
              <a:solidFill>
                <a:srgbClr val="7F7F7F"/>
              </a:solidFill>
              <a:latin typeface="Corbel"/>
              <a:ea typeface="Corbel"/>
              <a:cs typeface="Corbel"/>
              <a:sym typeface="Corbel"/>
            </a:endParaRPr>
          </a:p>
          <a:p>
            <a:pPr indent="0" lvl="0" marL="64135" marR="0" rtl="0" algn="just">
              <a:lnSpc>
                <a:spcPct val="100000"/>
              </a:lnSpc>
              <a:spcBef>
                <a:spcPts val="0"/>
              </a:spcBef>
              <a:spcAft>
                <a:spcPts val="0"/>
              </a:spcAft>
              <a:buClr>
                <a:srgbClr val="7F7F7F"/>
              </a:buClr>
              <a:buSzPts val="2590"/>
              <a:buFont typeface="Arial"/>
              <a:buNone/>
            </a:pPr>
            <a:r>
              <a:rPr b="0" i="0" lang="es-CL" sz="1800" u="none" cap="none" strike="noStrike">
                <a:solidFill>
                  <a:srgbClr val="7F7F7F"/>
                </a:solidFill>
                <a:latin typeface="Corbel"/>
                <a:ea typeface="Corbel"/>
                <a:cs typeface="Corbel"/>
                <a:sym typeface="Corbel"/>
              </a:rPr>
              <a:t>Si bien las ciudades son motores para el progreso y concentren las mejores oportunidades para el desarrollo individual, al mismo tiempo en las megaurbes surgen problemas como la segregación territorial, la marginalización, y otros factores negativos, como el tráfico, el ritmo acelerado, el hacinamiento y la contaminación, situaciones que se distribuyen de forma desigual entre los territorios urbanos y sus habitantes. </a:t>
            </a:r>
            <a:endParaRPr b="0" i="0" sz="1400" u="none" cap="none" strike="noStrike">
              <a:solidFill>
                <a:srgbClr val="000000"/>
              </a:solidFill>
              <a:latin typeface="Arial"/>
              <a:ea typeface="Arial"/>
              <a:cs typeface="Arial"/>
              <a:sym typeface="Arial"/>
            </a:endParaRPr>
          </a:p>
          <a:p>
            <a:pPr indent="0" lvl="0" marL="64135" marR="0" rtl="0" algn="just">
              <a:lnSpc>
                <a:spcPct val="100000"/>
              </a:lnSpc>
              <a:spcBef>
                <a:spcPts val="0"/>
              </a:spcBef>
              <a:spcAft>
                <a:spcPts val="0"/>
              </a:spcAft>
              <a:buClr>
                <a:srgbClr val="7F7F7F"/>
              </a:buClr>
              <a:buSzPts val="2590"/>
              <a:buFont typeface="Arial"/>
              <a:buNone/>
            </a:pPr>
            <a:r>
              <a:t/>
            </a:r>
            <a:endParaRPr b="0" i="0" sz="1700" u="none" cap="none" strike="noStrike">
              <a:solidFill>
                <a:srgbClr val="7F7F7F"/>
              </a:solidFill>
              <a:latin typeface="Corbel"/>
              <a:ea typeface="Corbel"/>
              <a:cs typeface="Corbel"/>
              <a:sym typeface="Corbel"/>
            </a:endParaRPr>
          </a:p>
        </p:txBody>
      </p:sp>
      <p:pic>
        <p:nvPicPr>
          <p:cNvPr id="243" name="Google Shape;243;p35"/>
          <p:cNvPicPr preferRelativeResize="0"/>
          <p:nvPr/>
        </p:nvPicPr>
        <p:blipFill rotWithShape="1">
          <a:blip r:embed="rId4">
            <a:alphaModFix/>
          </a:blip>
          <a:srcRect b="0" l="0" r="0" t="0"/>
          <a:stretch/>
        </p:blipFill>
        <p:spPr>
          <a:xfrm>
            <a:off x="1231107" y="3732937"/>
            <a:ext cx="6681786" cy="197739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7" name="Shape 247"/>
        <p:cNvGrpSpPr/>
        <p:nvPr/>
      </p:nvGrpSpPr>
      <p:grpSpPr>
        <a:xfrm>
          <a:off x="0" y="0"/>
          <a:ext cx="0" cy="0"/>
          <a:chOff x="0" y="0"/>
          <a:chExt cx="0" cy="0"/>
        </a:xfrm>
      </p:grpSpPr>
      <p:sp>
        <p:nvSpPr>
          <p:cNvPr id="248" name="Google Shape;248;p36"/>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000" u="none" cap="none" strike="noStrike">
                <a:solidFill>
                  <a:srgbClr val="A4C956"/>
                </a:solidFill>
                <a:latin typeface="Corbel"/>
                <a:ea typeface="Corbel"/>
                <a:cs typeface="Corbel"/>
                <a:sym typeface="Corbel"/>
              </a:rPr>
              <a:t>DETERMINANTES DE LAS DESIGUALDADES EN SALUD A NIVEL URBANO</a:t>
            </a:r>
            <a:endParaRPr b="1" i="0" sz="2400" u="none" cap="none" strike="noStrike">
              <a:solidFill>
                <a:srgbClr val="A4C956"/>
              </a:solidFill>
              <a:latin typeface="Corbel"/>
              <a:ea typeface="Corbel"/>
              <a:cs typeface="Corbel"/>
              <a:sym typeface="Corbel"/>
            </a:endParaRPr>
          </a:p>
        </p:txBody>
      </p:sp>
      <p:pic>
        <p:nvPicPr>
          <p:cNvPr id="249" name="Google Shape;249;p36"/>
          <p:cNvPicPr preferRelativeResize="0"/>
          <p:nvPr/>
        </p:nvPicPr>
        <p:blipFill rotWithShape="1">
          <a:blip r:embed="rId4">
            <a:alphaModFix/>
          </a:blip>
          <a:srcRect b="0" l="0" r="0" t="0"/>
          <a:stretch/>
        </p:blipFill>
        <p:spPr>
          <a:xfrm>
            <a:off x="995858" y="914400"/>
            <a:ext cx="7152284" cy="534647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3" name="Shape 253"/>
        <p:cNvGrpSpPr/>
        <p:nvPr/>
      </p:nvGrpSpPr>
      <p:grpSpPr>
        <a:xfrm>
          <a:off x="0" y="0"/>
          <a:ext cx="0" cy="0"/>
          <a:chOff x="0" y="0"/>
          <a:chExt cx="0" cy="0"/>
        </a:xfrm>
      </p:grpSpPr>
      <p:sp>
        <p:nvSpPr>
          <p:cNvPr id="254" name="Google Shape;254;p37"/>
          <p:cNvSpPr/>
          <p:nvPr/>
        </p:nvSpPr>
        <p:spPr>
          <a:xfrm>
            <a:off x="834521" y="4080706"/>
            <a:ext cx="7474954" cy="132343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s-CL" sz="1600" u="none" cap="none" strike="noStrike">
                <a:solidFill>
                  <a:srgbClr val="A4C956"/>
                </a:solidFill>
                <a:latin typeface="Corbel"/>
                <a:ea typeface="Corbel"/>
                <a:cs typeface="Corbel"/>
                <a:sym typeface="Corbel"/>
              </a:rPr>
              <a:t>Reconocer e identificar los determinantes sociales de la salud permite comprender de forma exhaustiva e integrada por qué existen las desigualdades en salud y cuál es la cadena causal que las explica. Comprender estos modelos ayuda, a su vez, a reconocer las desigualdades sociales en salud: diferencias entre grupos sociales que son injustas y evitables.</a:t>
            </a:r>
            <a:endParaRPr b="0" i="0" sz="1400" u="none" cap="none" strike="noStrike">
              <a:solidFill>
                <a:srgbClr val="000000"/>
              </a:solidFill>
              <a:latin typeface="Arial"/>
              <a:ea typeface="Arial"/>
              <a:cs typeface="Arial"/>
              <a:sym typeface="Arial"/>
            </a:endParaRPr>
          </a:p>
        </p:txBody>
      </p:sp>
      <p:pic>
        <p:nvPicPr>
          <p:cNvPr id="255" name="Google Shape;255;p37"/>
          <p:cNvPicPr preferRelativeResize="0"/>
          <p:nvPr/>
        </p:nvPicPr>
        <p:blipFill rotWithShape="1">
          <a:blip r:embed="rId4">
            <a:alphaModFix/>
          </a:blip>
          <a:srcRect b="0" l="0" r="0" t="0"/>
          <a:stretch/>
        </p:blipFill>
        <p:spPr>
          <a:xfrm>
            <a:off x="2926363" y="729725"/>
            <a:ext cx="3291271" cy="334724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9" name="Shape 259"/>
        <p:cNvGrpSpPr/>
        <p:nvPr/>
      </p:nvGrpSpPr>
      <p:grpSpPr>
        <a:xfrm>
          <a:off x="0" y="0"/>
          <a:ext cx="0" cy="0"/>
          <a:chOff x="0" y="0"/>
          <a:chExt cx="0" cy="0"/>
        </a:xfrm>
      </p:grpSpPr>
      <p:cxnSp>
        <p:nvCxnSpPr>
          <p:cNvPr id="260" name="Google Shape;260;p38"/>
          <p:cNvCxnSpPr/>
          <p:nvPr/>
        </p:nvCxnSpPr>
        <p:spPr>
          <a:xfrm rot="10800000">
            <a:off x="3288281" y="2368858"/>
            <a:ext cx="2592820" cy="0"/>
          </a:xfrm>
          <a:prstGeom prst="straightConnector1">
            <a:avLst/>
          </a:prstGeom>
          <a:noFill/>
          <a:ln cap="rnd" cmpd="sng" w="38100">
            <a:solidFill>
              <a:srgbClr val="A4C956"/>
            </a:solidFill>
            <a:prstDash val="dot"/>
            <a:round/>
            <a:headEnd len="sm" w="sm" type="none"/>
            <a:tailEnd len="sm" w="sm" type="none"/>
          </a:ln>
        </p:spPr>
      </p:cxnSp>
      <p:sp>
        <p:nvSpPr>
          <p:cNvPr id="261" name="Google Shape;261;p38"/>
          <p:cNvSpPr/>
          <p:nvPr/>
        </p:nvSpPr>
        <p:spPr>
          <a:xfrm>
            <a:off x="1844031" y="1331691"/>
            <a:ext cx="5455938" cy="830956"/>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s-CL" sz="2400" u="none" cap="none" strike="noStrike">
                <a:solidFill>
                  <a:srgbClr val="7F7F7F"/>
                </a:solidFill>
                <a:latin typeface="Corbel"/>
                <a:ea typeface="Corbel"/>
                <a:cs typeface="Corbel"/>
                <a:sym typeface="Corbel"/>
              </a:rPr>
              <a:t>¿De qué enferman las personas que viven en las ciudades?</a:t>
            </a:r>
            <a:endParaRPr b="0" i="0" sz="1200" u="none" cap="none" strike="noStrike">
              <a:solidFill>
                <a:srgbClr val="000000"/>
              </a:solidFill>
              <a:latin typeface="Arial"/>
              <a:ea typeface="Arial"/>
              <a:cs typeface="Arial"/>
              <a:sym typeface="Arial"/>
            </a:endParaRPr>
          </a:p>
        </p:txBody>
      </p:sp>
      <p:cxnSp>
        <p:nvCxnSpPr>
          <p:cNvPr id="262" name="Google Shape;262;p38"/>
          <p:cNvCxnSpPr/>
          <p:nvPr/>
        </p:nvCxnSpPr>
        <p:spPr>
          <a:xfrm flipH="1" rot="10800000">
            <a:off x="4572000" y="2465473"/>
            <a:ext cx="1" cy="142695"/>
          </a:xfrm>
          <a:prstGeom prst="straightConnector1">
            <a:avLst/>
          </a:prstGeom>
          <a:noFill/>
          <a:ln cap="rnd" cmpd="sng" w="38100">
            <a:solidFill>
              <a:srgbClr val="A4C956"/>
            </a:solidFill>
            <a:prstDash val="dot"/>
            <a:round/>
            <a:headEnd len="sm" w="sm" type="none"/>
            <a:tailEnd len="sm" w="sm" type="none"/>
          </a:ln>
        </p:spPr>
      </p:cxnSp>
      <p:cxnSp>
        <p:nvCxnSpPr>
          <p:cNvPr id="263" name="Google Shape;263;p38"/>
          <p:cNvCxnSpPr/>
          <p:nvPr/>
        </p:nvCxnSpPr>
        <p:spPr>
          <a:xfrm rot="10800000">
            <a:off x="3256982" y="4166762"/>
            <a:ext cx="2592820" cy="0"/>
          </a:xfrm>
          <a:prstGeom prst="straightConnector1">
            <a:avLst/>
          </a:prstGeom>
          <a:noFill/>
          <a:ln cap="rnd" cmpd="sng" w="38100">
            <a:solidFill>
              <a:srgbClr val="A4C956"/>
            </a:solidFill>
            <a:prstDash val="dot"/>
            <a:round/>
            <a:headEnd len="sm" w="sm" type="none"/>
            <a:tailEnd len="sm" w="sm" type="none"/>
          </a:ln>
        </p:spPr>
      </p:cxnSp>
      <p:cxnSp>
        <p:nvCxnSpPr>
          <p:cNvPr id="264" name="Google Shape;264;p38"/>
          <p:cNvCxnSpPr/>
          <p:nvPr/>
        </p:nvCxnSpPr>
        <p:spPr>
          <a:xfrm flipH="1" rot="10800000">
            <a:off x="4540701" y="4263377"/>
            <a:ext cx="1" cy="142695"/>
          </a:xfrm>
          <a:prstGeom prst="straightConnector1">
            <a:avLst/>
          </a:prstGeom>
          <a:noFill/>
          <a:ln cap="rnd" cmpd="sng" w="38100">
            <a:solidFill>
              <a:srgbClr val="A4C956"/>
            </a:solidFill>
            <a:prstDash val="dot"/>
            <a:round/>
            <a:headEnd len="sm" w="sm" type="none"/>
            <a:tailEnd len="sm" w="sm" type="none"/>
          </a:ln>
        </p:spPr>
      </p:cxnSp>
      <p:cxnSp>
        <p:nvCxnSpPr>
          <p:cNvPr id="265" name="Google Shape;265;p38"/>
          <p:cNvCxnSpPr/>
          <p:nvPr/>
        </p:nvCxnSpPr>
        <p:spPr>
          <a:xfrm rot="10800000">
            <a:off x="3256982" y="5576698"/>
            <a:ext cx="2592820" cy="0"/>
          </a:xfrm>
          <a:prstGeom prst="straightConnector1">
            <a:avLst/>
          </a:prstGeom>
          <a:noFill/>
          <a:ln cap="rnd" cmpd="sng" w="38100">
            <a:solidFill>
              <a:srgbClr val="A4C956"/>
            </a:solidFill>
            <a:prstDash val="dot"/>
            <a:round/>
            <a:headEnd len="sm" w="sm" type="none"/>
            <a:tailEnd len="sm" w="sm" type="none"/>
          </a:ln>
        </p:spPr>
      </p:cxnSp>
      <p:sp>
        <p:nvSpPr>
          <p:cNvPr id="266" name="Google Shape;266;p38"/>
          <p:cNvSpPr/>
          <p:nvPr/>
        </p:nvSpPr>
        <p:spPr>
          <a:xfrm>
            <a:off x="841111" y="2732657"/>
            <a:ext cx="7461777" cy="83099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s-CL" sz="2400" u="none" cap="none" strike="noStrike">
                <a:solidFill>
                  <a:srgbClr val="7F7F7F"/>
                </a:solidFill>
                <a:latin typeface="Corbel"/>
                <a:ea typeface="Corbel"/>
                <a:cs typeface="Corbel"/>
                <a:sym typeface="Corbel"/>
              </a:rPr>
              <a:t>¿Existen condiciones estructurales que permiten explicar si las enfermedades afectan a todos y a todas por igual? </a:t>
            </a:r>
            <a:endParaRPr b="0" i="0" sz="1400" u="none" cap="none" strike="noStrike">
              <a:solidFill>
                <a:srgbClr val="000000"/>
              </a:solidFill>
              <a:latin typeface="Arial"/>
              <a:ea typeface="Arial"/>
              <a:cs typeface="Arial"/>
              <a:sym typeface="Arial"/>
            </a:endParaRPr>
          </a:p>
        </p:txBody>
      </p:sp>
      <p:sp>
        <p:nvSpPr>
          <p:cNvPr id="267" name="Google Shape;267;p38"/>
          <p:cNvSpPr/>
          <p:nvPr/>
        </p:nvSpPr>
        <p:spPr>
          <a:xfrm>
            <a:off x="1018310" y="4467143"/>
            <a:ext cx="7107376" cy="83099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s-CL" sz="2400" u="none" cap="none" strike="noStrike">
                <a:solidFill>
                  <a:srgbClr val="7F7F7F"/>
                </a:solidFill>
                <a:latin typeface="Corbel"/>
                <a:ea typeface="Corbel"/>
                <a:cs typeface="Corbel"/>
                <a:sym typeface="Corbel"/>
              </a:rPr>
              <a:t>¿Existen soluciones para abordar las problemáticas ligadas a las desigualdades en salud?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1" name="Shape 271"/>
        <p:cNvGrpSpPr/>
        <p:nvPr/>
      </p:nvGrpSpPr>
      <p:grpSpPr>
        <a:xfrm>
          <a:off x="0" y="0"/>
          <a:ext cx="0" cy="0"/>
          <a:chOff x="0" y="0"/>
          <a:chExt cx="0" cy="0"/>
        </a:xfrm>
      </p:grpSpPr>
      <p:sp>
        <p:nvSpPr>
          <p:cNvPr id="272" name="Google Shape;272;p39"/>
          <p:cNvSpPr/>
          <p:nvPr/>
        </p:nvSpPr>
        <p:spPr>
          <a:xfrm>
            <a:off x="3460958" y="3854027"/>
            <a:ext cx="2222083"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FFFFFF"/>
                </a:solidFill>
                <a:latin typeface="Corbel"/>
                <a:ea typeface="Corbel"/>
                <a:cs typeface="Corbel"/>
                <a:sym typeface="Corbel"/>
              </a:rPr>
              <a:t>EDUCACIÓN CIUDADANA</a:t>
            </a:r>
            <a:endParaRPr/>
          </a:p>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FFFFFF"/>
                </a:solidFill>
                <a:latin typeface="Corbel"/>
                <a:ea typeface="Corbel"/>
                <a:cs typeface="Corbel"/>
                <a:sym typeface="Corbel"/>
              </a:rPr>
              <a:t>UNIDAD IV / CLASE 4</a:t>
            </a:r>
            <a:endParaRPr b="0" i="0" sz="1400" u="none" cap="none" strike="noStrike">
              <a:solidFill>
                <a:srgbClr val="000000"/>
              </a:solidFill>
              <a:latin typeface="Arial"/>
              <a:ea typeface="Arial"/>
              <a:cs typeface="Arial"/>
              <a:sym typeface="Arial"/>
            </a:endParaRPr>
          </a:p>
        </p:txBody>
      </p:sp>
      <p:cxnSp>
        <p:nvCxnSpPr>
          <p:cNvPr id="273" name="Google Shape;273;p39"/>
          <p:cNvCxnSpPr/>
          <p:nvPr/>
        </p:nvCxnSpPr>
        <p:spPr>
          <a:xfrm rot="10800000">
            <a:off x="2500436" y="3722959"/>
            <a:ext cx="4054783" cy="0"/>
          </a:xfrm>
          <a:prstGeom prst="straightConnector1">
            <a:avLst/>
          </a:prstGeom>
          <a:noFill/>
          <a:ln cap="rnd" cmpd="sng" w="38100">
            <a:solidFill>
              <a:schemeClr val="lt1"/>
            </a:solidFill>
            <a:prstDash val="solid"/>
            <a:round/>
            <a:headEnd len="sm" w="sm" type="none"/>
            <a:tailEnd len="sm" w="sm" type="none"/>
          </a:ln>
        </p:spPr>
      </p:cxnSp>
      <p:sp>
        <p:nvSpPr>
          <p:cNvPr id="274" name="Google Shape;274;p39"/>
          <p:cNvSpPr txBox="1"/>
          <p:nvPr/>
        </p:nvSpPr>
        <p:spPr>
          <a:xfrm>
            <a:off x="1598729" y="2612482"/>
            <a:ext cx="5946542" cy="1045118"/>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Corbel"/>
              <a:ea typeface="Corbel"/>
              <a:cs typeface="Corbel"/>
              <a:sym typeface="Corbel"/>
            </a:endParaRPr>
          </a:p>
          <a:p>
            <a:pPr indent="0" lvl="0" marL="0" marR="0" rtl="0" algn="ctr">
              <a:lnSpc>
                <a:spcPct val="100000"/>
              </a:lnSpc>
              <a:spcBef>
                <a:spcPts val="0"/>
              </a:spcBef>
              <a:spcAft>
                <a:spcPts val="0"/>
              </a:spcAft>
              <a:buNone/>
            </a:pPr>
            <a:r>
              <a:rPr b="1" i="0" lang="es-CL" sz="2800" u="none" cap="none" strike="noStrike">
                <a:solidFill>
                  <a:schemeClr val="lt1"/>
                </a:solidFill>
                <a:latin typeface="Corbel"/>
                <a:ea typeface="Corbel"/>
                <a:cs typeface="Corbel"/>
                <a:sym typeface="Corbel"/>
              </a:rPr>
              <a:t>SALUD Y CIUDAD</a:t>
            </a:r>
            <a:endParaRPr b="0" i="0" sz="2800" u="none" cap="none" strike="noStrike">
              <a:solidFill>
                <a:srgbClr val="000000"/>
              </a:solidFill>
              <a:latin typeface="Arial"/>
              <a:ea typeface="Arial"/>
              <a:cs typeface="Arial"/>
              <a:sym typeface="Arial"/>
            </a:endParaRPr>
          </a:p>
        </p:txBody>
      </p:sp>
      <p:pic>
        <p:nvPicPr>
          <p:cNvPr id="275" name="Google Shape;275;p39"/>
          <p:cNvPicPr preferRelativeResize="0"/>
          <p:nvPr/>
        </p:nvPicPr>
        <p:blipFill rotWithShape="1">
          <a:blip r:embed="rId4">
            <a:alphaModFix/>
          </a:blip>
          <a:srcRect b="0" l="0" r="0" t="0"/>
          <a:stretch/>
        </p:blipFill>
        <p:spPr>
          <a:xfrm>
            <a:off x="0" y="0"/>
            <a:ext cx="9144000" cy="6858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Tema d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3_Tema de Office">
  <a:themeElements>
    <a:clrScheme name="Tema d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