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9144000"/>
  <p:notesSz cx="6858000" cy="9144000"/>
  <p:embeddedFontLst>
    <p:embeddedFont>
      <p:font typeface="Corbel"/>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Corbel-bold.fntdata"/><Relationship Id="rId25" Type="http://schemas.openxmlformats.org/officeDocument/2006/relationships/font" Target="fonts/Corbel-regular.fntdata"/><Relationship Id="rId28" Type="http://schemas.openxmlformats.org/officeDocument/2006/relationships/font" Target="fonts/Corbel-boldItalic.fntdata"/><Relationship Id="rId27" Type="http://schemas.openxmlformats.org/officeDocument/2006/relationships/font" Target="fonts/Corbel-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 name="Google Shape;9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6" name="Google Shape;12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2" name="Google Shape;19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5" name="Google Shape;23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 name="Google Shape;24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p:nvPr>
            <p:ph idx="2" type="pic"/>
          </p:nvPr>
        </p:nvSpPr>
        <p:spPr>
          <a:xfrm>
            <a:off x="3887391" y="987426"/>
            <a:ext cx="4629150" cy="4873625"/>
          </a:xfrm>
          <a:prstGeom prst="rect">
            <a:avLst/>
          </a:prstGeom>
          <a:noFill/>
          <a:ln>
            <a:noFill/>
          </a:ln>
        </p:spPr>
      </p:sp>
      <p:sp>
        <p:nvSpPr>
          <p:cNvPr id="64" name="Google Shape;64;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85" name="Google Shape;85;p13"/>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UNIDAD IV / CLASE 1</a:t>
            </a:r>
            <a:endParaRPr b="0" i="0" sz="1400" u="none" cap="none" strike="noStrike">
              <a:solidFill>
                <a:srgbClr val="000000"/>
              </a:solidFill>
              <a:latin typeface="Arial"/>
              <a:ea typeface="Arial"/>
              <a:cs typeface="Arial"/>
              <a:sym typeface="Arial"/>
            </a:endParaRPr>
          </a:p>
        </p:txBody>
      </p:sp>
      <p:cxnSp>
        <p:nvCxnSpPr>
          <p:cNvPr id="86" name="Google Shape;86;p13"/>
          <p:cNvCxnSpPr/>
          <p:nvPr/>
        </p:nvCxnSpPr>
        <p:spPr>
          <a:xfrm rot="10800000">
            <a:off x="2500436" y="3722959"/>
            <a:ext cx="4054783" cy="0"/>
          </a:xfrm>
          <a:prstGeom prst="straightConnector1">
            <a:avLst/>
          </a:prstGeom>
          <a:noFill/>
          <a:ln cap="rnd" cmpd="sng" w="38100">
            <a:solidFill>
              <a:schemeClr val="lt1"/>
            </a:solidFill>
            <a:prstDash val="solid"/>
            <a:round/>
            <a:headEnd len="sm" w="sm" type="none"/>
            <a:tailEnd len="sm" w="sm" type="none"/>
          </a:ln>
        </p:spPr>
      </p:cxnSp>
      <p:sp>
        <p:nvSpPr>
          <p:cNvPr id="87" name="Google Shape;87;p13"/>
          <p:cNvSpPr txBox="1"/>
          <p:nvPr/>
        </p:nvSpPr>
        <p:spPr>
          <a:xfrm>
            <a:off x="1032440" y="2287679"/>
            <a:ext cx="7079119" cy="11764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CL" sz="2800" u="none" cap="none" strike="noStrike">
                <a:solidFill>
                  <a:schemeClr val="lt1"/>
                </a:solidFill>
                <a:latin typeface="Corbel"/>
                <a:ea typeface="Corbel"/>
                <a:cs typeface="Corbel"/>
                <a:sym typeface="Corbel"/>
              </a:rPr>
              <a:t>¿QUÉ RESPONSABILIDAD  TENEMOS PARA EL AVANCE HACIA EL DESARROLLO URBANO SUSTENTABLE?</a:t>
            </a:r>
            <a:endParaRPr b="0" i="0" sz="1600" u="none" cap="none" strike="noStrike">
              <a:solidFill>
                <a:srgbClr val="000000"/>
              </a:solidFill>
              <a:latin typeface="Arial"/>
              <a:ea typeface="Arial"/>
              <a:cs typeface="Arial"/>
              <a:sym typeface="Arial"/>
            </a:endParaRPr>
          </a:p>
        </p:txBody>
      </p:sp>
      <p:pic>
        <p:nvPicPr>
          <p:cNvPr id="88" name="Google Shape;88;p13"/>
          <p:cNvPicPr preferRelativeResize="0"/>
          <p:nvPr/>
        </p:nvPicPr>
        <p:blipFill rotWithShape="1">
          <a:blip r:embed="rId4">
            <a:alphaModFix/>
          </a:blip>
          <a:srcRect b="0" l="0" r="0" t="0"/>
          <a:stretch/>
        </p:blipFill>
        <p:spPr>
          <a:xfrm>
            <a:off x="0" y="0"/>
            <a:ext cx="9144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cxnSp>
        <p:nvCxnSpPr>
          <p:cNvPr id="93" name="Google Shape;93;p14"/>
          <p:cNvCxnSpPr/>
          <p:nvPr/>
        </p:nvCxnSpPr>
        <p:spPr>
          <a:xfrm rot="10800000">
            <a:off x="3275590" y="2493340"/>
            <a:ext cx="2592820" cy="0"/>
          </a:xfrm>
          <a:prstGeom prst="straightConnector1">
            <a:avLst/>
          </a:prstGeom>
          <a:noFill/>
          <a:ln cap="rnd" cmpd="sng" w="38100">
            <a:solidFill>
              <a:srgbClr val="A4C956"/>
            </a:solidFill>
            <a:prstDash val="dot"/>
            <a:round/>
            <a:headEnd len="sm" w="sm" type="none"/>
            <a:tailEnd len="sm" w="sm" type="none"/>
          </a:ln>
        </p:spPr>
      </p:cxnSp>
      <p:cxnSp>
        <p:nvCxnSpPr>
          <p:cNvPr id="94" name="Google Shape;94;p14"/>
          <p:cNvCxnSpPr/>
          <p:nvPr/>
        </p:nvCxnSpPr>
        <p:spPr>
          <a:xfrm rot="10800000">
            <a:off x="3256982" y="4358347"/>
            <a:ext cx="2592820" cy="0"/>
          </a:xfrm>
          <a:prstGeom prst="straightConnector1">
            <a:avLst/>
          </a:prstGeom>
          <a:noFill/>
          <a:ln cap="rnd" cmpd="sng" w="38100">
            <a:solidFill>
              <a:srgbClr val="A4C956"/>
            </a:solidFill>
            <a:prstDash val="dot"/>
            <a:round/>
            <a:headEnd len="sm" w="sm" type="none"/>
            <a:tailEnd len="sm" w="sm" type="none"/>
          </a:ln>
        </p:spPr>
      </p:cxnSp>
      <p:sp>
        <p:nvSpPr>
          <p:cNvPr id="95" name="Google Shape;95;p14"/>
          <p:cNvSpPr/>
          <p:nvPr/>
        </p:nvSpPr>
        <p:spPr>
          <a:xfrm>
            <a:off x="1825423" y="2736502"/>
            <a:ext cx="5455938" cy="138499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CL" sz="2800" u="none" cap="none" strike="noStrike">
                <a:solidFill>
                  <a:srgbClr val="7F7F7F"/>
                </a:solidFill>
                <a:latin typeface="Corbel"/>
                <a:ea typeface="Corbel"/>
                <a:cs typeface="Corbel"/>
                <a:sym typeface="Corbel"/>
              </a:rPr>
              <a:t>¿Qué responsabilidad tenemos para el avance hacia el desarrollo urbano sustentable?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 name="Shape 99"/>
        <p:cNvGrpSpPr/>
        <p:nvPr/>
      </p:nvGrpSpPr>
      <p:grpSpPr>
        <a:xfrm>
          <a:off x="0" y="0"/>
          <a:ext cx="0" cy="0"/>
          <a:chOff x="0" y="0"/>
          <a:chExt cx="0" cy="0"/>
        </a:xfrm>
      </p:grpSpPr>
      <p:pic>
        <p:nvPicPr>
          <p:cNvPr id="100" name="Google Shape;100;p15"/>
          <p:cNvPicPr preferRelativeResize="0"/>
          <p:nvPr/>
        </p:nvPicPr>
        <p:blipFill rotWithShape="1">
          <a:blip r:embed="rId4">
            <a:alphaModFix/>
          </a:blip>
          <a:srcRect b="0" l="0" r="0" t="0"/>
          <a:stretch/>
        </p:blipFill>
        <p:spPr>
          <a:xfrm>
            <a:off x="3282388" y="1396240"/>
            <a:ext cx="2579223" cy="2623087"/>
          </a:xfrm>
          <a:prstGeom prst="rect">
            <a:avLst/>
          </a:prstGeom>
          <a:noFill/>
          <a:ln>
            <a:noFill/>
          </a:ln>
        </p:spPr>
      </p:pic>
      <p:sp>
        <p:nvSpPr>
          <p:cNvPr id="101" name="Google Shape;101;p15"/>
          <p:cNvSpPr/>
          <p:nvPr/>
        </p:nvSpPr>
        <p:spPr>
          <a:xfrm>
            <a:off x="671519" y="4080706"/>
            <a:ext cx="7800958" cy="83099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1" lang="es-CL" sz="2400" u="none" cap="none" strike="noStrike">
                <a:solidFill>
                  <a:srgbClr val="A4C956"/>
                </a:solidFill>
                <a:latin typeface="Corbel"/>
                <a:ea typeface="Corbel"/>
                <a:cs typeface="Corbel"/>
                <a:sym typeface="Corbel"/>
              </a:rPr>
              <a:t>La </a:t>
            </a:r>
            <a:r>
              <a:rPr b="1" i="1" lang="es-CL" sz="2400" u="none" cap="none" strike="noStrike">
                <a:solidFill>
                  <a:srgbClr val="A4C956"/>
                </a:solidFill>
                <a:latin typeface="Corbel"/>
                <a:ea typeface="Corbel"/>
                <a:cs typeface="Corbel"/>
                <a:sym typeface="Corbel"/>
              </a:rPr>
              <a:t>sustentabilidad</a:t>
            </a:r>
            <a:r>
              <a:rPr b="0" i="1" lang="es-CL" sz="2400" u="none" cap="none" strike="noStrike">
                <a:solidFill>
                  <a:srgbClr val="A4C956"/>
                </a:solidFill>
                <a:latin typeface="Corbel"/>
                <a:ea typeface="Corbel"/>
                <a:cs typeface="Corbel"/>
                <a:sym typeface="Corbel"/>
              </a:rPr>
              <a:t>, un concepto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1" lang="es-CL" sz="2400" u="none" cap="none" strike="noStrike">
                <a:solidFill>
                  <a:srgbClr val="A4C956"/>
                </a:solidFill>
                <a:latin typeface="Corbel"/>
                <a:ea typeface="Corbel"/>
                <a:cs typeface="Corbel"/>
                <a:sym typeface="Corbel"/>
              </a:rPr>
              <a:t>más allá de lo medioambiental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 name="Shape 105"/>
        <p:cNvGrpSpPr/>
        <p:nvPr/>
      </p:nvGrpSpPr>
      <p:grpSpPr>
        <a:xfrm>
          <a:off x="0" y="0"/>
          <a:ext cx="0" cy="0"/>
          <a:chOff x="0" y="0"/>
          <a:chExt cx="0" cy="0"/>
        </a:xfrm>
      </p:grpSpPr>
      <p:sp>
        <p:nvSpPr>
          <p:cNvPr id="106" name="Google Shape;106;p1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¿POR QUÉ HABLAMOS DE DESARROLLO SUSTENTABLE?</a:t>
            </a:r>
            <a:endParaRPr b="0" i="0" sz="2400" u="none" cap="none" strike="noStrike">
              <a:solidFill>
                <a:srgbClr val="A4C956"/>
              </a:solidFill>
              <a:latin typeface="Calibri"/>
              <a:ea typeface="Calibri"/>
              <a:cs typeface="Calibri"/>
              <a:sym typeface="Calibri"/>
            </a:endParaRPr>
          </a:p>
        </p:txBody>
      </p:sp>
      <p:sp>
        <p:nvSpPr>
          <p:cNvPr id="107" name="Google Shape;107;p16"/>
          <p:cNvSpPr txBox="1"/>
          <p:nvPr/>
        </p:nvSpPr>
        <p:spPr>
          <a:xfrm>
            <a:off x="531023" y="2096573"/>
            <a:ext cx="6334725" cy="3783527"/>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FFFFFF"/>
              </a:buClr>
              <a:buSzPts val="1500"/>
              <a:buFont typeface="Arial"/>
              <a:buNone/>
            </a:pPr>
            <a:r>
              <a:rPr b="0" i="0" lang="es-CL" sz="1500" u="none" cap="none" strike="noStrike">
                <a:solidFill>
                  <a:srgbClr val="7F7F7F"/>
                </a:solidFill>
                <a:latin typeface="Corbel"/>
                <a:ea typeface="Corbel"/>
                <a:cs typeface="Corbel"/>
                <a:sym typeface="Corbel"/>
              </a:rPr>
              <a:t>El desarrollo de los países se encuentra relacionado con la capacidad productiva que pueden tener. Pero la preocupación por los problemas sociales y ecológicos ha hecho surgir nuevas formas de entender el desarrollo.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FFFFFF"/>
              </a:buClr>
              <a:buSzPts val="1500"/>
              <a:buFont typeface="Arial"/>
              <a:buNone/>
            </a:pPr>
            <a:r>
              <a:t/>
            </a:r>
            <a:endParaRPr b="0" i="0" sz="15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FFFFFF"/>
              </a:buClr>
              <a:buSzPts val="1500"/>
              <a:buFont typeface="Arial"/>
              <a:buNone/>
            </a:pPr>
            <a:r>
              <a:t/>
            </a:r>
            <a:endParaRPr b="0" i="0" sz="15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FFFFFF"/>
              </a:buClr>
              <a:buSzPts val="1500"/>
              <a:buFont typeface="Arial"/>
              <a:buNone/>
            </a:pPr>
            <a:r>
              <a:rPr b="0" i="0" lang="es-CL" sz="1500" u="none" cap="none" strike="noStrike">
                <a:solidFill>
                  <a:srgbClr val="7F7F7F"/>
                </a:solidFill>
                <a:latin typeface="Corbel"/>
                <a:ea typeface="Corbel"/>
                <a:cs typeface="Corbel"/>
                <a:sym typeface="Corbel"/>
              </a:rPr>
              <a:t>Para los autores Cortés y Peña, el desarrollo sustentable se refiere a “un proceso integral que exige a los distintos actores de la sociedad compromisos y responsabilidades al aplicar mecanismos económicos, políticos, ambientales y sociales, así como en los patrones de consumo que determinan la calidad de vida”.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FFFFFF"/>
              </a:buClr>
              <a:buSzPts val="1500"/>
              <a:buFont typeface="Arial"/>
              <a:buNone/>
            </a:pPr>
            <a:r>
              <a:t/>
            </a:r>
            <a:endParaRPr b="0" i="0" sz="15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FFFFFF"/>
              </a:buClr>
              <a:buSzPts val="1500"/>
              <a:buFont typeface="Arial"/>
              <a:buNone/>
            </a:pPr>
            <a:r>
              <a:t/>
            </a:r>
            <a:endParaRPr b="0" i="0" sz="15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FFFFFF"/>
              </a:buClr>
              <a:buSzPts val="1500"/>
              <a:buFont typeface="Arial"/>
              <a:buNone/>
            </a:pPr>
            <a:r>
              <a:rPr b="0" i="0" lang="es-CL" sz="1500" u="none" cap="none" strike="noStrike">
                <a:solidFill>
                  <a:srgbClr val="7F7F7F"/>
                </a:solidFill>
                <a:latin typeface="Corbel"/>
                <a:ea typeface="Corbel"/>
                <a:cs typeface="Corbel"/>
                <a:sym typeface="Corbel"/>
              </a:rPr>
              <a:t>Desarrollo sustentable es el tipo de desarrollo que genera una mejor calidad de vida, sin dejar que el consumismo afecte a las generaciones futuras.</a:t>
            </a:r>
            <a:endParaRPr b="0" i="0" sz="1400" u="none" cap="none" strike="noStrike">
              <a:solidFill>
                <a:srgbClr val="000000"/>
              </a:solidFill>
              <a:latin typeface="Arial"/>
              <a:ea typeface="Arial"/>
              <a:cs typeface="Arial"/>
              <a:sym typeface="Arial"/>
            </a:endParaRPr>
          </a:p>
          <a:p>
            <a:pPr indent="0" lvl="0" marL="64135" marR="0" rtl="0" algn="just">
              <a:lnSpc>
                <a:spcPct val="100000"/>
              </a:lnSpc>
              <a:spcBef>
                <a:spcPts val="0"/>
              </a:spcBef>
              <a:spcAft>
                <a:spcPts val="0"/>
              </a:spcAft>
              <a:buClr>
                <a:srgbClr val="7F7F7F"/>
              </a:buClr>
              <a:buSzPts val="2590"/>
              <a:buFont typeface="Arial"/>
              <a:buNone/>
            </a:pPr>
            <a:r>
              <a:t/>
            </a:r>
            <a:endParaRPr b="0" i="0" sz="18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800" u="none" cap="none" strike="noStrike">
              <a:solidFill>
                <a:srgbClr val="7F7F7F"/>
              </a:solidFill>
              <a:latin typeface="Corbel"/>
              <a:ea typeface="Corbel"/>
              <a:cs typeface="Corbel"/>
              <a:sym typeface="Corbel"/>
            </a:endParaRPr>
          </a:p>
          <a:p>
            <a:pPr indent="0" lvl="0" marL="64135" marR="0" rtl="0" algn="just">
              <a:lnSpc>
                <a:spcPct val="100000"/>
              </a:lnSpc>
              <a:spcBef>
                <a:spcPts val="0"/>
              </a:spcBef>
              <a:spcAft>
                <a:spcPts val="0"/>
              </a:spcAft>
              <a:buClr>
                <a:srgbClr val="7F7F7F"/>
              </a:buClr>
              <a:buSzPts val="2590"/>
              <a:buFont typeface="Arial"/>
              <a:buNone/>
            </a:pPr>
            <a:r>
              <a:t/>
            </a:r>
            <a:endParaRPr b="0" i="0" sz="1800" u="none" cap="none" strike="noStrike">
              <a:solidFill>
                <a:srgbClr val="7F7F7F"/>
              </a:solidFill>
              <a:latin typeface="Corbel"/>
              <a:ea typeface="Corbel"/>
              <a:cs typeface="Corbel"/>
              <a:sym typeface="Corbel"/>
            </a:endParaRPr>
          </a:p>
        </p:txBody>
      </p:sp>
      <p:pic>
        <p:nvPicPr>
          <p:cNvPr id="108" name="Google Shape;108;p16"/>
          <p:cNvPicPr preferRelativeResize="0"/>
          <p:nvPr/>
        </p:nvPicPr>
        <p:blipFill rotWithShape="1">
          <a:blip r:embed="rId4">
            <a:alphaModFix/>
          </a:blip>
          <a:srcRect b="0" l="0" r="0" t="0"/>
          <a:stretch/>
        </p:blipFill>
        <p:spPr>
          <a:xfrm>
            <a:off x="7027207" y="2430581"/>
            <a:ext cx="1963444" cy="199683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pic>
        <p:nvPicPr>
          <p:cNvPr id="113" name="Google Shape;113;p17"/>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14" name="Google Shape;114;p17"/>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pic>
        <p:nvPicPr>
          <p:cNvPr id="119" name="Google Shape;119;p18"/>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20" name="Google Shape;120;p18"/>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21" name="Google Shape;121;p18"/>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22" name="Google Shape;122;p18"/>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23" name="Google Shape;123;p18"/>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pic>
        <p:nvPicPr>
          <p:cNvPr id="128" name="Google Shape;128;p19"/>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29" name="Google Shape;129;p19"/>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30" name="Google Shape;130;p19"/>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31" name="Google Shape;131;p19"/>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32" name="Google Shape;132;p19"/>
          <p:cNvSpPr/>
          <p:nvPr/>
        </p:nvSpPr>
        <p:spPr>
          <a:xfrm rot="-1800000">
            <a:off x="2311606"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33" name="Google Shape;133;p19"/>
          <p:cNvSpPr txBox="1"/>
          <p:nvPr/>
        </p:nvSpPr>
        <p:spPr>
          <a:xfrm rot="-1800000">
            <a:off x="319228" y="3887843"/>
            <a:ext cx="2270295"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Se realiza el  Informe Brundtland,  por la Comisión Mundial para el Medio Ambiente y el Desarrollo de las Naciones Unidas </a:t>
            </a:r>
            <a:endParaRPr b="0" i="0" sz="1400" u="none" cap="none" strike="noStrike">
              <a:solidFill>
                <a:srgbClr val="000000"/>
              </a:solidFill>
              <a:latin typeface="Arial"/>
              <a:ea typeface="Arial"/>
              <a:cs typeface="Arial"/>
              <a:sym typeface="Arial"/>
            </a:endParaRPr>
          </a:p>
        </p:txBody>
      </p:sp>
      <p:cxnSp>
        <p:nvCxnSpPr>
          <p:cNvPr id="134" name="Google Shape;134;p19"/>
          <p:cNvCxnSpPr/>
          <p:nvPr/>
        </p:nvCxnSpPr>
        <p:spPr>
          <a:xfrm rot="-7200000">
            <a:off x="2153961" y="3628802"/>
            <a:ext cx="529005" cy="0"/>
          </a:xfrm>
          <a:prstGeom prst="straightConnector1">
            <a:avLst/>
          </a:prstGeom>
          <a:noFill/>
          <a:ln cap="rnd" cmpd="sng" w="38100">
            <a:solidFill>
              <a:srgbClr val="A4C956"/>
            </a:solidFill>
            <a:prstDash val="dot"/>
            <a:round/>
            <a:headEnd len="sm" w="sm" type="none"/>
            <a:tailEnd len="sm" w="sm" type="none"/>
          </a:ln>
        </p:spPr>
      </p:cxnSp>
      <p:sp>
        <p:nvSpPr>
          <p:cNvPr id="135" name="Google Shape;135;p19"/>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pic>
        <p:nvPicPr>
          <p:cNvPr id="140" name="Google Shape;140;p20"/>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41" name="Google Shape;141;p20"/>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42" name="Google Shape;142;p20"/>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43" name="Google Shape;143;p20"/>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44" name="Google Shape;144;p20"/>
          <p:cNvSpPr/>
          <p:nvPr/>
        </p:nvSpPr>
        <p:spPr>
          <a:xfrm rot="-1800000">
            <a:off x="3826883" y="2073127"/>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1992</a:t>
            </a:r>
            <a:endParaRPr b="0" i="0" sz="1400" u="none" cap="none" strike="noStrike">
              <a:solidFill>
                <a:srgbClr val="000000"/>
              </a:solidFill>
              <a:latin typeface="Arial"/>
              <a:ea typeface="Arial"/>
              <a:cs typeface="Arial"/>
              <a:sym typeface="Arial"/>
            </a:endParaRPr>
          </a:p>
        </p:txBody>
      </p:sp>
      <p:sp>
        <p:nvSpPr>
          <p:cNvPr id="145" name="Google Shape;145;p20"/>
          <p:cNvSpPr txBox="1"/>
          <p:nvPr/>
        </p:nvSpPr>
        <p:spPr>
          <a:xfrm rot="-1800000">
            <a:off x="4367763" y="1325473"/>
            <a:ext cx="20769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Río de Janeiro. Cumbre de la ONU sobre el medio ambiente y desarrollo</a:t>
            </a:r>
            <a:endParaRPr b="0" i="0" sz="1400" u="none" cap="none" strike="noStrike">
              <a:solidFill>
                <a:srgbClr val="000000"/>
              </a:solidFill>
              <a:latin typeface="Arial"/>
              <a:ea typeface="Arial"/>
              <a:cs typeface="Arial"/>
              <a:sym typeface="Arial"/>
            </a:endParaRPr>
          </a:p>
        </p:txBody>
      </p:sp>
      <p:cxnSp>
        <p:nvCxnSpPr>
          <p:cNvPr id="146" name="Google Shape;146;p20"/>
          <p:cNvCxnSpPr/>
          <p:nvPr/>
        </p:nvCxnSpPr>
        <p:spPr>
          <a:xfrm rot="-7200000">
            <a:off x="4214581" y="2083337"/>
            <a:ext cx="529005" cy="0"/>
          </a:xfrm>
          <a:prstGeom prst="straightConnector1">
            <a:avLst/>
          </a:prstGeom>
          <a:noFill/>
          <a:ln cap="rnd" cmpd="sng" w="38100">
            <a:solidFill>
              <a:srgbClr val="A4C956"/>
            </a:solidFill>
            <a:prstDash val="dot"/>
            <a:round/>
            <a:headEnd len="sm" w="sm" type="none"/>
            <a:tailEnd len="sm" w="sm" type="none"/>
          </a:ln>
        </p:spPr>
      </p:cxnSp>
      <p:sp>
        <p:nvSpPr>
          <p:cNvPr id="147" name="Google Shape;147;p20"/>
          <p:cNvSpPr/>
          <p:nvPr/>
        </p:nvSpPr>
        <p:spPr>
          <a:xfrm rot="-1800000">
            <a:off x="2311606"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48" name="Google Shape;148;p20"/>
          <p:cNvSpPr txBox="1"/>
          <p:nvPr/>
        </p:nvSpPr>
        <p:spPr>
          <a:xfrm rot="-1800000">
            <a:off x="319228" y="3887843"/>
            <a:ext cx="2270295"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Se realiza el  Informe Brundtland,  por la Comisión Mundial para el Medio Ambiente y el Desarrollo de las Naciones Unidas </a:t>
            </a:r>
            <a:endParaRPr b="0" i="0" sz="1400" u="none" cap="none" strike="noStrike">
              <a:solidFill>
                <a:srgbClr val="000000"/>
              </a:solidFill>
              <a:latin typeface="Arial"/>
              <a:ea typeface="Arial"/>
              <a:cs typeface="Arial"/>
              <a:sym typeface="Arial"/>
            </a:endParaRPr>
          </a:p>
        </p:txBody>
      </p:sp>
      <p:cxnSp>
        <p:nvCxnSpPr>
          <p:cNvPr id="149" name="Google Shape;149;p20"/>
          <p:cNvCxnSpPr/>
          <p:nvPr/>
        </p:nvCxnSpPr>
        <p:spPr>
          <a:xfrm rot="-7200000">
            <a:off x="2153961" y="3628802"/>
            <a:ext cx="529005" cy="0"/>
          </a:xfrm>
          <a:prstGeom prst="straightConnector1">
            <a:avLst/>
          </a:prstGeom>
          <a:noFill/>
          <a:ln cap="rnd" cmpd="sng" w="38100">
            <a:solidFill>
              <a:srgbClr val="A4C956"/>
            </a:solidFill>
            <a:prstDash val="dot"/>
            <a:round/>
            <a:headEnd len="sm" w="sm" type="none"/>
            <a:tailEnd len="sm" w="sm" type="none"/>
          </a:ln>
        </p:spPr>
      </p:cxnSp>
      <p:sp>
        <p:nvSpPr>
          <p:cNvPr id="150" name="Google Shape;150;p20"/>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pic>
        <p:nvPicPr>
          <p:cNvPr id="155" name="Google Shape;155;p21"/>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56" name="Google Shape;156;p21"/>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57" name="Google Shape;157;p21"/>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58" name="Google Shape;158;p21"/>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59" name="Google Shape;159;p21"/>
          <p:cNvSpPr/>
          <p:nvPr/>
        </p:nvSpPr>
        <p:spPr>
          <a:xfrm rot="-1800000">
            <a:off x="3826883" y="2073127"/>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1992</a:t>
            </a:r>
            <a:endParaRPr b="0" i="0" sz="1400" u="none" cap="none" strike="noStrike">
              <a:solidFill>
                <a:srgbClr val="000000"/>
              </a:solidFill>
              <a:latin typeface="Arial"/>
              <a:ea typeface="Arial"/>
              <a:cs typeface="Arial"/>
              <a:sym typeface="Arial"/>
            </a:endParaRPr>
          </a:p>
        </p:txBody>
      </p:sp>
      <p:sp>
        <p:nvSpPr>
          <p:cNvPr id="160" name="Google Shape;160;p21"/>
          <p:cNvSpPr txBox="1"/>
          <p:nvPr/>
        </p:nvSpPr>
        <p:spPr>
          <a:xfrm rot="-1800000">
            <a:off x="4367763" y="1325473"/>
            <a:ext cx="20769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Río de Janeiro. Cumbre de la ONU sobre el medio ambiente y desarrollo</a:t>
            </a:r>
            <a:endParaRPr b="0" i="0" sz="1400" u="none" cap="none" strike="noStrike">
              <a:solidFill>
                <a:srgbClr val="000000"/>
              </a:solidFill>
              <a:latin typeface="Arial"/>
              <a:ea typeface="Arial"/>
              <a:cs typeface="Arial"/>
              <a:sym typeface="Arial"/>
            </a:endParaRPr>
          </a:p>
        </p:txBody>
      </p:sp>
      <p:cxnSp>
        <p:nvCxnSpPr>
          <p:cNvPr id="161" name="Google Shape;161;p21"/>
          <p:cNvCxnSpPr/>
          <p:nvPr/>
        </p:nvCxnSpPr>
        <p:spPr>
          <a:xfrm rot="-7200000">
            <a:off x="4214581" y="2083337"/>
            <a:ext cx="529005" cy="0"/>
          </a:xfrm>
          <a:prstGeom prst="straightConnector1">
            <a:avLst/>
          </a:prstGeom>
          <a:noFill/>
          <a:ln cap="rnd" cmpd="sng" w="38100">
            <a:solidFill>
              <a:srgbClr val="A4C956"/>
            </a:solidFill>
            <a:prstDash val="dot"/>
            <a:round/>
            <a:headEnd len="sm" w="sm" type="none"/>
            <a:tailEnd len="sm" w="sm" type="none"/>
          </a:ln>
        </p:spPr>
      </p:cxnSp>
      <p:sp>
        <p:nvSpPr>
          <p:cNvPr id="162" name="Google Shape;162;p21"/>
          <p:cNvSpPr/>
          <p:nvPr/>
        </p:nvSpPr>
        <p:spPr>
          <a:xfrm rot="-1800000">
            <a:off x="2311606"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63" name="Google Shape;163;p21"/>
          <p:cNvSpPr txBox="1"/>
          <p:nvPr/>
        </p:nvSpPr>
        <p:spPr>
          <a:xfrm rot="-1800000">
            <a:off x="319228" y="3887843"/>
            <a:ext cx="2270295"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Se realiza el  Informe Brundtland,  por la Comisión Mundial para el Medio Ambiente y el Desarrollo de las Naciones Unidas </a:t>
            </a:r>
            <a:endParaRPr b="0" i="0" sz="1400" u="none" cap="none" strike="noStrike">
              <a:solidFill>
                <a:srgbClr val="000000"/>
              </a:solidFill>
              <a:latin typeface="Arial"/>
              <a:ea typeface="Arial"/>
              <a:cs typeface="Arial"/>
              <a:sym typeface="Arial"/>
            </a:endParaRPr>
          </a:p>
        </p:txBody>
      </p:sp>
      <p:cxnSp>
        <p:nvCxnSpPr>
          <p:cNvPr id="164" name="Google Shape;164;p21"/>
          <p:cNvCxnSpPr/>
          <p:nvPr/>
        </p:nvCxnSpPr>
        <p:spPr>
          <a:xfrm rot="-7200000">
            <a:off x="2153961" y="3628802"/>
            <a:ext cx="529005" cy="0"/>
          </a:xfrm>
          <a:prstGeom prst="straightConnector1">
            <a:avLst/>
          </a:prstGeom>
          <a:noFill/>
          <a:ln cap="rnd" cmpd="sng" w="38100">
            <a:solidFill>
              <a:srgbClr val="A4C956"/>
            </a:solidFill>
            <a:prstDash val="dot"/>
            <a:round/>
            <a:headEnd len="sm" w="sm" type="none"/>
            <a:tailEnd len="sm" w="sm" type="none"/>
          </a:ln>
        </p:spPr>
      </p:cxnSp>
      <p:sp>
        <p:nvSpPr>
          <p:cNvPr id="165" name="Google Shape;165;p21"/>
          <p:cNvSpPr/>
          <p:nvPr/>
        </p:nvSpPr>
        <p:spPr>
          <a:xfrm rot="-1800000">
            <a:off x="4436621"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66" name="Google Shape;166;p21"/>
          <p:cNvSpPr txBox="1"/>
          <p:nvPr/>
        </p:nvSpPr>
        <p:spPr>
          <a:xfrm rot="-1800000">
            <a:off x="2604056" y="3971827"/>
            <a:ext cx="2270295"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Johannesburgo</a:t>
            </a:r>
            <a:endParaRPr b="0" i="0" sz="1400" u="none" cap="none" strike="noStrike">
              <a:solidFill>
                <a:srgbClr val="000000"/>
              </a:solidFill>
              <a:latin typeface="Arial"/>
              <a:ea typeface="Arial"/>
              <a:cs typeface="Arial"/>
              <a:sym typeface="Arial"/>
            </a:endParaRPr>
          </a:p>
        </p:txBody>
      </p:sp>
      <p:cxnSp>
        <p:nvCxnSpPr>
          <p:cNvPr id="167" name="Google Shape;167;p21"/>
          <p:cNvCxnSpPr/>
          <p:nvPr/>
        </p:nvCxnSpPr>
        <p:spPr>
          <a:xfrm rot="-7200000">
            <a:off x="4278976" y="3628802"/>
            <a:ext cx="529005" cy="0"/>
          </a:xfrm>
          <a:prstGeom prst="straightConnector1">
            <a:avLst/>
          </a:prstGeom>
          <a:noFill/>
          <a:ln cap="rnd" cmpd="sng" w="38100">
            <a:solidFill>
              <a:srgbClr val="A4C956"/>
            </a:solidFill>
            <a:prstDash val="dot"/>
            <a:round/>
            <a:headEnd len="sm" w="sm" type="none"/>
            <a:tailEnd len="sm" w="sm" type="none"/>
          </a:ln>
        </p:spPr>
      </p:cxnSp>
      <p:sp>
        <p:nvSpPr>
          <p:cNvPr id="168" name="Google Shape;168;p21"/>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pic>
        <p:nvPicPr>
          <p:cNvPr id="173" name="Google Shape;173;p22"/>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74" name="Google Shape;174;p22"/>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75" name="Google Shape;175;p22"/>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76" name="Google Shape;176;p22"/>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77" name="Google Shape;177;p22"/>
          <p:cNvSpPr/>
          <p:nvPr/>
        </p:nvSpPr>
        <p:spPr>
          <a:xfrm rot="-1800000">
            <a:off x="3826883" y="2073127"/>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1992</a:t>
            </a:r>
            <a:endParaRPr b="0" i="0" sz="1400" u="none" cap="none" strike="noStrike">
              <a:solidFill>
                <a:srgbClr val="000000"/>
              </a:solidFill>
              <a:latin typeface="Arial"/>
              <a:ea typeface="Arial"/>
              <a:cs typeface="Arial"/>
              <a:sym typeface="Arial"/>
            </a:endParaRPr>
          </a:p>
        </p:txBody>
      </p:sp>
      <p:sp>
        <p:nvSpPr>
          <p:cNvPr id="178" name="Google Shape;178;p22"/>
          <p:cNvSpPr txBox="1"/>
          <p:nvPr/>
        </p:nvSpPr>
        <p:spPr>
          <a:xfrm rot="-1800000">
            <a:off x="4367763" y="1325473"/>
            <a:ext cx="20769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Río de Janeiro. Cumbre de la ONU sobre el medio ambiente y desarrollo</a:t>
            </a:r>
            <a:endParaRPr b="0" i="0" sz="1400" u="none" cap="none" strike="noStrike">
              <a:solidFill>
                <a:srgbClr val="000000"/>
              </a:solidFill>
              <a:latin typeface="Arial"/>
              <a:ea typeface="Arial"/>
              <a:cs typeface="Arial"/>
              <a:sym typeface="Arial"/>
            </a:endParaRPr>
          </a:p>
        </p:txBody>
      </p:sp>
      <p:cxnSp>
        <p:nvCxnSpPr>
          <p:cNvPr id="179" name="Google Shape;179;p22"/>
          <p:cNvCxnSpPr/>
          <p:nvPr/>
        </p:nvCxnSpPr>
        <p:spPr>
          <a:xfrm rot="-7200000">
            <a:off x="4214581" y="2083337"/>
            <a:ext cx="529005" cy="0"/>
          </a:xfrm>
          <a:prstGeom prst="straightConnector1">
            <a:avLst/>
          </a:prstGeom>
          <a:noFill/>
          <a:ln cap="rnd" cmpd="sng" w="38100">
            <a:solidFill>
              <a:srgbClr val="A4C956"/>
            </a:solidFill>
            <a:prstDash val="dot"/>
            <a:round/>
            <a:headEnd len="sm" w="sm" type="none"/>
            <a:tailEnd len="sm" w="sm" type="none"/>
          </a:ln>
        </p:spPr>
      </p:cxnSp>
      <p:sp>
        <p:nvSpPr>
          <p:cNvPr id="180" name="Google Shape;180;p22"/>
          <p:cNvSpPr/>
          <p:nvPr/>
        </p:nvSpPr>
        <p:spPr>
          <a:xfrm rot="-1800000">
            <a:off x="5994273" y="2073790"/>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81" name="Google Shape;181;p22"/>
          <p:cNvSpPr txBox="1"/>
          <p:nvPr/>
        </p:nvSpPr>
        <p:spPr>
          <a:xfrm rot="-1800000">
            <a:off x="6252894" y="1401929"/>
            <a:ext cx="2610774"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Río+20 El futuro que queremos </a:t>
            </a:r>
            <a:endParaRPr b="0" i="0" sz="1400" u="none" cap="none" strike="noStrike">
              <a:solidFill>
                <a:srgbClr val="000000"/>
              </a:solidFill>
              <a:latin typeface="Arial"/>
              <a:ea typeface="Arial"/>
              <a:cs typeface="Arial"/>
              <a:sym typeface="Arial"/>
            </a:endParaRPr>
          </a:p>
        </p:txBody>
      </p:sp>
      <p:cxnSp>
        <p:nvCxnSpPr>
          <p:cNvPr id="182" name="Google Shape;182;p22"/>
          <p:cNvCxnSpPr/>
          <p:nvPr/>
        </p:nvCxnSpPr>
        <p:spPr>
          <a:xfrm rot="-7200000">
            <a:off x="6373154" y="2084000"/>
            <a:ext cx="529005" cy="0"/>
          </a:xfrm>
          <a:prstGeom prst="straightConnector1">
            <a:avLst/>
          </a:prstGeom>
          <a:noFill/>
          <a:ln cap="rnd" cmpd="sng" w="38100">
            <a:solidFill>
              <a:srgbClr val="A4C956"/>
            </a:solidFill>
            <a:prstDash val="dot"/>
            <a:round/>
            <a:headEnd len="sm" w="sm" type="none"/>
            <a:tailEnd len="sm" w="sm" type="none"/>
          </a:ln>
        </p:spPr>
      </p:cxnSp>
      <p:sp>
        <p:nvSpPr>
          <p:cNvPr id="183" name="Google Shape;183;p22"/>
          <p:cNvSpPr/>
          <p:nvPr/>
        </p:nvSpPr>
        <p:spPr>
          <a:xfrm rot="-1800000">
            <a:off x="2311606"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84" name="Google Shape;184;p22"/>
          <p:cNvSpPr txBox="1"/>
          <p:nvPr/>
        </p:nvSpPr>
        <p:spPr>
          <a:xfrm rot="-1800000">
            <a:off x="319228" y="3887843"/>
            <a:ext cx="2270295"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Se realiza el  Informe Brundtland,  por la Comisión Mundial para el Medio Ambiente y el Desarrollo de las Naciones Unidas </a:t>
            </a:r>
            <a:endParaRPr b="0" i="0" sz="1400" u="none" cap="none" strike="noStrike">
              <a:solidFill>
                <a:srgbClr val="000000"/>
              </a:solidFill>
              <a:latin typeface="Arial"/>
              <a:ea typeface="Arial"/>
              <a:cs typeface="Arial"/>
              <a:sym typeface="Arial"/>
            </a:endParaRPr>
          </a:p>
        </p:txBody>
      </p:sp>
      <p:cxnSp>
        <p:nvCxnSpPr>
          <p:cNvPr id="185" name="Google Shape;185;p22"/>
          <p:cNvCxnSpPr/>
          <p:nvPr/>
        </p:nvCxnSpPr>
        <p:spPr>
          <a:xfrm rot="-7200000">
            <a:off x="2153961" y="3628802"/>
            <a:ext cx="529005" cy="0"/>
          </a:xfrm>
          <a:prstGeom prst="straightConnector1">
            <a:avLst/>
          </a:prstGeom>
          <a:noFill/>
          <a:ln cap="rnd" cmpd="sng" w="38100">
            <a:solidFill>
              <a:srgbClr val="A4C956"/>
            </a:solidFill>
            <a:prstDash val="dot"/>
            <a:round/>
            <a:headEnd len="sm" w="sm" type="none"/>
            <a:tailEnd len="sm" w="sm" type="none"/>
          </a:ln>
        </p:spPr>
      </p:cxnSp>
      <p:sp>
        <p:nvSpPr>
          <p:cNvPr id="186" name="Google Shape;186;p22"/>
          <p:cNvSpPr/>
          <p:nvPr/>
        </p:nvSpPr>
        <p:spPr>
          <a:xfrm rot="-1800000">
            <a:off x="4436621"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187" name="Google Shape;187;p22"/>
          <p:cNvSpPr txBox="1"/>
          <p:nvPr/>
        </p:nvSpPr>
        <p:spPr>
          <a:xfrm rot="-1800000">
            <a:off x="2604056" y="3971827"/>
            <a:ext cx="2270295"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Johannesburgo</a:t>
            </a:r>
            <a:endParaRPr b="0" i="0" sz="1400" u="none" cap="none" strike="noStrike">
              <a:solidFill>
                <a:srgbClr val="000000"/>
              </a:solidFill>
              <a:latin typeface="Arial"/>
              <a:ea typeface="Arial"/>
              <a:cs typeface="Arial"/>
              <a:sym typeface="Arial"/>
            </a:endParaRPr>
          </a:p>
        </p:txBody>
      </p:sp>
      <p:cxnSp>
        <p:nvCxnSpPr>
          <p:cNvPr id="188" name="Google Shape;188;p22"/>
          <p:cNvCxnSpPr/>
          <p:nvPr/>
        </p:nvCxnSpPr>
        <p:spPr>
          <a:xfrm rot="-7200000">
            <a:off x="4278976" y="3628802"/>
            <a:ext cx="529005" cy="0"/>
          </a:xfrm>
          <a:prstGeom prst="straightConnector1">
            <a:avLst/>
          </a:prstGeom>
          <a:noFill/>
          <a:ln cap="rnd" cmpd="sng" w="38100">
            <a:solidFill>
              <a:srgbClr val="A4C956"/>
            </a:solidFill>
            <a:prstDash val="dot"/>
            <a:round/>
            <a:headEnd len="sm" w="sm" type="none"/>
            <a:tailEnd len="sm" w="sm" type="none"/>
          </a:ln>
        </p:spPr>
      </p:cxnSp>
      <p:sp>
        <p:nvSpPr>
          <p:cNvPr id="189" name="Google Shape;189;p22"/>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pic>
        <p:nvPicPr>
          <p:cNvPr id="194" name="Google Shape;194;p23"/>
          <p:cNvPicPr preferRelativeResize="0"/>
          <p:nvPr/>
        </p:nvPicPr>
        <p:blipFill rotWithShape="1">
          <a:blip r:embed="rId4">
            <a:alphaModFix/>
          </a:blip>
          <a:srcRect b="0" l="0" r="0" t="0"/>
          <a:stretch/>
        </p:blipFill>
        <p:spPr>
          <a:xfrm>
            <a:off x="1341382" y="2283809"/>
            <a:ext cx="6435480" cy="1072580"/>
          </a:xfrm>
          <a:prstGeom prst="rect">
            <a:avLst/>
          </a:prstGeom>
          <a:noFill/>
          <a:ln>
            <a:noFill/>
          </a:ln>
        </p:spPr>
      </p:pic>
      <p:sp>
        <p:nvSpPr>
          <p:cNvPr id="195" name="Google Shape;195;p23"/>
          <p:cNvSpPr/>
          <p:nvPr/>
        </p:nvSpPr>
        <p:spPr>
          <a:xfrm rot="-1800000">
            <a:off x="1752833" y="2075188"/>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196" name="Google Shape;196;p23"/>
          <p:cNvSpPr txBox="1"/>
          <p:nvPr/>
        </p:nvSpPr>
        <p:spPr>
          <a:xfrm rot="-1800000">
            <a:off x="2200738" y="1299731"/>
            <a:ext cx="220244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Conferencia de Estocolmo en Suecia. Se pone énfasis en los problemas medioambientales.</a:t>
            </a:r>
            <a:endParaRPr b="0" i="0" sz="1400" u="none" cap="none" strike="noStrike">
              <a:solidFill>
                <a:srgbClr val="000000"/>
              </a:solidFill>
              <a:latin typeface="Arial"/>
              <a:ea typeface="Arial"/>
              <a:cs typeface="Arial"/>
              <a:sym typeface="Arial"/>
            </a:endParaRPr>
          </a:p>
        </p:txBody>
      </p:sp>
      <p:cxnSp>
        <p:nvCxnSpPr>
          <p:cNvPr id="197" name="Google Shape;197;p23"/>
          <p:cNvCxnSpPr/>
          <p:nvPr/>
        </p:nvCxnSpPr>
        <p:spPr>
          <a:xfrm rot="-7200000">
            <a:off x="2131714" y="2085398"/>
            <a:ext cx="529005" cy="0"/>
          </a:xfrm>
          <a:prstGeom prst="straightConnector1">
            <a:avLst/>
          </a:prstGeom>
          <a:noFill/>
          <a:ln cap="rnd" cmpd="sng" w="38100">
            <a:solidFill>
              <a:srgbClr val="A4C956"/>
            </a:solidFill>
            <a:prstDash val="dot"/>
            <a:round/>
            <a:headEnd len="sm" w="sm" type="none"/>
            <a:tailEnd len="sm" w="sm" type="none"/>
          </a:ln>
        </p:spPr>
      </p:cxnSp>
      <p:sp>
        <p:nvSpPr>
          <p:cNvPr id="198" name="Google Shape;198;p23"/>
          <p:cNvSpPr/>
          <p:nvPr/>
        </p:nvSpPr>
        <p:spPr>
          <a:xfrm rot="-1800000">
            <a:off x="3826883" y="2073127"/>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1992</a:t>
            </a:r>
            <a:endParaRPr b="0" i="0" sz="1400" u="none" cap="none" strike="noStrike">
              <a:solidFill>
                <a:srgbClr val="000000"/>
              </a:solidFill>
              <a:latin typeface="Arial"/>
              <a:ea typeface="Arial"/>
              <a:cs typeface="Arial"/>
              <a:sym typeface="Arial"/>
            </a:endParaRPr>
          </a:p>
        </p:txBody>
      </p:sp>
      <p:sp>
        <p:nvSpPr>
          <p:cNvPr id="199" name="Google Shape;199;p23"/>
          <p:cNvSpPr txBox="1"/>
          <p:nvPr/>
        </p:nvSpPr>
        <p:spPr>
          <a:xfrm rot="-1800000">
            <a:off x="4367763" y="1325473"/>
            <a:ext cx="2076902"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Río de Janeiro. Cumbre de la ONU sobre el medio ambiente y desarrollo</a:t>
            </a:r>
            <a:endParaRPr b="0" i="0" sz="1400" u="none" cap="none" strike="noStrike">
              <a:solidFill>
                <a:srgbClr val="000000"/>
              </a:solidFill>
              <a:latin typeface="Arial"/>
              <a:ea typeface="Arial"/>
              <a:cs typeface="Arial"/>
              <a:sym typeface="Arial"/>
            </a:endParaRPr>
          </a:p>
        </p:txBody>
      </p:sp>
      <p:cxnSp>
        <p:nvCxnSpPr>
          <p:cNvPr id="200" name="Google Shape;200;p23"/>
          <p:cNvCxnSpPr/>
          <p:nvPr/>
        </p:nvCxnSpPr>
        <p:spPr>
          <a:xfrm rot="-7200000">
            <a:off x="4214581" y="2083337"/>
            <a:ext cx="529005" cy="0"/>
          </a:xfrm>
          <a:prstGeom prst="straightConnector1">
            <a:avLst/>
          </a:prstGeom>
          <a:noFill/>
          <a:ln cap="rnd" cmpd="sng" w="38100">
            <a:solidFill>
              <a:srgbClr val="A4C956"/>
            </a:solidFill>
            <a:prstDash val="dot"/>
            <a:round/>
            <a:headEnd len="sm" w="sm" type="none"/>
            <a:tailEnd len="sm" w="sm" type="none"/>
          </a:ln>
        </p:spPr>
      </p:cxnSp>
      <p:sp>
        <p:nvSpPr>
          <p:cNvPr id="201" name="Google Shape;201;p23"/>
          <p:cNvSpPr/>
          <p:nvPr/>
        </p:nvSpPr>
        <p:spPr>
          <a:xfrm rot="-1800000">
            <a:off x="5994273" y="2073790"/>
            <a:ext cx="649538"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1972</a:t>
            </a:r>
            <a:endParaRPr b="0" i="0" sz="1400" u="none" cap="none" strike="noStrike">
              <a:solidFill>
                <a:srgbClr val="000000"/>
              </a:solidFill>
              <a:latin typeface="Arial"/>
              <a:ea typeface="Arial"/>
              <a:cs typeface="Arial"/>
              <a:sym typeface="Arial"/>
            </a:endParaRPr>
          </a:p>
        </p:txBody>
      </p:sp>
      <p:sp>
        <p:nvSpPr>
          <p:cNvPr id="202" name="Google Shape;202;p23"/>
          <p:cNvSpPr txBox="1"/>
          <p:nvPr/>
        </p:nvSpPr>
        <p:spPr>
          <a:xfrm rot="-1800000">
            <a:off x="6252894" y="1401929"/>
            <a:ext cx="2610774"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Río+20 El futuro que queremos </a:t>
            </a:r>
            <a:endParaRPr b="0" i="0" sz="1400" u="none" cap="none" strike="noStrike">
              <a:solidFill>
                <a:srgbClr val="000000"/>
              </a:solidFill>
              <a:latin typeface="Arial"/>
              <a:ea typeface="Arial"/>
              <a:cs typeface="Arial"/>
              <a:sym typeface="Arial"/>
            </a:endParaRPr>
          </a:p>
        </p:txBody>
      </p:sp>
      <p:cxnSp>
        <p:nvCxnSpPr>
          <p:cNvPr id="203" name="Google Shape;203;p23"/>
          <p:cNvCxnSpPr/>
          <p:nvPr/>
        </p:nvCxnSpPr>
        <p:spPr>
          <a:xfrm rot="-7200000">
            <a:off x="6373154" y="2084000"/>
            <a:ext cx="529005" cy="0"/>
          </a:xfrm>
          <a:prstGeom prst="straightConnector1">
            <a:avLst/>
          </a:prstGeom>
          <a:noFill/>
          <a:ln cap="rnd" cmpd="sng" w="38100">
            <a:solidFill>
              <a:srgbClr val="A4C956"/>
            </a:solidFill>
            <a:prstDash val="dot"/>
            <a:round/>
            <a:headEnd len="sm" w="sm" type="none"/>
            <a:tailEnd len="sm" w="sm" type="none"/>
          </a:ln>
        </p:spPr>
      </p:cxnSp>
      <p:sp>
        <p:nvSpPr>
          <p:cNvPr id="204" name="Google Shape;204;p23"/>
          <p:cNvSpPr/>
          <p:nvPr/>
        </p:nvSpPr>
        <p:spPr>
          <a:xfrm rot="-1800000">
            <a:off x="2311606"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205" name="Google Shape;205;p23"/>
          <p:cNvSpPr txBox="1"/>
          <p:nvPr/>
        </p:nvSpPr>
        <p:spPr>
          <a:xfrm rot="-1800000">
            <a:off x="319228" y="3887843"/>
            <a:ext cx="2270295"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Se realiza el  Informe Brundtland,  por la Comisión Mundial para el Medio Ambiente y el Desarrollo de las Naciones Unidas </a:t>
            </a:r>
            <a:endParaRPr b="0" i="0" sz="1400" u="none" cap="none" strike="noStrike">
              <a:solidFill>
                <a:srgbClr val="000000"/>
              </a:solidFill>
              <a:latin typeface="Arial"/>
              <a:ea typeface="Arial"/>
              <a:cs typeface="Arial"/>
              <a:sym typeface="Arial"/>
            </a:endParaRPr>
          </a:p>
        </p:txBody>
      </p:sp>
      <p:cxnSp>
        <p:nvCxnSpPr>
          <p:cNvPr id="206" name="Google Shape;206;p23"/>
          <p:cNvCxnSpPr/>
          <p:nvPr/>
        </p:nvCxnSpPr>
        <p:spPr>
          <a:xfrm rot="-7200000">
            <a:off x="2153961" y="3628802"/>
            <a:ext cx="529005" cy="0"/>
          </a:xfrm>
          <a:prstGeom prst="straightConnector1">
            <a:avLst/>
          </a:prstGeom>
          <a:noFill/>
          <a:ln cap="rnd" cmpd="sng" w="38100">
            <a:solidFill>
              <a:srgbClr val="A4C956"/>
            </a:solidFill>
            <a:prstDash val="dot"/>
            <a:round/>
            <a:headEnd len="sm" w="sm" type="none"/>
            <a:tailEnd len="sm" w="sm" type="none"/>
          </a:ln>
        </p:spPr>
      </p:cxnSp>
      <p:sp>
        <p:nvSpPr>
          <p:cNvPr id="207" name="Google Shape;207;p23"/>
          <p:cNvSpPr/>
          <p:nvPr/>
        </p:nvSpPr>
        <p:spPr>
          <a:xfrm rot="-1800000">
            <a:off x="4436621"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1987</a:t>
            </a:r>
            <a:endParaRPr b="0" i="0" sz="1400" u="none" cap="none" strike="noStrike">
              <a:solidFill>
                <a:srgbClr val="000000"/>
              </a:solidFill>
              <a:latin typeface="Arial"/>
              <a:ea typeface="Arial"/>
              <a:cs typeface="Arial"/>
              <a:sym typeface="Arial"/>
            </a:endParaRPr>
          </a:p>
        </p:txBody>
      </p:sp>
      <p:sp>
        <p:nvSpPr>
          <p:cNvPr id="208" name="Google Shape;208;p23"/>
          <p:cNvSpPr txBox="1"/>
          <p:nvPr/>
        </p:nvSpPr>
        <p:spPr>
          <a:xfrm rot="-1800000">
            <a:off x="2604056" y="3971827"/>
            <a:ext cx="2270295"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Declaración de Johannesburgo</a:t>
            </a:r>
            <a:endParaRPr b="0" i="0" sz="1400" u="none" cap="none" strike="noStrike">
              <a:solidFill>
                <a:srgbClr val="000000"/>
              </a:solidFill>
              <a:latin typeface="Arial"/>
              <a:ea typeface="Arial"/>
              <a:cs typeface="Arial"/>
              <a:sym typeface="Arial"/>
            </a:endParaRPr>
          </a:p>
        </p:txBody>
      </p:sp>
      <p:cxnSp>
        <p:nvCxnSpPr>
          <p:cNvPr id="209" name="Google Shape;209;p23"/>
          <p:cNvCxnSpPr/>
          <p:nvPr/>
        </p:nvCxnSpPr>
        <p:spPr>
          <a:xfrm rot="-7200000">
            <a:off x="4278976" y="3628802"/>
            <a:ext cx="529005" cy="0"/>
          </a:xfrm>
          <a:prstGeom prst="straightConnector1">
            <a:avLst/>
          </a:prstGeom>
          <a:noFill/>
          <a:ln cap="rnd" cmpd="sng" w="38100">
            <a:solidFill>
              <a:srgbClr val="A4C956"/>
            </a:solidFill>
            <a:prstDash val="dot"/>
            <a:round/>
            <a:headEnd len="sm" w="sm" type="none"/>
            <a:tailEnd len="sm" w="sm" type="none"/>
          </a:ln>
        </p:spPr>
      </p:cxnSp>
      <p:sp>
        <p:nvSpPr>
          <p:cNvPr id="210" name="Google Shape;210;p23"/>
          <p:cNvSpPr/>
          <p:nvPr/>
        </p:nvSpPr>
        <p:spPr>
          <a:xfrm rot="-1800000">
            <a:off x="6561632" y="3191269"/>
            <a:ext cx="667170"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rgbClr val="A4C956"/>
                </a:solidFill>
                <a:latin typeface="Corbel"/>
                <a:ea typeface="Corbel"/>
                <a:cs typeface="Corbel"/>
                <a:sym typeface="Corbel"/>
              </a:rPr>
              <a:t>2015</a:t>
            </a:r>
            <a:endParaRPr b="0" i="0" sz="1400" u="none" cap="none" strike="noStrike">
              <a:solidFill>
                <a:srgbClr val="000000"/>
              </a:solidFill>
              <a:latin typeface="Arial"/>
              <a:ea typeface="Arial"/>
              <a:cs typeface="Arial"/>
              <a:sym typeface="Arial"/>
            </a:endParaRPr>
          </a:p>
        </p:txBody>
      </p:sp>
      <p:sp>
        <p:nvSpPr>
          <p:cNvPr id="211" name="Google Shape;211;p23"/>
          <p:cNvSpPr txBox="1"/>
          <p:nvPr/>
        </p:nvSpPr>
        <p:spPr>
          <a:xfrm rot="-1800000">
            <a:off x="4559135" y="4097313"/>
            <a:ext cx="2270295"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s-CL" sz="1200" u="none" cap="none" strike="noStrike">
                <a:solidFill>
                  <a:srgbClr val="7F7F7F"/>
                </a:solidFill>
                <a:latin typeface="Calibri"/>
                <a:ea typeface="Calibri"/>
                <a:cs typeface="Calibri"/>
                <a:sym typeface="Calibri"/>
              </a:rPr>
              <a:t>Acuerdo de París</a:t>
            </a:r>
            <a:endParaRPr b="0" i="0" sz="1400" u="none" cap="none" strike="noStrike">
              <a:solidFill>
                <a:srgbClr val="000000"/>
              </a:solidFill>
              <a:latin typeface="Arial"/>
              <a:ea typeface="Arial"/>
              <a:cs typeface="Arial"/>
              <a:sym typeface="Arial"/>
            </a:endParaRPr>
          </a:p>
        </p:txBody>
      </p:sp>
      <p:cxnSp>
        <p:nvCxnSpPr>
          <p:cNvPr id="212" name="Google Shape;212;p23"/>
          <p:cNvCxnSpPr/>
          <p:nvPr/>
        </p:nvCxnSpPr>
        <p:spPr>
          <a:xfrm rot="-7200000">
            <a:off x="6403987" y="3628802"/>
            <a:ext cx="529005" cy="0"/>
          </a:xfrm>
          <a:prstGeom prst="straightConnector1">
            <a:avLst/>
          </a:prstGeom>
          <a:noFill/>
          <a:ln cap="rnd" cmpd="sng" w="38100">
            <a:solidFill>
              <a:srgbClr val="A4C956"/>
            </a:solidFill>
            <a:prstDash val="dot"/>
            <a:round/>
            <a:headEnd len="sm" w="sm" type="none"/>
            <a:tailEnd len="sm" w="sm" type="none"/>
          </a:ln>
        </p:spPr>
      </p:cxnSp>
      <p:sp>
        <p:nvSpPr>
          <p:cNvPr id="213" name="Google Shape;213;p23"/>
          <p:cNvSpPr txBox="1"/>
          <p:nvPr/>
        </p:nvSpPr>
        <p:spPr>
          <a:xfrm>
            <a:off x="1171404" y="5443095"/>
            <a:ext cx="6479645"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s-CL" sz="1400" u="none" cap="none" strike="noStrike">
                <a:solidFill>
                  <a:srgbClr val="A4C956"/>
                </a:solidFill>
                <a:latin typeface="Corbel"/>
                <a:ea typeface="Corbel"/>
                <a:cs typeface="Corbel"/>
                <a:sym typeface="Corbel"/>
              </a:rPr>
              <a:t>Principales cumbres y acuerdos mundiales sobre desarrollo sustentable que han permitido ir avanzando en las dimensiones y visiones de este concepto. </a:t>
            </a:r>
            <a:endParaRPr b="0" i="0" sz="1400" u="none" cap="none" strike="noStrike">
              <a:solidFill>
                <a:srgbClr val="A4C956"/>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4"/>
          <p:cNvSpPr txBox="1"/>
          <p:nvPr/>
        </p:nvSpPr>
        <p:spPr>
          <a:xfrm>
            <a:off x="1537252" y="2951966"/>
            <a:ext cx="6069496"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1" lang="es-CL" sz="2800" u="none" cap="none" strike="noStrike">
                <a:solidFill>
                  <a:srgbClr val="A4C956"/>
                </a:solidFill>
                <a:latin typeface="Corbel"/>
                <a:ea typeface="Corbel"/>
                <a:cs typeface="Corbel"/>
                <a:sym typeface="Corbel"/>
              </a:rPr>
              <a:t>Podemos comprender la </a:t>
            </a:r>
            <a:r>
              <a:rPr b="1" i="1" lang="es-CL" sz="2800" u="none" cap="none" strike="noStrike">
                <a:solidFill>
                  <a:srgbClr val="A4C956"/>
                </a:solidFill>
                <a:latin typeface="Corbel"/>
                <a:ea typeface="Corbel"/>
                <a:cs typeface="Corbel"/>
                <a:sym typeface="Corbel"/>
              </a:rPr>
              <a:t>sustentabilidad</a:t>
            </a:r>
            <a:r>
              <a:rPr b="0" i="1" lang="es-CL" sz="2800" u="none" cap="none" strike="noStrike">
                <a:solidFill>
                  <a:srgbClr val="A4C956"/>
                </a:solidFill>
                <a:latin typeface="Corbel"/>
                <a:ea typeface="Corbel"/>
                <a:cs typeface="Corbel"/>
                <a:sym typeface="Corbel"/>
              </a:rPr>
              <a:t> desde dos perspectivas:</a:t>
            </a:r>
            <a:endParaRPr b="0" i="1" sz="2800" u="none" cap="none" strike="noStrike">
              <a:solidFill>
                <a:srgbClr val="A4C956"/>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SUSTENTABILIDAD DÉBIL</a:t>
            </a:r>
            <a:endParaRPr b="0" i="0" sz="2400" u="none" cap="none" strike="noStrike">
              <a:solidFill>
                <a:srgbClr val="A4C956"/>
              </a:solidFill>
              <a:latin typeface="Calibri"/>
              <a:ea typeface="Calibri"/>
              <a:cs typeface="Calibri"/>
              <a:sym typeface="Calibri"/>
            </a:endParaRPr>
          </a:p>
        </p:txBody>
      </p:sp>
      <p:sp>
        <p:nvSpPr>
          <p:cNvPr id="224" name="Google Shape;224;p25"/>
          <p:cNvSpPr/>
          <p:nvPr/>
        </p:nvSpPr>
        <p:spPr>
          <a:xfrm>
            <a:off x="531023" y="5183634"/>
            <a:ext cx="8072063" cy="1092607"/>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300"/>
              <a:buFont typeface="Arial"/>
              <a:buNone/>
            </a:pPr>
            <a:r>
              <a:rPr b="0" i="0" lang="es-CL" sz="1300" u="none" cap="none" strike="noStrike">
                <a:solidFill>
                  <a:srgbClr val="7F7F7F"/>
                </a:solidFill>
                <a:latin typeface="Corbel"/>
                <a:ea typeface="Corbel"/>
                <a:cs typeface="Corbel"/>
                <a:sym typeface="Corbel"/>
              </a:rPr>
              <a:t>Es cuando se “acepta modificar los procesos productivos actuales para reducir el impacto ambiental, considerando la conservación ambiental necesaria para el crecimiento económico” (Gudynas, 2010, p. 47).</a:t>
            </a:r>
            <a:endParaRPr b="0" i="0" sz="1300" u="none" cap="none" strike="noStrike">
              <a:solidFill>
                <a:srgbClr val="7F7F7F"/>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t/>
            </a:r>
            <a:endParaRPr b="0" i="0" sz="13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000000"/>
              </a:buClr>
              <a:buSzPts val="1300"/>
              <a:buFont typeface="Arial"/>
              <a:buNone/>
            </a:pPr>
            <a:r>
              <a:rPr b="0" i="0" lang="es-CL" sz="1300" u="none" cap="none" strike="noStrike">
                <a:solidFill>
                  <a:srgbClr val="7F7F7F"/>
                </a:solidFill>
                <a:latin typeface="Corbel"/>
                <a:ea typeface="Corbel"/>
                <a:cs typeface="Corbel"/>
                <a:sym typeface="Corbel"/>
              </a:rPr>
              <a:t>En la sustentabilidad débil intervienen tres aspectos: lo social, lo medioambiental y lo económico, que en conjunto establecen un equilibrio.</a:t>
            </a:r>
            <a:endParaRPr b="0" i="0" sz="1300" u="none" cap="none" strike="noStrike">
              <a:solidFill>
                <a:srgbClr val="7F7F7F"/>
              </a:solidFill>
              <a:latin typeface="Corbel"/>
              <a:ea typeface="Corbel"/>
              <a:cs typeface="Corbel"/>
              <a:sym typeface="Corbel"/>
            </a:endParaRPr>
          </a:p>
        </p:txBody>
      </p:sp>
      <p:pic>
        <p:nvPicPr>
          <p:cNvPr id="225" name="Google Shape;225;p25"/>
          <p:cNvPicPr preferRelativeResize="0"/>
          <p:nvPr/>
        </p:nvPicPr>
        <p:blipFill rotWithShape="1">
          <a:blip r:embed="rId4">
            <a:alphaModFix/>
          </a:blip>
          <a:srcRect b="0" l="0" r="0" t="0"/>
          <a:stretch/>
        </p:blipFill>
        <p:spPr>
          <a:xfrm>
            <a:off x="1722008" y="1078549"/>
            <a:ext cx="5690091" cy="394093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 name="Shape 229"/>
        <p:cNvGrpSpPr/>
        <p:nvPr/>
      </p:nvGrpSpPr>
      <p:grpSpPr>
        <a:xfrm>
          <a:off x="0" y="0"/>
          <a:ext cx="0" cy="0"/>
          <a:chOff x="0" y="0"/>
          <a:chExt cx="0" cy="0"/>
        </a:xfrm>
      </p:grpSpPr>
      <p:sp>
        <p:nvSpPr>
          <p:cNvPr id="230" name="Google Shape;230;p2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SUSTENTABILIDAD FUERTE</a:t>
            </a:r>
            <a:endParaRPr b="0" i="0" sz="2400" u="none" cap="none" strike="noStrike">
              <a:solidFill>
                <a:srgbClr val="A4C956"/>
              </a:solidFill>
              <a:latin typeface="Calibri"/>
              <a:ea typeface="Calibri"/>
              <a:cs typeface="Calibri"/>
              <a:sym typeface="Calibri"/>
            </a:endParaRPr>
          </a:p>
        </p:txBody>
      </p:sp>
      <p:sp>
        <p:nvSpPr>
          <p:cNvPr id="231" name="Google Shape;231;p26"/>
          <p:cNvSpPr/>
          <p:nvPr/>
        </p:nvSpPr>
        <p:spPr>
          <a:xfrm>
            <a:off x="531021" y="4823026"/>
            <a:ext cx="8072063" cy="129266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300"/>
              <a:buFont typeface="Arial"/>
              <a:buNone/>
            </a:pPr>
            <a:r>
              <a:rPr b="0" i="0" lang="es-CL" sz="1300" u="none" cap="none" strike="noStrike">
                <a:solidFill>
                  <a:srgbClr val="7F7F7F"/>
                </a:solidFill>
                <a:latin typeface="Corbel"/>
                <a:ea typeface="Corbel"/>
                <a:cs typeface="Corbel"/>
                <a:sym typeface="Corbel"/>
              </a:rPr>
              <a:t>Parte de la premisa de que la naturaleza no puede ser reducida completamente a “capital natural”, transformándola en mercancía transable.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300"/>
              <a:buFont typeface="Arial"/>
              <a:buNone/>
            </a:pPr>
            <a:r>
              <a:t/>
            </a:r>
            <a:endParaRPr b="0" i="0" sz="1300" u="none" cap="none" strike="noStrike">
              <a:solidFill>
                <a:srgbClr val="7F7F7F"/>
              </a:solidFill>
              <a:latin typeface="Corbel"/>
              <a:ea typeface="Corbel"/>
              <a:cs typeface="Corbel"/>
              <a:sym typeface="Corbel"/>
            </a:endParaRPr>
          </a:p>
          <a:p>
            <a:pPr indent="0" lvl="0" marL="0" marR="0" rtl="0" algn="just">
              <a:lnSpc>
                <a:spcPct val="100000"/>
              </a:lnSpc>
              <a:spcBef>
                <a:spcPts val="0"/>
              </a:spcBef>
              <a:spcAft>
                <a:spcPts val="0"/>
              </a:spcAft>
              <a:buClr>
                <a:srgbClr val="000000"/>
              </a:buClr>
              <a:buSzPts val="1300"/>
              <a:buFont typeface="Arial"/>
              <a:buNone/>
            </a:pPr>
            <a:r>
              <a:rPr b="0" i="0" lang="es-CL" sz="1300" u="none" cap="none" strike="noStrike">
                <a:solidFill>
                  <a:srgbClr val="7F7F7F"/>
                </a:solidFill>
                <a:latin typeface="Corbel"/>
                <a:ea typeface="Corbel"/>
                <a:cs typeface="Corbel"/>
                <a:sym typeface="Corbel"/>
              </a:rPr>
              <a:t>Por ejemplo, los árboles, que pueden ser empleados para generar muebles, pero no se puede acelerar su crecimiento. Como una respuesta, se plantea generar un stock crítico que garantice la supervivencia de la especie. El resguardo de este stock crítico será superior al uso económico que se le puede dar. </a:t>
            </a:r>
            <a:endParaRPr b="0" i="0" sz="1400" u="none" cap="none" strike="noStrike">
              <a:solidFill>
                <a:srgbClr val="000000"/>
              </a:solidFill>
              <a:latin typeface="Arial"/>
              <a:ea typeface="Arial"/>
              <a:cs typeface="Arial"/>
              <a:sym typeface="Arial"/>
            </a:endParaRPr>
          </a:p>
        </p:txBody>
      </p:sp>
      <p:pic>
        <p:nvPicPr>
          <p:cNvPr id="232" name="Google Shape;232;p26"/>
          <p:cNvPicPr preferRelativeResize="0"/>
          <p:nvPr/>
        </p:nvPicPr>
        <p:blipFill rotWithShape="1">
          <a:blip r:embed="rId4">
            <a:alphaModFix/>
          </a:blip>
          <a:srcRect b="0" l="0" r="0" t="0"/>
          <a:stretch/>
        </p:blipFill>
        <p:spPr>
          <a:xfrm>
            <a:off x="2320996" y="1078549"/>
            <a:ext cx="4492114" cy="394093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27"/>
          <p:cNvSpPr txBox="1"/>
          <p:nvPr/>
        </p:nvSpPr>
        <p:spPr>
          <a:xfrm>
            <a:off x="1537252" y="2736523"/>
            <a:ext cx="6069496" cy="13849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0" i="1" lang="es-CL" sz="2800" u="none" cap="none" strike="noStrike">
                <a:solidFill>
                  <a:srgbClr val="A4C956"/>
                </a:solidFill>
                <a:latin typeface="Corbel"/>
                <a:ea typeface="Corbel"/>
                <a:cs typeface="Corbel"/>
                <a:sym typeface="Corbel"/>
              </a:rPr>
              <a:t>Un ejemplo cercano:</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1" lang="es-CL" sz="2800" u="none" cap="none" strike="noStrike">
                <a:solidFill>
                  <a:srgbClr val="A4C956"/>
                </a:solidFill>
                <a:latin typeface="Corbel"/>
                <a:ea typeface="Corbel"/>
                <a:cs typeface="Corbel"/>
                <a:sym typeface="Corbel"/>
              </a:rPr>
              <a:t>La industria de la moda y sus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rPr b="1" i="1" lang="es-CL" sz="2800" u="none" cap="none" strike="noStrike">
                <a:solidFill>
                  <a:srgbClr val="A4C956"/>
                </a:solidFill>
                <a:latin typeface="Corbel"/>
                <a:ea typeface="Corbel"/>
                <a:cs typeface="Corbel"/>
                <a:sym typeface="Corbel"/>
              </a:rPr>
              <a:t>Dimensiones insustentables</a:t>
            </a:r>
            <a:endParaRPr b="1" i="1" sz="2800" u="none" cap="none" strike="noStrike">
              <a:solidFill>
                <a:srgbClr val="A4C956"/>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pic>
        <p:nvPicPr>
          <p:cNvPr id="242" name="Google Shape;242;p28"/>
          <p:cNvPicPr preferRelativeResize="0"/>
          <p:nvPr/>
        </p:nvPicPr>
        <p:blipFill rotWithShape="1">
          <a:blip r:embed="rId4">
            <a:alphaModFix/>
          </a:blip>
          <a:srcRect b="0" l="0" r="0" t="0"/>
          <a:stretch/>
        </p:blipFill>
        <p:spPr>
          <a:xfrm>
            <a:off x="5537082" y="2701562"/>
            <a:ext cx="2540077" cy="2583275"/>
          </a:xfrm>
          <a:prstGeom prst="rect">
            <a:avLst/>
          </a:prstGeom>
          <a:noFill/>
          <a:ln>
            <a:noFill/>
          </a:ln>
        </p:spPr>
      </p:pic>
      <p:sp>
        <p:nvSpPr>
          <p:cNvPr id="243" name="Google Shape;243;p28"/>
          <p:cNvSpPr/>
          <p:nvPr/>
        </p:nvSpPr>
        <p:spPr>
          <a:xfrm>
            <a:off x="531023" y="3085259"/>
            <a:ext cx="4276504" cy="181588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Es la segunda más contaminante en el mundo, responsable del 20% de la contaminación del agua. La mayoría de las prendas están hechas de poliéster, cuyo componente más importante es el petróleo. Las telas más nobles, como el algodón, generan impacto ambiental debido al abuso de plaguicidas y fertilizantes industriales.</a:t>
            </a:r>
            <a:endParaRPr b="0" i="0" sz="1400" u="none" cap="none" strike="noStrike">
              <a:solidFill>
                <a:srgbClr val="000000"/>
              </a:solidFill>
              <a:latin typeface="Arial"/>
              <a:ea typeface="Arial"/>
              <a:cs typeface="Arial"/>
              <a:sym typeface="Arial"/>
            </a:endParaRPr>
          </a:p>
        </p:txBody>
      </p:sp>
      <p:sp>
        <p:nvSpPr>
          <p:cNvPr id="244" name="Google Shape;244;p2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LA INDUSTRIA DE LA MODA Y SUS DIMENSIONES INSUSTENTABLES</a:t>
            </a:r>
            <a:endParaRPr b="0" i="0" sz="2400" u="none" cap="none" strike="noStrike">
              <a:solidFill>
                <a:srgbClr val="A4C956"/>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p2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LA INDUSTRIA DE LA MODA Y SUS DIMENSIONES INSUSTENTABLES</a:t>
            </a:r>
            <a:endParaRPr b="0" i="0" sz="2400" u="none" cap="none" strike="noStrike">
              <a:solidFill>
                <a:srgbClr val="A4C956"/>
              </a:solidFill>
              <a:latin typeface="Calibri"/>
              <a:ea typeface="Calibri"/>
              <a:cs typeface="Calibri"/>
              <a:sym typeface="Calibri"/>
            </a:endParaRPr>
          </a:p>
        </p:txBody>
      </p:sp>
      <p:sp>
        <p:nvSpPr>
          <p:cNvPr id="250" name="Google Shape;250;p29"/>
          <p:cNvSpPr/>
          <p:nvPr/>
        </p:nvSpPr>
        <p:spPr>
          <a:xfrm>
            <a:off x="531023" y="3085259"/>
            <a:ext cx="4276504" cy="181588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Genera desechos continuos. Esto se debe a la tendencia de la moda rápida o fast-fashion, un sistema de producción y consumo que se basa en causar necesidades irreales en el consumidor, que compra una prenda que tiene como tiempo de vigencia entre tres y seis meses. Luego, pasará de moda y caerá en desuso.</a:t>
            </a:r>
            <a:endParaRPr b="0" i="0" sz="1400" u="none" cap="none" strike="noStrike">
              <a:solidFill>
                <a:srgbClr val="000000"/>
              </a:solidFill>
              <a:latin typeface="Arial"/>
              <a:ea typeface="Arial"/>
              <a:cs typeface="Arial"/>
              <a:sym typeface="Arial"/>
            </a:endParaRPr>
          </a:p>
        </p:txBody>
      </p:sp>
      <p:pic>
        <p:nvPicPr>
          <p:cNvPr id="251" name="Google Shape;251;p29"/>
          <p:cNvPicPr preferRelativeResize="0"/>
          <p:nvPr/>
        </p:nvPicPr>
        <p:blipFill rotWithShape="1">
          <a:blip r:embed="rId4">
            <a:alphaModFix/>
          </a:blip>
          <a:srcRect b="0" l="0" r="0" t="0"/>
          <a:stretch/>
        </p:blipFill>
        <p:spPr>
          <a:xfrm>
            <a:off x="5537082" y="2701562"/>
            <a:ext cx="2540076" cy="2583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3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A4C956"/>
                </a:solidFill>
                <a:latin typeface="Corbel"/>
                <a:ea typeface="Corbel"/>
                <a:cs typeface="Corbel"/>
                <a:sym typeface="Corbel"/>
              </a:rPr>
              <a:t>LA INDUSTRIA DE LA MODA Y SUS DIMENSIONES INSUSTENTABLES</a:t>
            </a:r>
            <a:endParaRPr b="0" i="0" sz="2400" u="none" cap="none" strike="noStrike">
              <a:solidFill>
                <a:srgbClr val="A4C956"/>
              </a:solidFill>
              <a:latin typeface="Calibri"/>
              <a:ea typeface="Calibri"/>
              <a:cs typeface="Calibri"/>
              <a:sym typeface="Calibri"/>
            </a:endParaRPr>
          </a:p>
        </p:txBody>
      </p:sp>
      <p:sp>
        <p:nvSpPr>
          <p:cNvPr id="257" name="Google Shape;257;p30"/>
          <p:cNvSpPr/>
          <p:nvPr/>
        </p:nvSpPr>
        <p:spPr>
          <a:xfrm>
            <a:off x="531023" y="3085259"/>
            <a:ext cx="4276504" cy="156966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1600"/>
              <a:buFont typeface="Arial"/>
              <a:buNone/>
            </a:pPr>
            <a:r>
              <a:rPr b="0" i="0" lang="es-CL" sz="1600" u="none" cap="none" strike="noStrike">
                <a:solidFill>
                  <a:srgbClr val="7F7F7F"/>
                </a:solidFill>
                <a:latin typeface="Corbel"/>
                <a:ea typeface="Corbel"/>
                <a:cs typeface="Corbel"/>
                <a:sym typeface="Corbel"/>
              </a:rPr>
              <a:t>A pesar de lo global que es esta industria, su producción se concentra en Asia, destacándose países como China, Bangladesh, Vietnam y Camboya. Esto se debe a sus bajos costos. Por ejemplo, el salario mínimo en Camboya hasta el 2014, era de US$ 100 mensuales.</a:t>
            </a:r>
            <a:endParaRPr b="0" i="0" sz="1400" u="none" cap="none" strike="noStrike">
              <a:solidFill>
                <a:srgbClr val="000000"/>
              </a:solidFill>
              <a:latin typeface="Arial"/>
              <a:ea typeface="Arial"/>
              <a:cs typeface="Arial"/>
              <a:sym typeface="Arial"/>
            </a:endParaRPr>
          </a:p>
        </p:txBody>
      </p:sp>
      <p:pic>
        <p:nvPicPr>
          <p:cNvPr id="258" name="Google Shape;258;p30"/>
          <p:cNvPicPr preferRelativeResize="0"/>
          <p:nvPr/>
        </p:nvPicPr>
        <p:blipFill rotWithShape="1">
          <a:blip r:embed="rId4">
            <a:alphaModFix/>
          </a:blip>
          <a:srcRect b="0" l="0" r="0" t="0"/>
          <a:stretch/>
        </p:blipFill>
        <p:spPr>
          <a:xfrm>
            <a:off x="5537082" y="2701562"/>
            <a:ext cx="2540076" cy="2583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cxnSp>
        <p:nvCxnSpPr>
          <p:cNvPr id="263" name="Google Shape;263;p31"/>
          <p:cNvCxnSpPr/>
          <p:nvPr/>
        </p:nvCxnSpPr>
        <p:spPr>
          <a:xfrm rot="10800000">
            <a:off x="3275590" y="2493340"/>
            <a:ext cx="2592820" cy="0"/>
          </a:xfrm>
          <a:prstGeom prst="straightConnector1">
            <a:avLst/>
          </a:prstGeom>
          <a:noFill/>
          <a:ln cap="rnd" cmpd="sng" w="38100">
            <a:solidFill>
              <a:srgbClr val="A4C956"/>
            </a:solidFill>
            <a:prstDash val="dot"/>
            <a:round/>
            <a:headEnd len="sm" w="sm" type="none"/>
            <a:tailEnd len="sm" w="sm" type="none"/>
          </a:ln>
        </p:spPr>
      </p:cxnSp>
      <p:cxnSp>
        <p:nvCxnSpPr>
          <p:cNvPr id="264" name="Google Shape;264;p31"/>
          <p:cNvCxnSpPr/>
          <p:nvPr/>
        </p:nvCxnSpPr>
        <p:spPr>
          <a:xfrm rot="10800000">
            <a:off x="3256982" y="4358347"/>
            <a:ext cx="2592820" cy="0"/>
          </a:xfrm>
          <a:prstGeom prst="straightConnector1">
            <a:avLst/>
          </a:prstGeom>
          <a:noFill/>
          <a:ln cap="rnd" cmpd="sng" w="38100">
            <a:solidFill>
              <a:srgbClr val="A4C956"/>
            </a:solidFill>
            <a:prstDash val="dot"/>
            <a:round/>
            <a:headEnd len="sm" w="sm" type="none"/>
            <a:tailEnd len="sm" w="sm" type="none"/>
          </a:ln>
        </p:spPr>
      </p:cxnSp>
      <p:sp>
        <p:nvSpPr>
          <p:cNvPr id="265" name="Google Shape;265;p31"/>
          <p:cNvSpPr/>
          <p:nvPr/>
        </p:nvSpPr>
        <p:spPr>
          <a:xfrm>
            <a:off x="1825423" y="2948790"/>
            <a:ext cx="5455938" cy="95410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7F7F7F"/>
              </a:buClr>
              <a:buSzPts val="1800"/>
              <a:buFont typeface="Corbel"/>
              <a:buNone/>
            </a:pPr>
            <a:r>
              <a:rPr b="1" i="0" lang="es-CL" sz="2800" u="none" cap="none" strike="noStrike">
                <a:solidFill>
                  <a:srgbClr val="7F7F7F"/>
                </a:solidFill>
                <a:latin typeface="Corbel"/>
                <a:ea typeface="Corbel"/>
                <a:cs typeface="Corbel"/>
                <a:sym typeface="Corbel"/>
              </a:rPr>
              <a:t>¿Qué prácticas sustentables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7F7F7F"/>
              </a:buClr>
              <a:buSzPts val="1800"/>
              <a:buFont typeface="Corbel"/>
              <a:buNone/>
            </a:pPr>
            <a:r>
              <a:rPr b="1" i="0" lang="es-CL" sz="2800" u="none" cap="none" strike="noStrike">
                <a:solidFill>
                  <a:srgbClr val="7F7F7F"/>
                </a:solidFill>
                <a:latin typeface="Corbel"/>
                <a:ea typeface="Corbel"/>
                <a:cs typeface="Corbel"/>
                <a:sym typeface="Corbel"/>
              </a:rPr>
              <a:t>podemos emplear?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32"/>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271" name="Google Shape;271;p32"/>
          <p:cNvPicPr preferRelativeResize="0"/>
          <p:nvPr/>
        </p:nvPicPr>
        <p:blipFill rotWithShape="1">
          <a:blip r:embed="rId4">
            <a:alphaModFix/>
          </a:blip>
          <a:srcRect b="0" l="0" r="0" t="0"/>
          <a:stretch/>
        </p:blipFill>
        <p:spPr>
          <a:xfrm>
            <a:off x="0" y="0"/>
            <a:ext cx="9144000" cy="6858000"/>
          </a:xfrm>
          <a:prstGeom prst="rect">
            <a:avLst/>
          </a:prstGeom>
          <a:noFill/>
          <a:ln>
            <a:noFill/>
          </a:ln>
        </p:spPr>
      </p:pic>
      <p:sp>
        <p:nvSpPr>
          <p:cNvPr id="272" name="Google Shape;272;p32"/>
          <p:cNvSpPr txBox="1"/>
          <p:nvPr/>
        </p:nvSpPr>
        <p:spPr>
          <a:xfrm>
            <a:off x="1607681" y="2639133"/>
            <a:ext cx="5928638" cy="87228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1" i="0" lang="es-CL" sz="2800" u="none" cap="none" strike="noStrike">
                <a:solidFill>
                  <a:schemeClr val="lt1"/>
                </a:solidFill>
                <a:latin typeface="Corbel"/>
                <a:ea typeface="Corbel"/>
                <a:cs typeface="Corbel"/>
                <a:sym typeface="Corbel"/>
              </a:rPr>
              <a:t>RECUPERACIÓN DE PLUSVALÍA</a:t>
            </a:r>
            <a:endParaRPr b="0" i="0" sz="1600" u="none" cap="none" strike="noStrike">
              <a:solidFill>
                <a:srgbClr val="000000"/>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2800"/>
              <a:buFont typeface="Arial"/>
              <a:buNone/>
            </a:pPr>
            <a:r>
              <a:rPr b="1" i="0" lang="es-CL" sz="2800" u="none" cap="none" strike="noStrike">
                <a:solidFill>
                  <a:schemeClr val="lt1"/>
                </a:solidFill>
                <a:latin typeface="Corbel"/>
                <a:ea typeface="Corbel"/>
                <a:cs typeface="Corbel"/>
                <a:sym typeface="Corbel"/>
              </a:rPr>
              <a:t>Y MERCADO DE SUELO</a:t>
            </a:r>
            <a:endParaRPr b="0" i="0" sz="1600" u="none" cap="none" strike="noStrike">
              <a:solidFill>
                <a:srgbClr val="000000"/>
              </a:solidFill>
              <a:latin typeface="Corbel"/>
              <a:ea typeface="Corbel"/>
              <a:cs typeface="Corbel"/>
              <a:sym typeface="Corbel"/>
            </a:endParaRPr>
          </a:p>
        </p:txBody>
      </p:sp>
      <p:cxnSp>
        <p:nvCxnSpPr>
          <p:cNvPr id="273" name="Google Shape;273;p32"/>
          <p:cNvCxnSpPr/>
          <p:nvPr/>
        </p:nvCxnSpPr>
        <p:spPr>
          <a:xfrm rot="10800000">
            <a:off x="2500436" y="3780911"/>
            <a:ext cx="4054783" cy="0"/>
          </a:xfrm>
          <a:prstGeom prst="straightConnector1">
            <a:avLst/>
          </a:prstGeom>
          <a:noFill/>
          <a:ln cap="rnd" cmpd="sng" w="38100">
            <a:solidFill>
              <a:schemeClr val="lt1"/>
            </a:solidFill>
            <a:prstDash val="solid"/>
            <a:round/>
            <a:headEnd len="sm" w="sm" type="none"/>
            <a:tailEnd len="sm" w="sm" type="none"/>
          </a:ln>
        </p:spPr>
      </p:cxnSp>
      <p:sp>
        <p:nvSpPr>
          <p:cNvPr id="274" name="Google Shape;274;p32"/>
          <p:cNvSpPr/>
          <p:nvPr/>
        </p:nvSpPr>
        <p:spPr>
          <a:xfrm>
            <a:off x="3460958" y="3854027"/>
            <a:ext cx="222208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EDUCACIÓN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UNIDAD IV / CLASE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