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6858000" cx="9144000"/>
  <p:notesSz cx="6858000" cy="9144000"/>
  <p:embeddedFontLst>
    <p:embeddedFont>
      <p:font typeface="Corbel"/>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Corbel-regular.fntdata"/><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Corbel-italic.fntdata"/><Relationship Id="rId12" Type="http://schemas.openxmlformats.org/officeDocument/2006/relationships/slide" Target="slides/slide8.xml"/><Relationship Id="rId34" Type="http://schemas.openxmlformats.org/officeDocument/2006/relationships/font" Target="fonts/Corbel-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Corbel-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 name="Google Shape;12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4" name="Google Shape;174;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9" name="Google Shape;229;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1" name="Shape 21"/>
        <p:cNvGrpSpPr/>
        <p:nvPr/>
      </p:nvGrpSpPr>
      <p:grpSpPr>
        <a:xfrm>
          <a:off x="0" y="0"/>
          <a:ext cx="0" cy="0"/>
          <a:chOff x="0" y="0"/>
          <a:chExt cx="0" cy="0"/>
        </a:xfrm>
      </p:grpSpPr>
      <p:sp>
        <p:nvSpPr>
          <p:cNvPr id="22" name="Google Shape;22;p3"/>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7" name="Shape 27"/>
        <p:cNvGrpSpPr/>
        <p:nvPr/>
      </p:nvGrpSpPr>
      <p:grpSpPr>
        <a:xfrm>
          <a:off x="0" y="0"/>
          <a:ext cx="0" cy="0"/>
          <a:chOff x="0" y="0"/>
          <a:chExt cx="0" cy="0"/>
        </a:xfrm>
      </p:grpSpPr>
      <p:sp>
        <p:nvSpPr>
          <p:cNvPr id="28" name="Google Shape;28;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4" name="Shape 34"/>
        <p:cNvGrpSpPr/>
        <p:nvPr/>
      </p:nvGrpSpPr>
      <p:grpSpPr>
        <a:xfrm>
          <a:off x="0" y="0"/>
          <a:ext cx="0" cy="0"/>
          <a:chOff x="0" y="0"/>
          <a:chExt cx="0" cy="0"/>
        </a:xfrm>
      </p:grpSpPr>
      <p:sp>
        <p:nvSpPr>
          <p:cNvPr id="35" name="Google Shape;35;p5"/>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5"/>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5"/>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48" name="Shape 48"/>
        <p:cNvGrpSpPr/>
        <p:nvPr/>
      </p:nvGrpSpPr>
      <p:grpSpPr>
        <a:xfrm>
          <a:off x="0" y="0"/>
          <a:ext cx="0" cy="0"/>
          <a:chOff x="0" y="0"/>
          <a:chExt cx="0" cy="0"/>
        </a:xfrm>
      </p:grpSpPr>
      <p:sp>
        <p:nvSpPr>
          <p:cNvPr id="49" name="Google Shape;49;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2" name="Shape 52"/>
        <p:cNvGrpSpPr/>
        <p:nvPr/>
      </p:nvGrpSpPr>
      <p:grpSpPr>
        <a:xfrm>
          <a:off x="0" y="0"/>
          <a:ext cx="0" cy="0"/>
          <a:chOff x="0" y="0"/>
          <a:chExt cx="0" cy="0"/>
        </a:xfrm>
      </p:grpSpPr>
      <p:sp>
        <p:nvSpPr>
          <p:cNvPr id="53" name="Google Shape;53;p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 name="Google Shape;55;p8"/>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 name="Google Shape;56;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p:nvPr>
            <p:ph idx="2" type="pic"/>
          </p:nvPr>
        </p:nvSpPr>
        <p:spPr>
          <a:xfrm>
            <a:off x="3887391" y="987426"/>
            <a:ext cx="4629150" cy="4873625"/>
          </a:xfrm>
          <a:prstGeom prst="rect">
            <a:avLst/>
          </a:prstGeom>
          <a:noFill/>
          <a:ln>
            <a:noFill/>
          </a:ln>
        </p:spPr>
      </p:sp>
      <p:sp>
        <p:nvSpPr>
          <p:cNvPr id="62" name="Google Shape;62;p9"/>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6" name="Shape 66"/>
        <p:cNvGrpSpPr/>
        <p:nvPr/>
      </p:nvGrpSpPr>
      <p:grpSpPr>
        <a:xfrm>
          <a:off x="0" y="0"/>
          <a:ext cx="0" cy="0"/>
          <a:chOff x="0" y="0"/>
          <a:chExt cx="0" cy="0"/>
        </a:xfrm>
      </p:grpSpPr>
      <p:sp>
        <p:nvSpPr>
          <p:cNvPr id="67" name="Google Shape;67;p1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2" name="Shape 72"/>
        <p:cNvGrpSpPr/>
        <p:nvPr/>
      </p:nvGrpSpPr>
      <p:grpSpPr>
        <a:xfrm>
          <a:off x="0" y="0"/>
          <a:ext cx="0" cy="0"/>
          <a:chOff x="0" y="0"/>
          <a:chExt cx="0" cy="0"/>
        </a:xfrm>
      </p:grpSpPr>
      <p:sp>
        <p:nvSpPr>
          <p:cNvPr id="73" name="Google Shape;73;p11"/>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2"/>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83" name="Google Shape;83;p12"/>
          <p:cNvPicPr preferRelativeResize="0"/>
          <p:nvPr/>
        </p:nvPicPr>
        <p:blipFill rotWithShape="1">
          <a:blip r:embed="rId4">
            <a:alphaModFix/>
          </a:blip>
          <a:srcRect b="0" l="0" r="0" t="0"/>
          <a:stretch/>
        </p:blipFill>
        <p:spPr>
          <a:xfrm>
            <a:off x="0" y="0"/>
            <a:ext cx="9144000" cy="6858000"/>
          </a:xfrm>
          <a:prstGeom prst="rect">
            <a:avLst/>
          </a:prstGeom>
          <a:noFill/>
          <a:ln>
            <a:noFill/>
          </a:ln>
        </p:spPr>
      </p:pic>
      <p:sp>
        <p:nvSpPr>
          <p:cNvPr id="84" name="Google Shape;84;p12"/>
          <p:cNvSpPr txBox="1"/>
          <p:nvPr/>
        </p:nvSpPr>
        <p:spPr>
          <a:xfrm>
            <a:off x="1607681" y="2639133"/>
            <a:ext cx="5928638" cy="87228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chemeClr val="lt1"/>
                </a:solidFill>
                <a:latin typeface="Corbel"/>
                <a:ea typeface="Corbel"/>
                <a:cs typeface="Corbel"/>
                <a:sym typeface="Corbel"/>
              </a:rPr>
              <a:t>RECUPERACIÓN DE PLUSVALÍA</a:t>
            </a:r>
            <a:endParaRPr b="0" i="0" sz="16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chemeClr val="lt1"/>
                </a:solidFill>
                <a:latin typeface="Corbel"/>
                <a:ea typeface="Corbel"/>
                <a:cs typeface="Corbel"/>
                <a:sym typeface="Corbel"/>
              </a:rPr>
              <a:t>Y MERCADO DE SUELO</a:t>
            </a:r>
            <a:endParaRPr b="0" i="0" sz="1600" u="none" cap="none" strike="noStrike">
              <a:solidFill>
                <a:srgbClr val="000000"/>
              </a:solidFill>
              <a:latin typeface="Corbel"/>
              <a:ea typeface="Corbel"/>
              <a:cs typeface="Corbel"/>
              <a:sym typeface="Corbel"/>
            </a:endParaRPr>
          </a:p>
        </p:txBody>
      </p:sp>
      <p:cxnSp>
        <p:nvCxnSpPr>
          <p:cNvPr id="85" name="Google Shape;85;p12"/>
          <p:cNvCxnSpPr/>
          <p:nvPr/>
        </p:nvCxnSpPr>
        <p:spPr>
          <a:xfrm rot="10800000">
            <a:off x="2500436" y="3780911"/>
            <a:ext cx="4054783" cy="0"/>
          </a:xfrm>
          <a:prstGeom prst="straightConnector1">
            <a:avLst/>
          </a:prstGeom>
          <a:noFill/>
          <a:ln cap="rnd" cmpd="sng" w="38100">
            <a:solidFill>
              <a:schemeClr val="lt1"/>
            </a:solidFill>
            <a:prstDash val="solid"/>
            <a:round/>
            <a:headEnd len="sm" w="sm" type="none"/>
            <a:tailEnd len="sm" w="sm" type="none"/>
          </a:ln>
        </p:spPr>
      </p:cxnSp>
      <p:sp>
        <p:nvSpPr>
          <p:cNvPr id="86" name="Google Shape;86;p12"/>
          <p:cNvSpPr/>
          <p:nvPr/>
        </p:nvSpPr>
        <p:spPr>
          <a:xfrm>
            <a:off x="3460958" y="3854027"/>
            <a:ext cx="222208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orbel"/>
                <a:ea typeface="Corbel"/>
                <a:cs typeface="Corbel"/>
                <a:sym typeface="Corbel"/>
              </a:rPr>
              <a:t>EDUCACIÓN CIUDADANA</a:t>
            </a:r>
            <a:endParaRPr/>
          </a:p>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orbel"/>
                <a:ea typeface="Corbel"/>
                <a:cs typeface="Corbel"/>
                <a:sym typeface="Corbel"/>
              </a:rPr>
              <a:t>UNIDAD IV / CLASE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0" name="Shape 90"/>
        <p:cNvGrpSpPr/>
        <p:nvPr/>
      </p:nvGrpSpPr>
      <p:grpSpPr>
        <a:xfrm>
          <a:off x="0" y="0"/>
          <a:ext cx="0" cy="0"/>
          <a:chOff x="0" y="0"/>
          <a:chExt cx="0" cy="0"/>
        </a:xfrm>
      </p:grpSpPr>
      <p:cxnSp>
        <p:nvCxnSpPr>
          <p:cNvPr id="91" name="Google Shape;91;p13"/>
          <p:cNvCxnSpPr/>
          <p:nvPr/>
        </p:nvCxnSpPr>
        <p:spPr>
          <a:xfrm rot="10800000">
            <a:off x="3275590" y="2493340"/>
            <a:ext cx="2592820" cy="0"/>
          </a:xfrm>
          <a:prstGeom prst="straightConnector1">
            <a:avLst/>
          </a:prstGeom>
          <a:noFill/>
          <a:ln cap="rnd" cmpd="sng" w="38100">
            <a:solidFill>
              <a:srgbClr val="A4C956"/>
            </a:solidFill>
            <a:prstDash val="dot"/>
            <a:round/>
            <a:headEnd len="sm" w="sm" type="none"/>
            <a:tailEnd len="sm" w="sm" type="none"/>
          </a:ln>
        </p:spPr>
      </p:cxnSp>
      <p:cxnSp>
        <p:nvCxnSpPr>
          <p:cNvPr id="92" name="Google Shape;92;p13"/>
          <p:cNvCxnSpPr/>
          <p:nvPr/>
        </p:nvCxnSpPr>
        <p:spPr>
          <a:xfrm rot="10800000">
            <a:off x="3256982" y="4358347"/>
            <a:ext cx="2592820" cy="0"/>
          </a:xfrm>
          <a:prstGeom prst="straightConnector1">
            <a:avLst/>
          </a:prstGeom>
          <a:noFill/>
          <a:ln cap="rnd" cmpd="sng" w="38100">
            <a:solidFill>
              <a:srgbClr val="A4C956"/>
            </a:solidFill>
            <a:prstDash val="dot"/>
            <a:round/>
            <a:headEnd len="sm" w="sm" type="none"/>
            <a:tailEnd len="sm" w="sm" type="none"/>
          </a:ln>
        </p:spPr>
      </p:cxnSp>
      <p:sp>
        <p:nvSpPr>
          <p:cNvPr id="93" name="Google Shape;93;p13"/>
          <p:cNvSpPr/>
          <p:nvPr/>
        </p:nvSpPr>
        <p:spPr>
          <a:xfrm>
            <a:off x="1825423" y="2948790"/>
            <a:ext cx="5455938" cy="95410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rgbClr val="7F7F7F"/>
                </a:solidFill>
                <a:latin typeface="Corbel"/>
                <a:ea typeface="Corbel"/>
                <a:cs typeface="Corbel"/>
                <a:sym typeface="Corbel"/>
              </a:rPr>
              <a:t>¿Cómo impactan las visiones económicas en mi ciudad?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sp>
        <p:nvSpPr>
          <p:cNvPr id="98" name="Google Shape;98;p1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ESCUELA CLÁSICA</a:t>
            </a:r>
            <a:endParaRPr b="0" i="0" sz="2400" u="none" cap="none" strike="noStrike">
              <a:solidFill>
                <a:srgbClr val="A4C956"/>
              </a:solidFill>
              <a:latin typeface="Calibri"/>
              <a:ea typeface="Calibri"/>
              <a:cs typeface="Calibri"/>
              <a:sym typeface="Calibri"/>
            </a:endParaRPr>
          </a:p>
        </p:txBody>
      </p:sp>
      <p:sp>
        <p:nvSpPr>
          <p:cNvPr id="99" name="Google Shape;99;p14"/>
          <p:cNvSpPr txBox="1"/>
          <p:nvPr/>
        </p:nvSpPr>
        <p:spPr>
          <a:xfrm>
            <a:off x="531024" y="1300799"/>
            <a:ext cx="7981911" cy="4172722"/>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Adam Smith, uno de los exponentes más importantes de esta escuela, establece en su libro </a:t>
            </a:r>
            <a:r>
              <a:rPr b="0" i="1" lang="es-ES" sz="1700" u="none" cap="none" strike="noStrike">
                <a:solidFill>
                  <a:srgbClr val="7F7F7F"/>
                </a:solidFill>
                <a:latin typeface="Corbel"/>
                <a:ea typeface="Corbel"/>
                <a:cs typeface="Corbel"/>
                <a:sym typeface="Corbel"/>
              </a:rPr>
              <a:t>La riqueza de las naciones </a:t>
            </a:r>
            <a:r>
              <a:rPr b="0" i="0" lang="es-ES" sz="1700" u="none" cap="none" strike="noStrike">
                <a:solidFill>
                  <a:srgbClr val="7F7F7F"/>
                </a:solidFill>
                <a:latin typeface="Corbel"/>
                <a:ea typeface="Corbel"/>
                <a:cs typeface="Corbel"/>
                <a:sym typeface="Corbel"/>
              </a:rPr>
              <a:t>que el trabajo es la única fuente de riqueza, pero que para ser potenciado requiere dejar que “la mano invisible del mercado” maneje las decisiones de la única clase que tiene la posibilidad de poner en marcha ese factor: la clase capitalista.</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700"/>
              <a:buFont typeface="Courier New"/>
              <a:buChar char="o"/>
            </a:pPr>
            <a:r>
              <a:rPr b="0" i="0" lang="es-ES" sz="1700" u="none" cap="none" strike="noStrike">
                <a:solidFill>
                  <a:srgbClr val="7F7F7F"/>
                </a:solidFill>
                <a:latin typeface="Corbel"/>
                <a:ea typeface="Corbel"/>
                <a:cs typeface="Corbel"/>
                <a:sym typeface="Corbel"/>
              </a:rPr>
              <a:t>Otro de los conceptos que aborda su trabajo es el de la división social del trabajo, es decir, que cada trabajador tiene una especialización en la cadena productiva. </a:t>
            </a:r>
            <a:endParaRPr b="0" i="0" sz="1400" u="none" cap="none" strike="noStrike">
              <a:solidFill>
                <a:srgbClr val="000000"/>
              </a:solidFill>
              <a:latin typeface="Arial"/>
              <a:ea typeface="Arial"/>
              <a:cs typeface="Arial"/>
              <a:sym typeface="Arial"/>
            </a:endParaRPr>
          </a:p>
          <a:p>
            <a:pPr indent="-234950" lvl="0" marL="407035" marR="0" rtl="0" algn="just">
              <a:lnSpc>
                <a:spcPct val="100000"/>
              </a:lnSpc>
              <a:spcBef>
                <a:spcPts val="0"/>
              </a:spcBef>
              <a:spcAft>
                <a:spcPts val="0"/>
              </a:spcAft>
              <a:buClr>
                <a:srgbClr val="A4C956"/>
              </a:buClr>
              <a:buSzPts val="1700"/>
              <a:buFont typeface="Courier New"/>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700"/>
              <a:buFont typeface="Courier New"/>
              <a:buChar char="o"/>
            </a:pPr>
            <a:r>
              <a:rPr b="0" i="0" lang="es-ES" sz="1700" u="none" cap="none" strike="noStrike">
                <a:solidFill>
                  <a:srgbClr val="7F7F7F"/>
                </a:solidFill>
                <a:latin typeface="Corbel"/>
                <a:ea typeface="Corbel"/>
                <a:cs typeface="Corbel"/>
                <a:sym typeface="Corbel"/>
              </a:rPr>
              <a:t>Mientras más se produce, señala Smith, disminuyen los costos de los productos, lo cual hace que estos sean más accesible para la población. </a:t>
            </a:r>
            <a:endParaRPr b="0" i="0" sz="1400" u="none" cap="none" strike="noStrike">
              <a:solidFill>
                <a:srgbClr val="000000"/>
              </a:solidFill>
              <a:latin typeface="Arial"/>
              <a:ea typeface="Arial"/>
              <a:cs typeface="Arial"/>
              <a:sym typeface="Arial"/>
            </a:endParaRPr>
          </a:p>
          <a:p>
            <a:pPr indent="-234950" lvl="0" marL="407035" marR="0" rtl="0" algn="just">
              <a:lnSpc>
                <a:spcPct val="100000"/>
              </a:lnSpc>
              <a:spcBef>
                <a:spcPts val="0"/>
              </a:spcBef>
              <a:spcAft>
                <a:spcPts val="0"/>
              </a:spcAft>
              <a:buClr>
                <a:srgbClr val="A4C956"/>
              </a:buClr>
              <a:buSzPts val="1700"/>
              <a:buFont typeface="Courier New"/>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700"/>
              <a:buFont typeface="Courier New"/>
              <a:buChar char="o"/>
            </a:pPr>
            <a:r>
              <a:rPr b="0" i="0" lang="es-ES" sz="1700" u="none" cap="none" strike="noStrike">
                <a:solidFill>
                  <a:srgbClr val="7F7F7F"/>
                </a:solidFill>
                <a:latin typeface="Corbel"/>
                <a:ea typeface="Corbel"/>
                <a:cs typeface="Corbel"/>
                <a:sym typeface="Corbel"/>
              </a:rPr>
              <a:t>Para Smith, el sistema económico es algo natural, ya que el hombre, en sus acciones y sentimientos respecto del intercambio, busca la riqueza individual. A eso el autor llama “egoísmo moderado”.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1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ESCUELA MARXISTA</a:t>
            </a:r>
            <a:endParaRPr b="0" i="0" sz="2400" u="none" cap="none" strike="noStrike">
              <a:solidFill>
                <a:srgbClr val="A4C956"/>
              </a:solidFill>
              <a:latin typeface="Calibri"/>
              <a:ea typeface="Calibri"/>
              <a:cs typeface="Calibri"/>
              <a:sym typeface="Calibri"/>
            </a:endParaRPr>
          </a:p>
        </p:txBody>
      </p:sp>
      <p:sp>
        <p:nvSpPr>
          <p:cNvPr id="105" name="Google Shape;105;p15"/>
          <p:cNvSpPr txBox="1"/>
          <p:nvPr/>
        </p:nvSpPr>
        <p:spPr>
          <a:xfrm>
            <a:off x="531025" y="1300799"/>
            <a:ext cx="5972806" cy="943637"/>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Para esta escuela, el trabajo es el único factor de producción; es decir, lo único capaz de generar valores de cambio es el trabajo humano.</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106" name="Google Shape;106;p15"/>
          <p:cNvPicPr preferRelativeResize="0"/>
          <p:nvPr/>
        </p:nvPicPr>
        <p:blipFill rotWithShape="1">
          <a:blip r:embed="rId4">
            <a:alphaModFix/>
          </a:blip>
          <a:srcRect b="0" l="0" r="0" t="0"/>
          <a:stretch/>
        </p:blipFill>
        <p:spPr>
          <a:xfrm>
            <a:off x="6746075" y="1273665"/>
            <a:ext cx="1511202" cy="1536903"/>
          </a:xfrm>
          <a:prstGeom prst="rect">
            <a:avLst/>
          </a:prstGeom>
          <a:noFill/>
          <a:ln>
            <a:noFill/>
          </a:ln>
        </p:spPr>
      </p:pic>
      <p:sp>
        <p:nvSpPr>
          <p:cNvPr id="107" name="Google Shape;107;p15"/>
          <p:cNvSpPr/>
          <p:nvPr/>
        </p:nvSpPr>
        <p:spPr>
          <a:xfrm>
            <a:off x="531023" y="2810568"/>
            <a:ext cx="7975668" cy="2970044"/>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None/>
            </a:pPr>
            <a:r>
              <a:rPr b="0" i="0" lang="es-ES" sz="1700" u="none" cap="none" strike="noStrike">
                <a:solidFill>
                  <a:srgbClr val="7F7F7F"/>
                </a:solidFill>
                <a:latin typeface="Corbel"/>
                <a:ea typeface="Corbel"/>
                <a:cs typeface="Corbel"/>
                <a:sym typeface="Corbel"/>
              </a:rPr>
              <a:t>Los capitalistas y terratenientes son quienes poseen los medios de producción: uno posee el capital; el otro, la tierra. El obrero solo cuenta con su trabajo, por el cual recibe una remuneración. La diferencia entre el valor que alcanza en el mercado aquello que produce el trabajador, y el salario que recibe, es llamada plusvalía. Esa plusvalía es apropiada por el capitalista. </a:t>
            </a:r>
            <a:endParaRPr b="0" i="0" sz="17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None/>
            </a:pPr>
            <a:r>
              <a:t/>
            </a:r>
            <a:endParaRPr b="0" i="0" sz="17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None/>
            </a:pPr>
            <a:r>
              <a:rPr b="0" i="0" lang="es-ES" sz="1700" u="none" cap="none" strike="noStrike">
                <a:solidFill>
                  <a:srgbClr val="7F7F7F"/>
                </a:solidFill>
                <a:latin typeface="Corbel"/>
                <a:ea typeface="Corbel"/>
                <a:cs typeface="Corbel"/>
                <a:sym typeface="Corbel"/>
              </a:rPr>
              <a:t>La propiedad privada de los medios de producción es vista por la escuela marxista como el origen de la explotación de unos sobre otros. Genera una posición desigual entre las personas, pues quien posea el capital o la tierra tendrá una posición de poder por sobre el resto. Por ende, para esta corriente, es necesario acabar con el carácter privado de la propiedad.</a:t>
            </a:r>
            <a:endParaRPr b="0" i="0" sz="17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1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ESCUELA KEYNESINA</a:t>
            </a:r>
            <a:endParaRPr b="0" i="0" sz="2400" u="none" cap="none" strike="noStrike">
              <a:solidFill>
                <a:srgbClr val="A4C956"/>
              </a:solidFill>
              <a:latin typeface="Calibri"/>
              <a:ea typeface="Calibri"/>
              <a:cs typeface="Calibri"/>
              <a:sym typeface="Calibri"/>
            </a:endParaRPr>
          </a:p>
        </p:txBody>
      </p:sp>
      <p:sp>
        <p:nvSpPr>
          <p:cNvPr id="113" name="Google Shape;113;p16"/>
          <p:cNvSpPr txBox="1"/>
          <p:nvPr/>
        </p:nvSpPr>
        <p:spPr>
          <a:xfrm>
            <a:off x="531023" y="1300799"/>
            <a:ext cx="5972807" cy="1330137"/>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John Maynard Keynes, en su trabajo </a:t>
            </a:r>
            <a:r>
              <a:rPr b="0" i="1" lang="es-ES" sz="1700" u="none" cap="none" strike="noStrike">
                <a:solidFill>
                  <a:srgbClr val="7F7F7F"/>
                </a:solidFill>
                <a:latin typeface="Corbel"/>
                <a:ea typeface="Corbel"/>
                <a:cs typeface="Corbel"/>
                <a:sym typeface="Corbel"/>
              </a:rPr>
              <a:t>Teoría general de la ocupación, el interés y el dinero</a:t>
            </a:r>
            <a:r>
              <a:rPr b="0" i="0" lang="es-ES" sz="1700" u="none" cap="none" strike="noStrike">
                <a:solidFill>
                  <a:srgbClr val="7F7F7F"/>
                </a:solidFill>
                <a:latin typeface="Corbel"/>
                <a:ea typeface="Corbel"/>
                <a:cs typeface="Corbel"/>
                <a:sym typeface="Corbel"/>
              </a:rPr>
              <a:t>, realiza una crítica a la economía clásica, crítica que tuvo su origen en el desempleo y la crisis económica ocurridos tras la gran depresión de 1929.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sp>
        <p:nvSpPr>
          <p:cNvPr id="114" name="Google Shape;114;p16"/>
          <p:cNvSpPr/>
          <p:nvPr/>
        </p:nvSpPr>
        <p:spPr>
          <a:xfrm>
            <a:off x="531023" y="2850776"/>
            <a:ext cx="7989522" cy="2708434"/>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None/>
            </a:pPr>
            <a:r>
              <a:rPr b="0" i="0" lang="es-ES" sz="1700" u="none" cap="none" strike="noStrike">
                <a:solidFill>
                  <a:srgbClr val="7F7F7F"/>
                </a:solidFill>
                <a:latin typeface="Corbel"/>
                <a:ea typeface="Corbel"/>
                <a:cs typeface="Corbel"/>
                <a:sym typeface="Corbel"/>
              </a:rPr>
              <a:t>Estudiando el desempleo, Keynes observa que los factores determinantes de la existencia de empleos están vinculados más a ciertos factores agregados que a la oferta real de trabajo existente. Entre esos factores, señala, se encuentran principalmente el consumo, la inversión y el gasto público. </a:t>
            </a:r>
            <a:endParaRPr b="0" i="0" sz="17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None/>
            </a:pPr>
            <a:r>
              <a:rPr b="0" i="0" lang="es-ES" sz="1700" u="none" cap="none" strike="noStrike">
                <a:solidFill>
                  <a:srgbClr val="7F7F7F"/>
                </a:solidFill>
                <a:latin typeface="Corbel"/>
                <a:ea typeface="Corbel"/>
                <a:cs typeface="Corbel"/>
                <a:sym typeface="Corbel"/>
              </a:rPr>
              <a:t>En este marco, ve la intervención pública como herramienta de estabilización y aseguradora de cierta capacidad de uso de las fuerzas productivas. </a:t>
            </a:r>
            <a:endParaRPr b="0" i="0" sz="17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None/>
            </a:pPr>
            <a:r>
              <a:rPr b="0" i="0" lang="es-ES" sz="1700" u="none" cap="none" strike="noStrike">
                <a:solidFill>
                  <a:srgbClr val="7F7F7F"/>
                </a:solidFill>
                <a:latin typeface="Corbel"/>
                <a:ea typeface="Corbel"/>
                <a:cs typeface="Corbel"/>
                <a:sym typeface="Corbel"/>
              </a:rPr>
              <a:t>Concluye al respecto que tanto el Estado como la iniciativa privada deben intervenir en la economía para estabilizarla y superar las crisis a que se ve sujeta. </a:t>
            </a:r>
            <a:endParaRPr b="0" i="0" sz="1700" u="none" cap="none" strike="noStrike">
              <a:solidFill>
                <a:srgbClr val="000000"/>
              </a:solidFill>
              <a:latin typeface="Arial"/>
              <a:ea typeface="Arial"/>
              <a:cs typeface="Arial"/>
              <a:sym typeface="Arial"/>
            </a:endParaRPr>
          </a:p>
        </p:txBody>
      </p:sp>
      <p:pic>
        <p:nvPicPr>
          <p:cNvPr id="115" name="Google Shape;115;p16"/>
          <p:cNvPicPr preferRelativeResize="0"/>
          <p:nvPr/>
        </p:nvPicPr>
        <p:blipFill rotWithShape="1">
          <a:blip r:embed="rId4">
            <a:alphaModFix/>
          </a:blip>
          <a:srcRect b="0" l="0" r="0" t="0"/>
          <a:stretch/>
        </p:blipFill>
        <p:spPr>
          <a:xfrm>
            <a:off x="6746075" y="1273665"/>
            <a:ext cx="1511202" cy="153690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¿QUÉ ES LA PLUSVALÍA?</a:t>
            </a:r>
            <a:endParaRPr b="0" i="0" sz="2400" u="none" cap="none" strike="noStrike">
              <a:solidFill>
                <a:srgbClr val="A4C956"/>
              </a:solidFill>
              <a:latin typeface="Calibri"/>
              <a:ea typeface="Calibri"/>
              <a:cs typeface="Calibri"/>
              <a:sym typeface="Calibri"/>
            </a:endParaRPr>
          </a:p>
        </p:txBody>
      </p:sp>
      <p:sp>
        <p:nvSpPr>
          <p:cNvPr id="121" name="Google Shape;121;p17"/>
          <p:cNvSpPr txBox="1"/>
          <p:nvPr/>
        </p:nvSpPr>
        <p:spPr>
          <a:xfrm>
            <a:off x="531024" y="1300799"/>
            <a:ext cx="8059184" cy="191892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Según la Real Academia Española, se define como plusvalía o plusvalor el “aumento del valor de algo (objeto o servicio) por causas ajenas a él”. Por ejemplo, el valor de un terreno podría aumentar porque una zona se está urbanizando rápidamente.</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A continuación se presentan tres explicaciones del concepto de plusvalía, que vienen de diversas fuentes teóricas: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122" name="Google Shape;122;p17"/>
          <p:cNvPicPr preferRelativeResize="0"/>
          <p:nvPr/>
        </p:nvPicPr>
        <p:blipFill rotWithShape="1">
          <a:blip r:embed="rId4">
            <a:alphaModFix/>
          </a:blip>
          <a:srcRect b="0" l="0" r="0" t="0"/>
          <a:stretch/>
        </p:blipFill>
        <p:spPr>
          <a:xfrm>
            <a:off x="3517427" y="3219719"/>
            <a:ext cx="1814427" cy="1845285"/>
          </a:xfrm>
          <a:prstGeom prst="rect">
            <a:avLst/>
          </a:prstGeom>
          <a:noFill/>
          <a:ln>
            <a:noFill/>
          </a:ln>
        </p:spPr>
      </p:pic>
      <p:cxnSp>
        <p:nvCxnSpPr>
          <p:cNvPr id="123" name="Google Shape;123;p17"/>
          <p:cNvCxnSpPr/>
          <p:nvPr/>
        </p:nvCxnSpPr>
        <p:spPr>
          <a:xfrm rot="10800000">
            <a:off x="2771135" y="5065004"/>
            <a:ext cx="3163847" cy="0"/>
          </a:xfrm>
          <a:prstGeom prst="straightConnector1">
            <a:avLst/>
          </a:prstGeom>
          <a:noFill/>
          <a:ln cap="rnd" cmpd="sng" w="38100">
            <a:solidFill>
              <a:srgbClr val="A4C956"/>
            </a:solidFill>
            <a:prstDash val="dot"/>
            <a:round/>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1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¿QUÉ ES LA PLUSVALÍA?</a:t>
            </a:r>
            <a:endParaRPr b="0" i="0" sz="2400" u="none" cap="none" strike="noStrike">
              <a:solidFill>
                <a:srgbClr val="A4C956"/>
              </a:solidFill>
              <a:latin typeface="Calibri"/>
              <a:ea typeface="Calibri"/>
              <a:cs typeface="Calibri"/>
              <a:sym typeface="Calibri"/>
            </a:endParaRPr>
          </a:p>
        </p:txBody>
      </p:sp>
      <p:sp>
        <p:nvSpPr>
          <p:cNvPr id="129" name="Google Shape;129;p18"/>
          <p:cNvSpPr txBox="1"/>
          <p:nvPr/>
        </p:nvSpPr>
        <p:spPr>
          <a:xfrm>
            <a:off x="531024" y="1300799"/>
            <a:ext cx="8059184" cy="191892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Según la Real Academia Española, se define como plusvalía o plusvalor el “aumento del valor de algo (objeto o servicio) por causas ajenas a él”. Por ejemplo, el valor de un terreno podría aumentar porque una zona se está urbanizando rápidamente.</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A continuación se presentan tres explicaciones del concepto de plusvalía, que vienen de diversas fuentes teóricas: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130" name="Google Shape;130;p18"/>
          <p:cNvPicPr preferRelativeResize="0"/>
          <p:nvPr/>
        </p:nvPicPr>
        <p:blipFill rotWithShape="1">
          <a:blip r:embed="rId4">
            <a:alphaModFix/>
          </a:blip>
          <a:srcRect b="0" l="0" r="0" t="0"/>
          <a:stretch/>
        </p:blipFill>
        <p:spPr>
          <a:xfrm>
            <a:off x="3517427" y="3219719"/>
            <a:ext cx="1814427" cy="1845285"/>
          </a:xfrm>
          <a:prstGeom prst="rect">
            <a:avLst/>
          </a:prstGeom>
          <a:noFill/>
          <a:ln>
            <a:noFill/>
          </a:ln>
        </p:spPr>
      </p:pic>
      <p:cxnSp>
        <p:nvCxnSpPr>
          <p:cNvPr id="131" name="Google Shape;131;p18"/>
          <p:cNvCxnSpPr/>
          <p:nvPr/>
        </p:nvCxnSpPr>
        <p:spPr>
          <a:xfrm rot="10800000">
            <a:off x="2775491" y="5103642"/>
            <a:ext cx="0" cy="274968"/>
          </a:xfrm>
          <a:prstGeom prst="straightConnector1">
            <a:avLst/>
          </a:prstGeom>
          <a:noFill/>
          <a:ln cap="rnd" cmpd="sng" w="38100">
            <a:solidFill>
              <a:srgbClr val="A4C956"/>
            </a:solidFill>
            <a:prstDash val="dot"/>
            <a:round/>
            <a:headEnd len="sm" w="sm" type="none"/>
            <a:tailEnd len="sm" w="sm" type="none"/>
          </a:ln>
        </p:spPr>
      </p:cxnSp>
      <p:cxnSp>
        <p:nvCxnSpPr>
          <p:cNvPr id="132" name="Google Shape;132;p18"/>
          <p:cNvCxnSpPr/>
          <p:nvPr/>
        </p:nvCxnSpPr>
        <p:spPr>
          <a:xfrm rot="10800000">
            <a:off x="2771135" y="5065004"/>
            <a:ext cx="3163847" cy="0"/>
          </a:xfrm>
          <a:prstGeom prst="straightConnector1">
            <a:avLst/>
          </a:prstGeom>
          <a:noFill/>
          <a:ln cap="rnd" cmpd="sng" w="38100">
            <a:solidFill>
              <a:srgbClr val="A4C956"/>
            </a:solidFill>
            <a:prstDash val="dot"/>
            <a:round/>
            <a:headEnd len="sm" w="sm" type="none"/>
            <a:tailEnd len="sm" w="sm" type="none"/>
          </a:ln>
        </p:spPr>
      </p:cxnSp>
      <p:sp>
        <p:nvSpPr>
          <p:cNvPr id="133" name="Google Shape;133;p18"/>
          <p:cNvSpPr/>
          <p:nvPr/>
        </p:nvSpPr>
        <p:spPr>
          <a:xfrm>
            <a:off x="2021267" y="5419950"/>
            <a:ext cx="1521918"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David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Ricardo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1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¿QUÉ ES LA PLUSVALÍA?</a:t>
            </a:r>
            <a:endParaRPr b="0" i="0" sz="2400" u="none" cap="none" strike="noStrike">
              <a:solidFill>
                <a:srgbClr val="A4C956"/>
              </a:solidFill>
              <a:latin typeface="Calibri"/>
              <a:ea typeface="Calibri"/>
              <a:cs typeface="Calibri"/>
              <a:sym typeface="Calibri"/>
            </a:endParaRPr>
          </a:p>
        </p:txBody>
      </p:sp>
      <p:sp>
        <p:nvSpPr>
          <p:cNvPr id="139" name="Google Shape;139;p19"/>
          <p:cNvSpPr txBox="1"/>
          <p:nvPr/>
        </p:nvSpPr>
        <p:spPr>
          <a:xfrm>
            <a:off x="531024" y="1300799"/>
            <a:ext cx="8059184" cy="191892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Según la Real Academia Española, se define como plusvalía o plusvalor el “aumento del valor de algo (objeto o servicio) por causas ajenas a él”. Por ejemplo, el valor de un terreno podría aumentar porque una zona se está urbanizando rápidamente.</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A continuación se presentan tres explicaciones del concepto de plusvalía, que vienen de diversas fuentes teóricas: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140" name="Google Shape;140;p19"/>
          <p:cNvPicPr preferRelativeResize="0"/>
          <p:nvPr/>
        </p:nvPicPr>
        <p:blipFill rotWithShape="1">
          <a:blip r:embed="rId4">
            <a:alphaModFix/>
          </a:blip>
          <a:srcRect b="0" l="0" r="0" t="0"/>
          <a:stretch/>
        </p:blipFill>
        <p:spPr>
          <a:xfrm>
            <a:off x="3517427" y="3219719"/>
            <a:ext cx="1814427" cy="1845285"/>
          </a:xfrm>
          <a:prstGeom prst="rect">
            <a:avLst/>
          </a:prstGeom>
          <a:noFill/>
          <a:ln>
            <a:noFill/>
          </a:ln>
        </p:spPr>
      </p:pic>
      <p:cxnSp>
        <p:nvCxnSpPr>
          <p:cNvPr id="141" name="Google Shape;141;p19"/>
          <p:cNvCxnSpPr/>
          <p:nvPr/>
        </p:nvCxnSpPr>
        <p:spPr>
          <a:xfrm rot="10800000">
            <a:off x="2775491" y="5103642"/>
            <a:ext cx="0" cy="274968"/>
          </a:xfrm>
          <a:prstGeom prst="straightConnector1">
            <a:avLst/>
          </a:prstGeom>
          <a:noFill/>
          <a:ln cap="rnd" cmpd="sng" w="38100">
            <a:solidFill>
              <a:srgbClr val="A4C956"/>
            </a:solidFill>
            <a:prstDash val="dot"/>
            <a:round/>
            <a:headEnd len="sm" w="sm" type="none"/>
            <a:tailEnd len="sm" w="sm" type="none"/>
          </a:ln>
        </p:spPr>
      </p:cxnSp>
      <p:cxnSp>
        <p:nvCxnSpPr>
          <p:cNvPr id="142" name="Google Shape;142;p19"/>
          <p:cNvCxnSpPr/>
          <p:nvPr/>
        </p:nvCxnSpPr>
        <p:spPr>
          <a:xfrm rot="10800000">
            <a:off x="2771135" y="5065004"/>
            <a:ext cx="3163847" cy="0"/>
          </a:xfrm>
          <a:prstGeom prst="straightConnector1">
            <a:avLst/>
          </a:prstGeom>
          <a:noFill/>
          <a:ln cap="rnd" cmpd="sng" w="38100">
            <a:solidFill>
              <a:srgbClr val="A4C956"/>
            </a:solidFill>
            <a:prstDash val="dot"/>
            <a:round/>
            <a:headEnd len="sm" w="sm" type="none"/>
            <a:tailEnd len="sm" w="sm" type="none"/>
          </a:ln>
        </p:spPr>
      </p:cxnSp>
      <p:sp>
        <p:nvSpPr>
          <p:cNvPr id="143" name="Google Shape;143;p19"/>
          <p:cNvSpPr/>
          <p:nvPr/>
        </p:nvSpPr>
        <p:spPr>
          <a:xfrm>
            <a:off x="2021267" y="5419950"/>
            <a:ext cx="1521918"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David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Ricardo</a:t>
            </a:r>
            <a:endParaRPr b="0" i="0" sz="1400" u="none" cap="none" strike="noStrike">
              <a:solidFill>
                <a:srgbClr val="000000"/>
              </a:solidFill>
              <a:latin typeface="Arial"/>
              <a:ea typeface="Arial"/>
              <a:cs typeface="Arial"/>
              <a:sym typeface="Arial"/>
            </a:endParaRPr>
          </a:p>
        </p:txBody>
      </p:sp>
      <p:cxnSp>
        <p:nvCxnSpPr>
          <p:cNvPr id="144" name="Google Shape;144;p19"/>
          <p:cNvCxnSpPr/>
          <p:nvPr/>
        </p:nvCxnSpPr>
        <p:spPr>
          <a:xfrm rot="10800000">
            <a:off x="4423987" y="5103642"/>
            <a:ext cx="0" cy="274968"/>
          </a:xfrm>
          <a:prstGeom prst="straightConnector1">
            <a:avLst/>
          </a:prstGeom>
          <a:noFill/>
          <a:ln cap="rnd" cmpd="sng" w="38100">
            <a:solidFill>
              <a:srgbClr val="A4C956"/>
            </a:solidFill>
            <a:prstDash val="dot"/>
            <a:round/>
            <a:headEnd len="sm" w="sm" type="none"/>
            <a:tailEnd len="sm" w="sm" type="none"/>
          </a:ln>
        </p:spPr>
      </p:cxnSp>
      <p:sp>
        <p:nvSpPr>
          <p:cNvPr id="145" name="Google Shape;145;p19"/>
          <p:cNvSpPr/>
          <p:nvPr/>
        </p:nvSpPr>
        <p:spPr>
          <a:xfrm>
            <a:off x="4046875" y="5419950"/>
            <a:ext cx="754224"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Karl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Marx</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2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¿QUÉ ES LA PLUSVALÍA?</a:t>
            </a:r>
            <a:endParaRPr b="0" i="0" sz="2400" u="none" cap="none" strike="noStrike">
              <a:solidFill>
                <a:srgbClr val="A4C956"/>
              </a:solidFill>
              <a:latin typeface="Calibri"/>
              <a:ea typeface="Calibri"/>
              <a:cs typeface="Calibri"/>
              <a:sym typeface="Calibri"/>
            </a:endParaRPr>
          </a:p>
        </p:txBody>
      </p:sp>
      <p:sp>
        <p:nvSpPr>
          <p:cNvPr id="151" name="Google Shape;151;p20"/>
          <p:cNvSpPr txBox="1"/>
          <p:nvPr/>
        </p:nvSpPr>
        <p:spPr>
          <a:xfrm>
            <a:off x="531024" y="1300799"/>
            <a:ext cx="8059184" cy="1918920"/>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Según la Real Academia Española, se define como plusvalía o plusvalor el “aumento del valor de algo (objeto o servicio) por causas ajenas a él”. Por ejemplo, el valor de un terreno podría aumentar porque una zona se está urbanizando rápidamente.</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A continuación se presentan tres explicaciones del concepto de plusvalía, que vienen de diversas fuentes teóricas: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pic>
        <p:nvPicPr>
          <p:cNvPr id="152" name="Google Shape;152;p20"/>
          <p:cNvPicPr preferRelativeResize="0"/>
          <p:nvPr/>
        </p:nvPicPr>
        <p:blipFill rotWithShape="1">
          <a:blip r:embed="rId4">
            <a:alphaModFix/>
          </a:blip>
          <a:srcRect b="0" l="0" r="0" t="0"/>
          <a:stretch/>
        </p:blipFill>
        <p:spPr>
          <a:xfrm>
            <a:off x="3517427" y="3219719"/>
            <a:ext cx="1814427" cy="1845285"/>
          </a:xfrm>
          <a:prstGeom prst="rect">
            <a:avLst/>
          </a:prstGeom>
          <a:noFill/>
          <a:ln>
            <a:noFill/>
          </a:ln>
        </p:spPr>
      </p:pic>
      <p:cxnSp>
        <p:nvCxnSpPr>
          <p:cNvPr id="153" name="Google Shape;153;p20"/>
          <p:cNvCxnSpPr/>
          <p:nvPr/>
        </p:nvCxnSpPr>
        <p:spPr>
          <a:xfrm rot="10800000">
            <a:off x="2775491" y="5103642"/>
            <a:ext cx="0" cy="274968"/>
          </a:xfrm>
          <a:prstGeom prst="straightConnector1">
            <a:avLst/>
          </a:prstGeom>
          <a:noFill/>
          <a:ln cap="rnd" cmpd="sng" w="38100">
            <a:solidFill>
              <a:srgbClr val="A4C956"/>
            </a:solidFill>
            <a:prstDash val="dot"/>
            <a:round/>
            <a:headEnd len="sm" w="sm" type="none"/>
            <a:tailEnd len="sm" w="sm" type="none"/>
          </a:ln>
        </p:spPr>
      </p:cxnSp>
      <p:cxnSp>
        <p:nvCxnSpPr>
          <p:cNvPr id="154" name="Google Shape;154;p20"/>
          <p:cNvCxnSpPr/>
          <p:nvPr/>
        </p:nvCxnSpPr>
        <p:spPr>
          <a:xfrm rot="10800000">
            <a:off x="2771135" y="5065004"/>
            <a:ext cx="3163847" cy="0"/>
          </a:xfrm>
          <a:prstGeom prst="straightConnector1">
            <a:avLst/>
          </a:prstGeom>
          <a:noFill/>
          <a:ln cap="rnd" cmpd="sng" w="38100">
            <a:solidFill>
              <a:srgbClr val="A4C956"/>
            </a:solidFill>
            <a:prstDash val="dot"/>
            <a:round/>
            <a:headEnd len="sm" w="sm" type="none"/>
            <a:tailEnd len="sm" w="sm" type="none"/>
          </a:ln>
        </p:spPr>
      </p:cxnSp>
      <p:sp>
        <p:nvSpPr>
          <p:cNvPr id="155" name="Google Shape;155;p20"/>
          <p:cNvSpPr/>
          <p:nvPr/>
        </p:nvSpPr>
        <p:spPr>
          <a:xfrm>
            <a:off x="2021267" y="5419950"/>
            <a:ext cx="1521918"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David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Ricardo</a:t>
            </a:r>
            <a:endParaRPr b="0" i="0" sz="1400" u="none" cap="none" strike="noStrike">
              <a:solidFill>
                <a:srgbClr val="000000"/>
              </a:solidFill>
              <a:latin typeface="Arial"/>
              <a:ea typeface="Arial"/>
              <a:cs typeface="Arial"/>
              <a:sym typeface="Arial"/>
            </a:endParaRPr>
          </a:p>
        </p:txBody>
      </p:sp>
      <p:cxnSp>
        <p:nvCxnSpPr>
          <p:cNvPr id="156" name="Google Shape;156;p20"/>
          <p:cNvCxnSpPr/>
          <p:nvPr/>
        </p:nvCxnSpPr>
        <p:spPr>
          <a:xfrm rot="10800000">
            <a:off x="4423987" y="5103642"/>
            <a:ext cx="0" cy="274968"/>
          </a:xfrm>
          <a:prstGeom prst="straightConnector1">
            <a:avLst/>
          </a:prstGeom>
          <a:noFill/>
          <a:ln cap="rnd" cmpd="sng" w="38100">
            <a:solidFill>
              <a:srgbClr val="A4C956"/>
            </a:solidFill>
            <a:prstDash val="dot"/>
            <a:round/>
            <a:headEnd len="sm" w="sm" type="none"/>
            <a:tailEnd len="sm" w="sm" type="none"/>
          </a:ln>
        </p:spPr>
      </p:cxnSp>
      <p:cxnSp>
        <p:nvCxnSpPr>
          <p:cNvPr id="157" name="Google Shape;157;p20"/>
          <p:cNvCxnSpPr/>
          <p:nvPr/>
        </p:nvCxnSpPr>
        <p:spPr>
          <a:xfrm rot="10800000">
            <a:off x="5917937" y="5103642"/>
            <a:ext cx="0" cy="274968"/>
          </a:xfrm>
          <a:prstGeom prst="straightConnector1">
            <a:avLst/>
          </a:prstGeom>
          <a:noFill/>
          <a:ln cap="rnd" cmpd="sng" w="38100">
            <a:solidFill>
              <a:srgbClr val="A4C956"/>
            </a:solidFill>
            <a:prstDash val="dot"/>
            <a:round/>
            <a:headEnd len="sm" w="sm" type="none"/>
            <a:tailEnd len="sm" w="sm" type="none"/>
          </a:ln>
        </p:spPr>
      </p:cxnSp>
      <p:sp>
        <p:nvSpPr>
          <p:cNvPr id="158" name="Google Shape;158;p20"/>
          <p:cNvSpPr/>
          <p:nvPr/>
        </p:nvSpPr>
        <p:spPr>
          <a:xfrm>
            <a:off x="4046875" y="5419950"/>
            <a:ext cx="754224"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Karl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Marx</a:t>
            </a:r>
            <a:endParaRPr b="0" i="0" sz="1400" u="none" cap="none" strike="noStrike">
              <a:solidFill>
                <a:srgbClr val="000000"/>
              </a:solidFill>
              <a:latin typeface="Arial"/>
              <a:ea typeface="Arial"/>
              <a:cs typeface="Arial"/>
              <a:sym typeface="Arial"/>
            </a:endParaRPr>
          </a:p>
        </p:txBody>
      </p:sp>
      <p:sp>
        <p:nvSpPr>
          <p:cNvPr id="159" name="Google Shape;159;p20"/>
          <p:cNvSpPr/>
          <p:nvPr/>
        </p:nvSpPr>
        <p:spPr>
          <a:xfrm>
            <a:off x="5450670" y="5419950"/>
            <a:ext cx="950121"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David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Harvey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 SEGÚN</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DAVID RICARDO</a:t>
            </a:r>
            <a:endParaRPr b="0" i="0" sz="2400" u="none" cap="none" strike="noStrike">
              <a:solidFill>
                <a:srgbClr val="A4C956"/>
              </a:solidFill>
              <a:latin typeface="Calibri"/>
              <a:ea typeface="Calibri"/>
              <a:cs typeface="Calibri"/>
              <a:sym typeface="Calibri"/>
            </a:endParaRPr>
          </a:p>
        </p:txBody>
      </p:sp>
      <p:pic>
        <p:nvPicPr>
          <p:cNvPr id="165" name="Google Shape;165;p21"/>
          <p:cNvPicPr preferRelativeResize="0"/>
          <p:nvPr/>
        </p:nvPicPr>
        <p:blipFill rotWithShape="1">
          <a:blip r:embed="rId4">
            <a:alphaModFix/>
          </a:blip>
          <a:srcRect b="0" l="0" r="0" t="0"/>
          <a:stretch/>
        </p:blipFill>
        <p:spPr>
          <a:xfrm>
            <a:off x="1111668" y="3901112"/>
            <a:ext cx="1628396" cy="1656089"/>
          </a:xfrm>
          <a:prstGeom prst="rect">
            <a:avLst/>
          </a:prstGeom>
          <a:noFill/>
          <a:ln>
            <a:noFill/>
          </a:ln>
        </p:spPr>
      </p:pic>
      <p:pic>
        <p:nvPicPr>
          <p:cNvPr id="166" name="Google Shape;166;p21"/>
          <p:cNvPicPr preferRelativeResize="0"/>
          <p:nvPr/>
        </p:nvPicPr>
        <p:blipFill rotWithShape="1">
          <a:blip r:embed="rId5">
            <a:alphaModFix/>
          </a:blip>
          <a:srcRect b="0" l="0" r="0" t="0"/>
          <a:stretch/>
        </p:blipFill>
        <p:spPr>
          <a:xfrm>
            <a:off x="3757802" y="3901112"/>
            <a:ext cx="1628396" cy="1656089"/>
          </a:xfrm>
          <a:prstGeom prst="rect">
            <a:avLst/>
          </a:prstGeom>
          <a:noFill/>
          <a:ln>
            <a:noFill/>
          </a:ln>
        </p:spPr>
      </p:pic>
      <p:pic>
        <p:nvPicPr>
          <p:cNvPr id="167" name="Google Shape;167;p21"/>
          <p:cNvPicPr preferRelativeResize="0"/>
          <p:nvPr/>
        </p:nvPicPr>
        <p:blipFill rotWithShape="1">
          <a:blip r:embed="rId6">
            <a:alphaModFix/>
          </a:blip>
          <a:srcRect b="0" l="0" r="0" t="0"/>
          <a:stretch/>
        </p:blipFill>
        <p:spPr>
          <a:xfrm>
            <a:off x="6403936" y="3903722"/>
            <a:ext cx="1628395" cy="1656089"/>
          </a:xfrm>
          <a:prstGeom prst="rect">
            <a:avLst/>
          </a:prstGeom>
          <a:noFill/>
          <a:ln>
            <a:noFill/>
          </a:ln>
        </p:spPr>
      </p:pic>
      <p:sp>
        <p:nvSpPr>
          <p:cNvPr id="168" name="Google Shape;168;p21"/>
          <p:cNvSpPr txBox="1"/>
          <p:nvPr/>
        </p:nvSpPr>
        <p:spPr>
          <a:xfrm>
            <a:off x="531024" y="1300799"/>
            <a:ext cx="8059184" cy="2128202"/>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Para David Ricardo, el proceso productivo involucra tres sectores sociales; los terratenientes, los empresarios y los trabajadores.</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Los terratenientes son los dueños de la tierra necesaria para producir. Los empresarios (capitalistas) aportan su capital y llevan adelante el proceso de producción. Y los trabajadores ofrecen su mano de obra, que, para David Ricardo, es la única fuente de valor. El fruto de la producción se distribuye entre estos tres actores sociales.</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sp>
        <p:nvSpPr>
          <p:cNvPr id="169" name="Google Shape;169;p21"/>
          <p:cNvSpPr/>
          <p:nvPr/>
        </p:nvSpPr>
        <p:spPr>
          <a:xfrm>
            <a:off x="1111668" y="5539767"/>
            <a:ext cx="152191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Terrateniente</a:t>
            </a:r>
            <a:endParaRPr b="0" i="0" sz="1400" u="none" cap="none" strike="noStrike">
              <a:solidFill>
                <a:srgbClr val="000000"/>
              </a:solidFill>
              <a:latin typeface="Arial"/>
              <a:ea typeface="Arial"/>
              <a:cs typeface="Arial"/>
              <a:sym typeface="Arial"/>
            </a:endParaRPr>
          </a:p>
        </p:txBody>
      </p:sp>
      <p:sp>
        <p:nvSpPr>
          <p:cNvPr id="170" name="Google Shape;170;p21"/>
          <p:cNvSpPr/>
          <p:nvPr/>
        </p:nvSpPr>
        <p:spPr>
          <a:xfrm>
            <a:off x="3811041" y="5557201"/>
            <a:ext cx="152191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Empresario</a:t>
            </a:r>
            <a:endParaRPr b="0" i="0" sz="1400" u="none" cap="none" strike="noStrike">
              <a:solidFill>
                <a:srgbClr val="000000"/>
              </a:solidFill>
              <a:latin typeface="Arial"/>
              <a:ea typeface="Arial"/>
              <a:cs typeface="Arial"/>
              <a:sym typeface="Arial"/>
            </a:endParaRPr>
          </a:p>
        </p:txBody>
      </p:sp>
      <p:sp>
        <p:nvSpPr>
          <p:cNvPr id="171" name="Google Shape;171;p21"/>
          <p:cNvSpPr/>
          <p:nvPr/>
        </p:nvSpPr>
        <p:spPr>
          <a:xfrm>
            <a:off x="6464089" y="5557201"/>
            <a:ext cx="152191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Trabajadores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2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 SEGÚN</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DAVID RICARDO</a:t>
            </a:r>
            <a:endParaRPr b="0" i="0" sz="2400" u="none" cap="none" strike="noStrike">
              <a:solidFill>
                <a:srgbClr val="A4C956"/>
              </a:solidFill>
              <a:latin typeface="Calibri"/>
              <a:ea typeface="Calibri"/>
              <a:cs typeface="Calibri"/>
              <a:sym typeface="Calibri"/>
            </a:endParaRPr>
          </a:p>
        </p:txBody>
      </p:sp>
      <p:sp>
        <p:nvSpPr>
          <p:cNvPr id="177" name="Google Shape;177;p22"/>
          <p:cNvSpPr txBox="1"/>
          <p:nvPr/>
        </p:nvSpPr>
        <p:spPr>
          <a:xfrm>
            <a:off x="531024" y="1300799"/>
            <a:ext cx="8059184" cy="2128202"/>
          </a:xfrm>
          <a:prstGeom prst="rect">
            <a:avLst/>
          </a:prstGeom>
          <a:noFill/>
          <a:ln>
            <a:noFill/>
          </a:ln>
        </p:spPr>
        <p:txBody>
          <a:bodyPr anchorCtr="0" anchor="t" bIns="45700" lIns="91425" spcFirstLastPara="1" rIns="91425" wrap="square" tIns="45700">
            <a:noAutofit/>
          </a:bodyPr>
          <a:lstStyle/>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Los terratenientes cobran un alquiler por sus tierras. Los empresarios obtienen ganancias por la venta de sus mercancías y los trabajadores cobran un salario. El capitalista pagará al trabajador un salario, el cual será el mínimo necesario para su subsistencia.</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Para David Ricardo, las tierras menos fértiles o peor ubicadas eran menos productivas, lo que aumentaba el costo de mantener a la clase trabajadora. Además, el aumento de la demanda por nuevas tierras hacía subir el precio de ese bien. Así, el incremento de los salarios y rentas generaban un decaimiento de los beneficios (ganancias, utilidades, etc.). Como consecuencia, si un sector rinde menos ganancias que otro, los capitales se trasladan de sector.</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rPr b="0" i="0" lang="es-ES" sz="1700" u="none" cap="none" strike="noStrike">
                <a:solidFill>
                  <a:srgbClr val="7F7F7F"/>
                </a:solidFill>
                <a:latin typeface="Corbel"/>
                <a:ea typeface="Corbel"/>
                <a:cs typeface="Corbel"/>
                <a:sym typeface="Corbel"/>
              </a:rPr>
              <a:t>En el proceso señalado, los territorios más productivos tenderán a ser más caros e irán aumentando de precio a medida que más propietarios deseen instalarse en ellos, generando un plusvalor que solo es capturado por el terrateniente. A medida que la tierra es más difícil de producir, su valor irá disminuyendo paulatinamente.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 SEGÚN</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TEORÍA MARXISTA</a:t>
            </a:r>
            <a:endParaRPr b="0" i="0" sz="2400" u="none" cap="none" strike="noStrike">
              <a:solidFill>
                <a:srgbClr val="A4C956"/>
              </a:solidFill>
              <a:latin typeface="Calibri"/>
              <a:ea typeface="Calibri"/>
              <a:cs typeface="Calibri"/>
              <a:sym typeface="Calibri"/>
            </a:endParaRPr>
          </a:p>
        </p:txBody>
      </p:sp>
      <p:sp>
        <p:nvSpPr>
          <p:cNvPr id="183" name="Google Shape;183;p23"/>
          <p:cNvSpPr txBox="1"/>
          <p:nvPr/>
        </p:nvSpPr>
        <p:spPr>
          <a:xfrm>
            <a:off x="531024" y="2096573"/>
            <a:ext cx="6333416" cy="3957863"/>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Para Marx, el proceso vinculado al capital que se conoce como plusvalía no va a estar dado en el intercambio de las mercancías, sino dentro del proceso mismo de producción; es decir, en el trabajo.</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Supongamos que un trabajador trabaja 8 horas diarias de lunes a viernes. En las horas de trabajo, hay un porcentaje de las horas    (3 horas) que constituyen lo que Marx denomina “tiempo necesario” para asegurar la reproducción del obrero; básicamente, su subsistencia, esto es, la posibilidad de mantenerse con su salario, a sí mismo y a su familia (Educatina, 2012).</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800"/>
              <a:buFont typeface="Arial"/>
              <a:buNone/>
            </a:pPr>
            <a:br>
              <a:rPr b="0" i="0" lang="es-ES" sz="1800" u="none" cap="none" strike="noStrike">
                <a:solidFill>
                  <a:srgbClr val="7F7F7F"/>
                </a:solidFill>
                <a:latin typeface="Corbel"/>
                <a:ea typeface="Corbel"/>
                <a:cs typeface="Corbel"/>
                <a:sym typeface="Corbel"/>
              </a:rPr>
            </a:br>
            <a:br>
              <a:rPr b="0" i="0" lang="es-ES" sz="1800" u="none" cap="none" strike="noStrike">
                <a:solidFill>
                  <a:srgbClr val="7F7F7F"/>
                </a:solidFill>
                <a:latin typeface="Corbel"/>
                <a:ea typeface="Corbel"/>
                <a:cs typeface="Corbel"/>
                <a:sym typeface="Corbel"/>
              </a:rPr>
            </a:br>
            <a:endParaRPr b="0" i="0" sz="1800" u="none" cap="none" strike="noStrike">
              <a:solidFill>
                <a:srgbClr val="7F7F7F"/>
              </a:solidFill>
              <a:latin typeface="Corbel"/>
              <a:ea typeface="Corbel"/>
              <a:cs typeface="Corbel"/>
              <a:sym typeface="Corbel"/>
            </a:endParaRPr>
          </a:p>
        </p:txBody>
      </p:sp>
      <p:pic>
        <p:nvPicPr>
          <p:cNvPr id="184" name="Google Shape;184;p23"/>
          <p:cNvPicPr preferRelativeResize="0"/>
          <p:nvPr/>
        </p:nvPicPr>
        <p:blipFill rotWithShape="1">
          <a:blip r:embed="rId4">
            <a:alphaModFix/>
          </a:blip>
          <a:srcRect b="0" l="0" r="0" t="0"/>
          <a:stretch/>
        </p:blipFill>
        <p:spPr>
          <a:xfrm>
            <a:off x="7035949" y="1337590"/>
            <a:ext cx="1628396" cy="1656089"/>
          </a:xfrm>
          <a:prstGeom prst="rect">
            <a:avLst/>
          </a:prstGeom>
          <a:noFill/>
          <a:ln>
            <a:noFill/>
          </a:ln>
        </p:spPr>
      </p:pic>
      <p:pic>
        <p:nvPicPr>
          <p:cNvPr id="185" name="Google Shape;185;p23"/>
          <p:cNvPicPr preferRelativeResize="0"/>
          <p:nvPr/>
        </p:nvPicPr>
        <p:blipFill rotWithShape="1">
          <a:blip r:embed="rId5">
            <a:alphaModFix/>
          </a:blip>
          <a:srcRect b="0" l="0" r="0" t="0"/>
          <a:stretch/>
        </p:blipFill>
        <p:spPr>
          <a:xfrm>
            <a:off x="7369231" y="3097315"/>
            <a:ext cx="961831" cy="978189"/>
          </a:xfrm>
          <a:prstGeom prst="rect">
            <a:avLst/>
          </a:prstGeom>
          <a:noFill/>
          <a:ln>
            <a:noFill/>
          </a:ln>
        </p:spPr>
      </p:pic>
      <p:pic>
        <p:nvPicPr>
          <p:cNvPr id="186" name="Google Shape;186;p23"/>
          <p:cNvPicPr preferRelativeResize="0"/>
          <p:nvPr/>
        </p:nvPicPr>
        <p:blipFill rotWithShape="1">
          <a:blip r:embed="rId6">
            <a:alphaModFix/>
          </a:blip>
          <a:srcRect b="0" l="0" r="0" t="0"/>
          <a:stretch/>
        </p:blipFill>
        <p:spPr>
          <a:xfrm>
            <a:off x="7035949" y="4145185"/>
            <a:ext cx="1628395" cy="1656089"/>
          </a:xfrm>
          <a:prstGeom prst="rect">
            <a:avLst/>
          </a:prstGeom>
          <a:noFill/>
          <a:ln>
            <a:noFill/>
          </a:ln>
        </p:spPr>
      </p:pic>
      <p:sp>
        <p:nvSpPr>
          <p:cNvPr id="187" name="Google Shape;187;p23"/>
          <p:cNvSpPr/>
          <p:nvPr/>
        </p:nvSpPr>
        <p:spPr>
          <a:xfrm rot="-5400000">
            <a:off x="7747115" y="2904132"/>
            <a:ext cx="206062" cy="180304"/>
          </a:xfrm>
          <a:prstGeom prst="chevron">
            <a:avLst>
              <a:gd fmla="val 50000" name="adj"/>
            </a:avLst>
          </a:prstGeom>
          <a:solidFill>
            <a:srgbClr val="A4C95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23"/>
          <p:cNvSpPr/>
          <p:nvPr/>
        </p:nvSpPr>
        <p:spPr>
          <a:xfrm rot="5400000">
            <a:off x="7747115" y="4054060"/>
            <a:ext cx="206062" cy="180304"/>
          </a:xfrm>
          <a:prstGeom prst="chevron">
            <a:avLst>
              <a:gd fmla="val 50000" name="adj"/>
            </a:avLst>
          </a:prstGeom>
          <a:solidFill>
            <a:srgbClr val="A4C95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24"/>
          <p:cNvSpPr txBox="1"/>
          <p:nvPr/>
        </p:nvSpPr>
        <p:spPr>
          <a:xfrm>
            <a:off x="531024" y="2096573"/>
            <a:ext cx="6333416" cy="3957863"/>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600"/>
              <a:buFont typeface="Arial"/>
              <a:buNone/>
            </a:pPr>
            <a:r>
              <a:rPr b="0" i="0" lang="es-ES" sz="1600" u="none" cap="none" strike="noStrike">
                <a:solidFill>
                  <a:srgbClr val="7F7F7F"/>
                </a:solidFill>
                <a:latin typeface="Corbel"/>
                <a:ea typeface="Corbel"/>
                <a:cs typeface="Corbel"/>
                <a:sym typeface="Corbel"/>
              </a:rPr>
              <a:t>Para el capitalista, el sueldo del trabajador no responde a las 8 horas de presencia en la faena, sino a las 3 horas de trabajo. El tiempo restante, ‘gratuito’ (5 horas), es denominado “tiempo excedente” (plustrabajo) (Marx, 2017), el cual es apropiado por el capitalista. Es decir, se trata del valor generado por las horas de trabajo que superan aquellas por las cuales se le paga un salario, y que no son remuneradas al obrero: el valor que generan es absorbido por la clase capitalista. Esta plusvalía va a estar ligada a la explotación en el capitalismo. Por eso dice Marx que el plusvalor no se genera en el intercambio, sino que la diferencia ya viene dada, se genera al interior del proceso del trabajo (Educatina, 2012).</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600"/>
              <a:buFont typeface="Arial"/>
              <a:buNone/>
            </a:pPr>
            <a:r>
              <a:rPr b="0" i="0" lang="es-ES" sz="1600" u="none" cap="none" strike="noStrike">
                <a:solidFill>
                  <a:srgbClr val="7F7F7F"/>
                </a:solidFill>
                <a:latin typeface="Corbel"/>
                <a:ea typeface="Corbel"/>
                <a:cs typeface="Corbel"/>
                <a:sym typeface="Corbel"/>
              </a:rPr>
              <a:t>En la obra de Marx, la plusvalía se define entonces como el valor adicional que un obrero genera sobre un producto mediante su fuerza de trabajo</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600"/>
              <a:buFont typeface="Arial"/>
              <a:buNone/>
            </a:pPr>
            <a:r>
              <a:t/>
            </a:r>
            <a:endParaRPr b="0" i="0" sz="16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600"/>
              <a:buFont typeface="Arial"/>
              <a:buNone/>
            </a:pPr>
            <a:br>
              <a:rPr b="0" i="0" lang="es-ES" sz="1600" u="none" cap="none" strike="noStrike">
                <a:solidFill>
                  <a:srgbClr val="7F7F7F"/>
                </a:solidFill>
                <a:latin typeface="Corbel"/>
                <a:ea typeface="Corbel"/>
                <a:cs typeface="Corbel"/>
                <a:sym typeface="Corbel"/>
              </a:rPr>
            </a:br>
            <a:br>
              <a:rPr b="0" i="0" lang="es-ES" sz="1600" u="none" cap="none" strike="noStrike">
                <a:solidFill>
                  <a:srgbClr val="7F7F7F"/>
                </a:solidFill>
                <a:latin typeface="Corbel"/>
                <a:ea typeface="Corbel"/>
                <a:cs typeface="Corbel"/>
                <a:sym typeface="Corbel"/>
              </a:rPr>
            </a:br>
            <a:endParaRPr b="0" i="0" sz="1600" u="none" cap="none" strike="noStrike">
              <a:solidFill>
                <a:srgbClr val="7F7F7F"/>
              </a:solidFill>
              <a:latin typeface="Corbel"/>
              <a:ea typeface="Corbel"/>
              <a:cs typeface="Corbel"/>
              <a:sym typeface="Corbel"/>
            </a:endParaRPr>
          </a:p>
        </p:txBody>
      </p:sp>
      <p:sp>
        <p:nvSpPr>
          <p:cNvPr id="194" name="Google Shape;194;p2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 SEGÚN</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TEORÍA MARXISTA</a:t>
            </a:r>
            <a:endParaRPr b="0" i="0" sz="2400" u="none" cap="none" strike="noStrike">
              <a:solidFill>
                <a:srgbClr val="A4C956"/>
              </a:solidFill>
              <a:latin typeface="Calibri"/>
              <a:ea typeface="Calibri"/>
              <a:cs typeface="Calibri"/>
              <a:sym typeface="Calibri"/>
            </a:endParaRPr>
          </a:p>
        </p:txBody>
      </p:sp>
      <p:pic>
        <p:nvPicPr>
          <p:cNvPr id="195" name="Google Shape;195;p24"/>
          <p:cNvPicPr preferRelativeResize="0"/>
          <p:nvPr/>
        </p:nvPicPr>
        <p:blipFill rotWithShape="1">
          <a:blip r:embed="rId4">
            <a:alphaModFix/>
          </a:blip>
          <a:srcRect b="0" l="0" r="0" t="0"/>
          <a:stretch/>
        </p:blipFill>
        <p:spPr>
          <a:xfrm>
            <a:off x="7035949" y="1337590"/>
            <a:ext cx="1628396" cy="1656089"/>
          </a:xfrm>
          <a:prstGeom prst="rect">
            <a:avLst/>
          </a:prstGeom>
          <a:noFill/>
          <a:ln>
            <a:noFill/>
          </a:ln>
        </p:spPr>
      </p:pic>
      <p:pic>
        <p:nvPicPr>
          <p:cNvPr id="196" name="Google Shape;196;p24"/>
          <p:cNvPicPr preferRelativeResize="0"/>
          <p:nvPr/>
        </p:nvPicPr>
        <p:blipFill rotWithShape="1">
          <a:blip r:embed="rId5">
            <a:alphaModFix/>
          </a:blip>
          <a:srcRect b="0" l="0" r="0" t="0"/>
          <a:stretch/>
        </p:blipFill>
        <p:spPr>
          <a:xfrm>
            <a:off x="7369231" y="3097315"/>
            <a:ext cx="961831" cy="978189"/>
          </a:xfrm>
          <a:prstGeom prst="rect">
            <a:avLst/>
          </a:prstGeom>
          <a:noFill/>
          <a:ln>
            <a:noFill/>
          </a:ln>
        </p:spPr>
      </p:pic>
      <p:pic>
        <p:nvPicPr>
          <p:cNvPr id="197" name="Google Shape;197;p24"/>
          <p:cNvPicPr preferRelativeResize="0"/>
          <p:nvPr/>
        </p:nvPicPr>
        <p:blipFill rotWithShape="1">
          <a:blip r:embed="rId6">
            <a:alphaModFix/>
          </a:blip>
          <a:srcRect b="0" l="0" r="0" t="0"/>
          <a:stretch/>
        </p:blipFill>
        <p:spPr>
          <a:xfrm>
            <a:off x="7035949" y="4145185"/>
            <a:ext cx="1628395" cy="1656089"/>
          </a:xfrm>
          <a:prstGeom prst="rect">
            <a:avLst/>
          </a:prstGeom>
          <a:noFill/>
          <a:ln>
            <a:noFill/>
          </a:ln>
        </p:spPr>
      </p:pic>
      <p:sp>
        <p:nvSpPr>
          <p:cNvPr id="198" name="Google Shape;198;p24"/>
          <p:cNvSpPr/>
          <p:nvPr/>
        </p:nvSpPr>
        <p:spPr>
          <a:xfrm rot="-5400000">
            <a:off x="7747115" y="2904132"/>
            <a:ext cx="206062" cy="180304"/>
          </a:xfrm>
          <a:prstGeom prst="chevron">
            <a:avLst>
              <a:gd fmla="val 50000" name="adj"/>
            </a:avLst>
          </a:prstGeom>
          <a:solidFill>
            <a:srgbClr val="A4C95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24"/>
          <p:cNvSpPr/>
          <p:nvPr/>
        </p:nvSpPr>
        <p:spPr>
          <a:xfrm rot="5400000">
            <a:off x="7747115" y="4054060"/>
            <a:ext cx="206062" cy="180304"/>
          </a:xfrm>
          <a:prstGeom prst="chevron">
            <a:avLst>
              <a:gd fmla="val 50000" name="adj"/>
            </a:avLst>
          </a:prstGeom>
          <a:solidFill>
            <a:srgbClr val="A4C95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2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
        <p:nvSpPr>
          <p:cNvPr id="205" name="Google Shape;205;p25"/>
          <p:cNvSpPr txBox="1"/>
          <p:nvPr/>
        </p:nvSpPr>
        <p:spPr>
          <a:xfrm>
            <a:off x="531024" y="2096573"/>
            <a:ext cx="6333416" cy="3957863"/>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David Harvey comprende la ciudad como una mercancía; y la creación de plusvalor, como sustento del modelo de producción capitalista.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El suelo es tratado como un activo financiero; esto es, “lo que se compra y vende no es la tierra, sino el derecho a apropiarse de su renta” (García, 2011, p. 125).</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El capital circula eligiendo territorios específicos donde pueda asentarse en forma de capital fijo. Esta elección construye un desarrollo desigual en las ciudades.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800"/>
              <a:buFont typeface="Arial"/>
              <a:buNone/>
            </a:pPr>
            <a:br>
              <a:rPr b="0" i="0" lang="es-ES" sz="1800" u="none" cap="none" strike="noStrike">
                <a:solidFill>
                  <a:srgbClr val="7F7F7F"/>
                </a:solidFill>
                <a:latin typeface="Corbel"/>
                <a:ea typeface="Corbel"/>
                <a:cs typeface="Corbel"/>
                <a:sym typeface="Corbel"/>
              </a:rPr>
            </a:br>
            <a:br>
              <a:rPr b="0" i="0" lang="es-ES" sz="1800" u="none" cap="none" strike="noStrike">
                <a:solidFill>
                  <a:srgbClr val="7F7F7F"/>
                </a:solidFill>
                <a:latin typeface="Corbel"/>
                <a:ea typeface="Corbel"/>
                <a:cs typeface="Corbel"/>
                <a:sym typeface="Corbel"/>
              </a:rPr>
            </a:br>
            <a:endParaRPr b="0" i="0" sz="1800" u="none" cap="none" strike="noStrike">
              <a:solidFill>
                <a:srgbClr val="7F7F7F"/>
              </a:solidFill>
              <a:latin typeface="Corbel"/>
              <a:ea typeface="Corbel"/>
              <a:cs typeface="Corbel"/>
              <a:sym typeface="Corbel"/>
            </a:endParaRPr>
          </a:p>
        </p:txBody>
      </p:sp>
      <p:pic>
        <p:nvPicPr>
          <p:cNvPr id="206" name="Google Shape;206;p25"/>
          <p:cNvPicPr preferRelativeResize="0"/>
          <p:nvPr/>
        </p:nvPicPr>
        <p:blipFill rotWithShape="1">
          <a:blip r:embed="rId4">
            <a:alphaModFix/>
          </a:blip>
          <a:srcRect b="0" l="0" r="0" t="0"/>
          <a:stretch/>
        </p:blipFill>
        <p:spPr>
          <a:xfrm>
            <a:off x="7103475" y="2478114"/>
            <a:ext cx="1869970" cy="190177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2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
        <p:nvSpPr>
          <p:cNvPr id="212" name="Google Shape;212;p26"/>
          <p:cNvSpPr txBox="1"/>
          <p:nvPr/>
        </p:nvSpPr>
        <p:spPr>
          <a:xfrm>
            <a:off x="531024" y="2096573"/>
            <a:ext cx="6333416" cy="3957863"/>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Por ejemplo: la extensión de las líneas de metro (capital fijo) hacia algunas comunas vulnerables, y no otras, genera plusvalías y la atracción de inversiones privadas (comercio, servicio, residencia) capaz de capturar estos plusvalores, y en cierta forma otorgar vitalidad a los barrios, en desmedro de otros con mayores carencias.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A escala regional, es posible distinguir que la concentración de capitales fijos en la Región Metropolitana va en desmedro del desarrollo de otras regiones del país.</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800"/>
              <a:buFont typeface="Arial"/>
              <a:buNone/>
            </a:pPr>
            <a:br>
              <a:rPr b="0" i="0" lang="es-ES" sz="1800" u="none" cap="none" strike="noStrike">
                <a:solidFill>
                  <a:srgbClr val="7F7F7F"/>
                </a:solidFill>
                <a:latin typeface="Corbel"/>
                <a:ea typeface="Corbel"/>
                <a:cs typeface="Corbel"/>
                <a:sym typeface="Corbel"/>
              </a:rPr>
            </a:br>
            <a:br>
              <a:rPr b="0" i="0" lang="es-ES" sz="1800" u="none" cap="none" strike="noStrike">
                <a:solidFill>
                  <a:srgbClr val="7F7F7F"/>
                </a:solidFill>
                <a:latin typeface="Corbel"/>
                <a:ea typeface="Corbel"/>
                <a:cs typeface="Corbel"/>
                <a:sym typeface="Corbel"/>
              </a:rPr>
            </a:br>
            <a:endParaRPr b="0" i="0" sz="1800" u="none" cap="none" strike="noStrike">
              <a:solidFill>
                <a:srgbClr val="7F7F7F"/>
              </a:solidFill>
              <a:latin typeface="Corbel"/>
              <a:ea typeface="Corbel"/>
              <a:cs typeface="Corbel"/>
              <a:sym typeface="Corbel"/>
            </a:endParaRPr>
          </a:p>
        </p:txBody>
      </p:sp>
      <p:pic>
        <p:nvPicPr>
          <p:cNvPr id="213" name="Google Shape;213;p26"/>
          <p:cNvPicPr preferRelativeResize="0"/>
          <p:nvPr/>
        </p:nvPicPr>
        <p:blipFill rotWithShape="1">
          <a:blip r:embed="rId4">
            <a:alphaModFix/>
          </a:blip>
          <a:srcRect b="0" l="0" r="0" t="0"/>
          <a:stretch/>
        </p:blipFill>
        <p:spPr>
          <a:xfrm>
            <a:off x="7103475" y="2478114"/>
            <a:ext cx="1869970" cy="190177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sp>
        <p:nvSpPr>
          <p:cNvPr id="218" name="Google Shape;218;p27"/>
          <p:cNvSpPr/>
          <p:nvPr/>
        </p:nvSpPr>
        <p:spPr>
          <a:xfrm>
            <a:off x="531023" y="1084557"/>
            <a:ext cx="7291634" cy="36933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l"/>
                <a:ea typeface="Corbel"/>
                <a:cs typeface="Corbel"/>
                <a:sym typeface="Corbel"/>
              </a:rPr>
              <a:t>El suelo mirado como mercancía adquiere las siguientes características: </a:t>
            </a:r>
            <a:endParaRPr b="0" i="0" sz="1400" u="none" cap="none" strike="noStrike">
              <a:solidFill>
                <a:srgbClr val="7F7F7F"/>
              </a:solidFill>
              <a:latin typeface="Corbel"/>
              <a:ea typeface="Corbel"/>
              <a:cs typeface="Corbel"/>
              <a:sym typeface="Corbel"/>
            </a:endParaRPr>
          </a:p>
        </p:txBody>
      </p:sp>
      <p:sp>
        <p:nvSpPr>
          <p:cNvPr id="219" name="Google Shape;219;p2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28"/>
          <p:cNvSpPr/>
          <p:nvPr/>
        </p:nvSpPr>
        <p:spPr>
          <a:xfrm>
            <a:off x="531023" y="1084557"/>
            <a:ext cx="7291634" cy="36933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l"/>
                <a:ea typeface="Corbel"/>
                <a:cs typeface="Corbel"/>
                <a:sym typeface="Corbel"/>
              </a:rPr>
              <a:t>El suelo mirado como mercancía adquiere las siguientes características: </a:t>
            </a:r>
            <a:endParaRPr b="0" i="0" sz="1400" u="none" cap="none" strike="noStrike">
              <a:solidFill>
                <a:srgbClr val="7F7F7F"/>
              </a:solidFill>
              <a:latin typeface="Corbel"/>
              <a:ea typeface="Corbel"/>
              <a:cs typeface="Corbel"/>
              <a:sym typeface="Corbel"/>
            </a:endParaRPr>
          </a:p>
        </p:txBody>
      </p:sp>
      <p:sp>
        <p:nvSpPr>
          <p:cNvPr id="225" name="Google Shape;225;p2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
        <p:nvSpPr>
          <p:cNvPr id="226" name="Google Shape;226;p28"/>
          <p:cNvSpPr/>
          <p:nvPr/>
        </p:nvSpPr>
        <p:spPr>
          <a:xfrm>
            <a:off x="531023" y="2135524"/>
            <a:ext cx="7961813" cy="1052596"/>
          </a:xfrm>
          <a:prstGeom prst="rect">
            <a:avLst/>
          </a:prstGeom>
          <a:noFill/>
          <a:ln>
            <a:noFill/>
          </a:ln>
        </p:spPr>
        <p:txBody>
          <a:bodyPr anchorCtr="0" anchor="t" bIns="45700" lIns="91425" spcFirstLastPara="1" rIns="91425" wrap="square" tIns="45700">
            <a:noAutofit/>
          </a:bodyPr>
          <a:lstStyle/>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No es un bien homogéneo, dado que que existen diversos agentes y condiciones en los mercados de suelos.</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p29"/>
          <p:cNvSpPr/>
          <p:nvPr/>
        </p:nvSpPr>
        <p:spPr>
          <a:xfrm>
            <a:off x="531023" y="1084557"/>
            <a:ext cx="7291634" cy="36933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l"/>
                <a:ea typeface="Corbel"/>
                <a:cs typeface="Corbel"/>
                <a:sym typeface="Corbel"/>
              </a:rPr>
              <a:t>El suelo mirado como mercancía adquiere las siguientes características: </a:t>
            </a:r>
            <a:endParaRPr b="0" i="0" sz="1400" u="none" cap="none" strike="noStrike">
              <a:solidFill>
                <a:srgbClr val="7F7F7F"/>
              </a:solidFill>
              <a:latin typeface="Corbel"/>
              <a:ea typeface="Corbel"/>
              <a:cs typeface="Corbel"/>
              <a:sym typeface="Corbel"/>
            </a:endParaRPr>
          </a:p>
        </p:txBody>
      </p:sp>
      <p:sp>
        <p:nvSpPr>
          <p:cNvPr id="232" name="Google Shape;232;p2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
        <p:nvSpPr>
          <p:cNvPr id="233" name="Google Shape;233;p29"/>
          <p:cNvSpPr/>
          <p:nvPr/>
        </p:nvSpPr>
        <p:spPr>
          <a:xfrm>
            <a:off x="531023" y="2135524"/>
            <a:ext cx="7961813" cy="1791260"/>
          </a:xfrm>
          <a:prstGeom prst="rect">
            <a:avLst/>
          </a:prstGeom>
          <a:noFill/>
          <a:ln>
            <a:noFill/>
          </a:ln>
        </p:spPr>
        <p:txBody>
          <a:bodyPr anchorCtr="0" anchor="t" bIns="45700" lIns="91425" spcFirstLastPara="1" rIns="91425" wrap="square" tIns="45700">
            <a:noAutofit/>
          </a:bodyPr>
          <a:lstStyle/>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No es un bien homogéneo, dado que que existen diversos agentes y condiciones en los mercados de suelos.</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Al estar concentrada en pocas personas, la propiedad otorga mayor capacidad de influencia en el mercado de los propietarios de suelo.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Google Shape;238;p30"/>
          <p:cNvSpPr/>
          <p:nvPr/>
        </p:nvSpPr>
        <p:spPr>
          <a:xfrm>
            <a:off x="531023" y="1084557"/>
            <a:ext cx="7291634" cy="36933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l"/>
                <a:ea typeface="Corbel"/>
                <a:cs typeface="Corbel"/>
                <a:sym typeface="Corbel"/>
              </a:rPr>
              <a:t>El suelo mirado como mercancía adquiere las siguientes características: </a:t>
            </a:r>
            <a:endParaRPr b="0" i="0" sz="1400" u="none" cap="none" strike="noStrike">
              <a:solidFill>
                <a:srgbClr val="7F7F7F"/>
              </a:solidFill>
              <a:latin typeface="Corbel"/>
              <a:ea typeface="Corbel"/>
              <a:cs typeface="Corbel"/>
              <a:sym typeface="Corbel"/>
            </a:endParaRPr>
          </a:p>
        </p:txBody>
      </p:sp>
      <p:sp>
        <p:nvSpPr>
          <p:cNvPr id="239" name="Google Shape;239;p3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
        <p:nvSpPr>
          <p:cNvPr id="240" name="Google Shape;240;p30"/>
          <p:cNvSpPr/>
          <p:nvPr/>
        </p:nvSpPr>
        <p:spPr>
          <a:xfrm>
            <a:off x="531023" y="2135524"/>
            <a:ext cx="7961813" cy="2776145"/>
          </a:xfrm>
          <a:prstGeom prst="rect">
            <a:avLst/>
          </a:prstGeom>
          <a:noFill/>
          <a:ln>
            <a:noFill/>
          </a:ln>
        </p:spPr>
        <p:txBody>
          <a:bodyPr anchorCtr="0" anchor="t" bIns="45700" lIns="91425" spcFirstLastPara="1" rIns="91425" wrap="square" tIns="45700">
            <a:noAutofit/>
          </a:bodyPr>
          <a:lstStyle/>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No es un bien homogéneo, dado que que existen diversos agentes y condiciones en los mercados de suelos.</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Al estar concentrada en pocas personas, la propiedad otorga mayor capacidad de influencia en el mercado de los propietarios de suelo.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El propietario del suelo tiende a ser un sujeto pasivo en el proceso de valorización de la tierra, ya que gran parte de ese valor es generado por las obras públicas (caso del metro, por ejemplo) y/o privadas.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31"/>
          <p:cNvSpPr/>
          <p:nvPr/>
        </p:nvSpPr>
        <p:spPr>
          <a:xfrm>
            <a:off x="531023" y="1084557"/>
            <a:ext cx="7291634" cy="36933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l"/>
                <a:ea typeface="Corbel"/>
                <a:cs typeface="Corbel"/>
                <a:sym typeface="Corbel"/>
              </a:rPr>
              <a:t>El suelo mirado como mercancía adquiere las siguientes características: </a:t>
            </a:r>
            <a:endParaRPr b="0" i="0" sz="1400" u="none" cap="none" strike="noStrike">
              <a:solidFill>
                <a:srgbClr val="7F7F7F"/>
              </a:solidFill>
              <a:latin typeface="Corbel"/>
              <a:ea typeface="Corbel"/>
              <a:cs typeface="Corbel"/>
              <a:sym typeface="Corbel"/>
            </a:endParaRPr>
          </a:p>
        </p:txBody>
      </p:sp>
      <p:sp>
        <p:nvSpPr>
          <p:cNvPr id="246" name="Google Shape;246;p3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LA PLUSVALÍA,</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UNA MIRADA DESDE LA CIUDAD</a:t>
            </a:r>
            <a:endParaRPr b="0" i="0" sz="2400" u="none" cap="none" strike="noStrike">
              <a:solidFill>
                <a:srgbClr val="A4C956"/>
              </a:solidFill>
              <a:latin typeface="Calibri"/>
              <a:ea typeface="Calibri"/>
              <a:cs typeface="Calibri"/>
              <a:sym typeface="Calibri"/>
            </a:endParaRPr>
          </a:p>
        </p:txBody>
      </p:sp>
      <p:sp>
        <p:nvSpPr>
          <p:cNvPr id="247" name="Google Shape;247;p31"/>
          <p:cNvSpPr/>
          <p:nvPr/>
        </p:nvSpPr>
        <p:spPr>
          <a:xfrm>
            <a:off x="531023" y="2135524"/>
            <a:ext cx="7961813" cy="3761030"/>
          </a:xfrm>
          <a:prstGeom prst="rect">
            <a:avLst/>
          </a:prstGeom>
          <a:noFill/>
          <a:ln>
            <a:noFill/>
          </a:ln>
        </p:spPr>
        <p:txBody>
          <a:bodyPr anchorCtr="0" anchor="t" bIns="45700" lIns="91425" spcFirstLastPara="1" rIns="91425" wrap="square" tIns="45700">
            <a:noAutofit/>
          </a:bodyPr>
          <a:lstStyle/>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No es un bien homogéneo, dado que que existen diversos agentes y condiciones en los mercados de suelos.</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Al estar concentrada en pocas personas, la propiedad otorga mayor capacidad de influencia en el mercado de los propietarios de suelo.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El propietario del suelo tiende a ser un sujeto pasivo en el proceso de valorización de la tierra, ya que gran parte de ese valor es generado por las obras públicas (caso del metro, por ejemplo) y/o privadas. </a:t>
            </a:r>
            <a:endParaRPr b="0" i="0" sz="1400" u="none" cap="none" strike="noStrike">
              <a:solidFill>
                <a:srgbClr val="000000"/>
              </a:solidFill>
              <a:latin typeface="Arial"/>
              <a:ea typeface="Arial"/>
              <a:cs typeface="Arial"/>
              <a:sym typeface="Arial"/>
            </a:endParaRPr>
          </a:p>
          <a:p>
            <a:pPr indent="-184150" lvl="0" marL="285750" marR="0" rtl="0" algn="just">
              <a:lnSpc>
                <a:spcPct val="100000"/>
              </a:lnSpc>
              <a:spcBef>
                <a:spcPts val="0"/>
              </a:spcBef>
              <a:spcAft>
                <a:spcPts val="0"/>
              </a:spcAft>
              <a:buClr>
                <a:srgbClr val="A4C956"/>
              </a:buClr>
              <a:buSzPts val="1600"/>
              <a:buFont typeface="Courier New"/>
              <a:buNone/>
            </a:pPr>
            <a:r>
              <a:t/>
            </a:r>
            <a:endParaRPr b="1" i="0" sz="1600" u="none" cap="none" strike="noStrike">
              <a:solidFill>
                <a:srgbClr val="7F7F7F"/>
              </a:solidFill>
              <a:latin typeface="Corbel"/>
              <a:ea typeface="Corbel"/>
              <a:cs typeface="Corbel"/>
              <a:sym typeface="Corbel"/>
            </a:endParaRPr>
          </a:p>
          <a:p>
            <a:pPr indent="-285750" lvl="0" marL="285750" marR="0" rtl="0" algn="just">
              <a:lnSpc>
                <a:spcPct val="100000"/>
              </a:lnSpc>
              <a:spcBef>
                <a:spcPts val="0"/>
              </a:spcBef>
              <a:spcAft>
                <a:spcPts val="0"/>
              </a:spcAft>
              <a:buClr>
                <a:srgbClr val="A4C956"/>
              </a:buClr>
              <a:buSzPts val="1600"/>
              <a:buFont typeface="Courier New"/>
              <a:buChar char="o"/>
            </a:pPr>
            <a:r>
              <a:rPr b="1" i="0" lang="es-ES" sz="1600" u="none" cap="none" strike="noStrike">
                <a:solidFill>
                  <a:srgbClr val="7F7F7F"/>
                </a:solidFill>
                <a:latin typeface="Corbel"/>
                <a:ea typeface="Corbel"/>
                <a:cs typeface="Corbel"/>
                <a:sym typeface="Corbel"/>
              </a:rPr>
              <a:t>El acceso a la información sobre lo que pasa en el mercado de suelo es limitado. No todos los agentes tienen la misma información, lo que genera condiciones dispares de conocimiento y, por tanto, de posibilidades de beneficiarse de los cambios en el valor de la tierra.</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 name="Shape 251"/>
        <p:cNvGrpSpPr/>
        <p:nvPr/>
      </p:nvGrpSpPr>
      <p:grpSpPr>
        <a:xfrm>
          <a:off x="0" y="0"/>
          <a:ext cx="0" cy="0"/>
          <a:chOff x="0" y="0"/>
          <a:chExt cx="0" cy="0"/>
        </a:xfrm>
      </p:grpSpPr>
      <p:sp>
        <p:nvSpPr>
          <p:cNvPr id="252" name="Google Shape;252;p3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RECUPERACIÓN DE PLUSVALÍA</a:t>
            </a:r>
            <a:endParaRPr b="0" i="0" sz="2400" u="none" cap="none" strike="noStrike">
              <a:solidFill>
                <a:srgbClr val="A4C956"/>
              </a:solidFill>
              <a:latin typeface="Calibri"/>
              <a:ea typeface="Calibri"/>
              <a:cs typeface="Calibri"/>
              <a:sym typeface="Calibri"/>
            </a:endParaRPr>
          </a:p>
        </p:txBody>
      </p:sp>
      <p:sp>
        <p:nvSpPr>
          <p:cNvPr id="253" name="Google Shape;253;p32"/>
          <p:cNvSpPr txBox="1"/>
          <p:nvPr/>
        </p:nvSpPr>
        <p:spPr>
          <a:xfrm>
            <a:off x="531023" y="2721223"/>
            <a:ext cx="4879177" cy="2127869"/>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rgbClr val="FFFFFF"/>
              </a:buClr>
              <a:buSzPts val="1800"/>
              <a:buFont typeface="Arial"/>
              <a:buNone/>
            </a:pPr>
            <a:r>
              <a:rPr b="0" i="0" lang="es-ES" sz="1800" u="none" cap="none" strike="noStrike">
                <a:solidFill>
                  <a:srgbClr val="7F7F7F"/>
                </a:solidFill>
                <a:latin typeface="Corbel"/>
                <a:ea typeface="Corbel"/>
                <a:cs typeface="Corbel"/>
                <a:sym typeface="Corbel"/>
              </a:rPr>
              <a:t>El concepto de recuperación de plusvalías consiste en la posibilidad de “usar la valorización del precio del suelo producida por la urbanización para financiar la infraestructura y servicios que la hacen posible” (Blanco, 2017, p. 4). La plusvalía, entonces, puede ser retenida para el beneficio colectivo. </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just">
              <a:lnSpc>
                <a:spcPct val="90000"/>
              </a:lnSpc>
              <a:spcBef>
                <a:spcPts val="0"/>
              </a:spcBef>
              <a:spcAft>
                <a:spcPts val="0"/>
              </a:spcAft>
              <a:buClr>
                <a:srgbClr val="FFFFFF"/>
              </a:buClr>
              <a:buSzPts val="1800"/>
              <a:buFont typeface="Arial"/>
              <a:buNone/>
            </a:pPr>
            <a:r>
              <a:t/>
            </a:r>
            <a:endParaRPr b="0" i="0" sz="1800" u="none" cap="none" strike="noStrike">
              <a:solidFill>
                <a:srgbClr val="7F7F7F"/>
              </a:solidFill>
              <a:latin typeface="Corbel"/>
              <a:ea typeface="Corbel"/>
              <a:cs typeface="Corbel"/>
              <a:sym typeface="Corbel"/>
            </a:endParaRPr>
          </a:p>
          <a:p>
            <a:pPr indent="0" lvl="0" marL="0" marR="0" rtl="0" algn="l">
              <a:lnSpc>
                <a:spcPct val="90000"/>
              </a:lnSpc>
              <a:spcBef>
                <a:spcPts val="0"/>
              </a:spcBef>
              <a:spcAft>
                <a:spcPts val="0"/>
              </a:spcAft>
              <a:buClr>
                <a:srgbClr val="FFFFFF"/>
              </a:buClr>
              <a:buSzPts val="1800"/>
              <a:buFont typeface="Arial"/>
              <a:buNone/>
            </a:pPr>
            <a:br>
              <a:rPr b="0" i="0" lang="es-ES" sz="1800" u="none" cap="none" strike="noStrike">
                <a:solidFill>
                  <a:srgbClr val="7F7F7F"/>
                </a:solidFill>
                <a:latin typeface="Corbel"/>
                <a:ea typeface="Corbel"/>
                <a:cs typeface="Corbel"/>
                <a:sym typeface="Corbel"/>
              </a:rPr>
            </a:br>
            <a:br>
              <a:rPr b="0" i="0" lang="es-ES" sz="1800" u="none" cap="none" strike="noStrike">
                <a:solidFill>
                  <a:srgbClr val="7F7F7F"/>
                </a:solidFill>
                <a:latin typeface="Corbel"/>
                <a:ea typeface="Corbel"/>
                <a:cs typeface="Corbel"/>
                <a:sym typeface="Corbel"/>
              </a:rPr>
            </a:br>
            <a:endParaRPr b="0" i="0" sz="1800" u="none" cap="none" strike="noStrike">
              <a:solidFill>
                <a:srgbClr val="7F7F7F"/>
              </a:solidFill>
              <a:latin typeface="Corbel"/>
              <a:ea typeface="Corbel"/>
              <a:cs typeface="Corbel"/>
              <a:sym typeface="Corbel"/>
            </a:endParaRPr>
          </a:p>
        </p:txBody>
      </p:sp>
      <p:pic>
        <p:nvPicPr>
          <p:cNvPr id="254" name="Google Shape;254;p32"/>
          <p:cNvPicPr preferRelativeResize="0"/>
          <p:nvPr/>
        </p:nvPicPr>
        <p:blipFill rotWithShape="1">
          <a:blip r:embed="rId4">
            <a:alphaModFix/>
          </a:blip>
          <a:srcRect b="0" l="0" r="0" t="0"/>
          <a:stretch/>
        </p:blipFill>
        <p:spPr>
          <a:xfrm>
            <a:off x="5798127" y="2194224"/>
            <a:ext cx="2428255" cy="246955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3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RECUPERACIÓN DE PLUSVALÍA</a:t>
            </a:r>
            <a:endParaRPr b="0" i="0" sz="2400" u="none" cap="none" strike="noStrike">
              <a:solidFill>
                <a:srgbClr val="A4C956"/>
              </a:solidFill>
              <a:latin typeface="Calibri"/>
              <a:ea typeface="Calibri"/>
              <a:cs typeface="Calibri"/>
              <a:sym typeface="Calibri"/>
            </a:endParaRPr>
          </a:p>
        </p:txBody>
      </p:sp>
      <p:pic>
        <p:nvPicPr>
          <p:cNvPr id="260" name="Google Shape;260;p33"/>
          <p:cNvPicPr preferRelativeResize="0"/>
          <p:nvPr/>
        </p:nvPicPr>
        <p:blipFill rotWithShape="1">
          <a:blip r:embed="rId4">
            <a:alphaModFix/>
          </a:blip>
          <a:srcRect b="0" l="0" r="0" t="0"/>
          <a:stretch/>
        </p:blipFill>
        <p:spPr>
          <a:xfrm>
            <a:off x="3756354" y="1441839"/>
            <a:ext cx="1631286" cy="1659029"/>
          </a:xfrm>
          <a:prstGeom prst="rect">
            <a:avLst/>
          </a:prstGeom>
          <a:noFill/>
          <a:ln>
            <a:noFill/>
          </a:ln>
        </p:spPr>
      </p:pic>
      <p:sp>
        <p:nvSpPr>
          <p:cNvPr id="261" name="Google Shape;261;p33"/>
          <p:cNvSpPr/>
          <p:nvPr/>
        </p:nvSpPr>
        <p:spPr>
          <a:xfrm>
            <a:off x="1334456" y="3247548"/>
            <a:ext cx="6475085" cy="124957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600"/>
              <a:buFont typeface="Arial"/>
              <a:buNone/>
            </a:pPr>
            <a:r>
              <a:rPr b="0" i="0" lang="es-ES" sz="1600" u="none" cap="none" strike="noStrike">
                <a:solidFill>
                  <a:srgbClr val="7F7F7F"/>
                </a:solidFill>
                <a:latin typeface="Corbel"/>
                <a:ea typeface="Corbel"/>
                <a:cs typeface="Corbel"/>
                <a:sym typeface="Corbel"/>
              </a:rPr>
              <a:t>¿Por qué debemos recuperar las plusvalías generadas? Según Smolka (2014) existen tres motivos: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3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RECUPERACIÓN DE PLUSVALÍA</a:t>
            </a:r>
            <a:endParaRPr b="0" i="0" sz="2400" u="none" cap="none" strike="noStrike">
              <a:solidFill>
                <a:srgbClr val="A4C956"/>
              </a:solidFill>
              <a:latin typeface="Calibri"/>
              <a:ea typeface="Calibri"/>
              <a:cs typeface="Calibri"/>
              <a:sym typeface="Calibri"/>
            </a:endParaRPr>
          </a:p>
        </p:txBody>
      </p:sp>
      <p:pic>
        <p:nvPicPr>
          <p:cNvPr id="267" name="Google Shape;267;p34"/>
          <p:cNvPicPr preferRelativeResize="0"/>
          <p:nvPr/>
        </p:nvPicPr>
        <p:blipFill rotWithShape="1">
          <a:blip r:embed="rId4">
            <a:alphaModFix/>
          </a:blip>
          <a:srcRect b="0" l="0" r="0" t="0"/>
          <a:stretch/>
        </p:blipFill>
        <p:spPr>
          <a:xfrm>
            <a:off x="3756354" y="1441839"/>
            <a:ext cx="1631286" cy="1659029"/>
          </a:xfrm>
          <a:prstGeom prst="rect">
            <a:avLst/>
          </a:prstGeom>
          <a:noFill/>
          <a:ln>
            <a:noFill/>
          </a:ln>
        </p:spPr>
      </p:pic>
      <p:sp>
        <p:nvSpPr>
          <p:cNvPr id="268" name="Google Shape;268;p34"/>
          <p:cNvSpPr/>
          <p:nvPr/>
        </p:nvSpPr>
        <p:spPr>
          <a:xfrm>
            <a:off x="1334456" y="3247548"/>
            <a:ext cx="6475085" cy="19143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600"/>
              <a:buFont typeface="Arial"/>
              <a:buNone/>
            </a:pPr>
            <a:r>
              <a:rPr b="0" i="0" lang="es-ES" sz="1600" u="none" cap="none" strike="noStrike">
                <a:solidFill>
                  <a:srgbClr val="7F7F7F"/>
                </a:solidFill>
                <a:latin typeface="Corbel"/>
                <a:ea typeface="Corbel"/>
                <a:cs typeface="Corbel"/>
                <a:sym typeface="Corbel"/>
              </a:rPr>
              <a:t>¿Por qué debemos recuperar las plusvalías generadas? Según Smolka (2014) existen tres motivos: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0" lvl="0" marL="0" marR="0" rtl="0" algn="ctr">
              <a:lnSpc>
                <a:spcPct val="9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Eficiencia: </a:t>
            </a:r>
            <a:r>
              <a:rPr b="1" i="0" lang="es-ES" sz="1600" u="none" cap="none" strike="noStrike">
                <a:solidFill>
                  <a:srgbClr val="7F7F7F"/>
                </a:solidFill>
                <a:latin typeface="Corbel"/>
                <a:ea typeface="Corbel"/>
                <a:cs typeface="Corbel"/>
                <a:sym typeface="Corbel"/>
              </a:rPr>
              <a:t>es decir, se debe compensar el costo marginal impuesto a la ciudad como un todo.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RECUPERACIÓN DE PLUSVALÍA</a:t>
            </a:r>
            <a:endParaRPr b="0" i="0" sz="2400" u="none" cap="none" strike="noStrike">
              <a:solidFill>
                <a:srgbClr val="A4C956"/>
              </a:solidFill>
              <a:latin typeface="Calibri"/>
              <a:ea typeface="Calibri"/>
              <a:cs typeface="Calibri"/>
              <a:sym typeface="Calibri"/>
            </a:endParaRPr>
          </a:p>
        </p:txBody>
      </p:sp>
      <p:pic>
        <p:nvPicPr>
          <p:cNvPr id="274" name="Google Shape;274;p35"/>
          <p:cNvPicPr preferRelativeResize="0"/>
          <p:nvPr/>
        </p:nvPicPr>
        <p:blipFill rotWithShape="1">
          <a:blip r:embed="rId4">
            <a:alphaModFix/>
          </a:blip>
          <a:srcRect b="0" l="0" r="0" t="0"/>
          <a:stretch/>
        </p:blipFill>
        <p:spPr>
          <a:xfrm>
            <a:off x="3756354" y="1441839"/>
            <a:ext cx="1631286" cy="1659029"/>
          </a:xfrm>
          <a:prstGeom prst="rect">
            <a:avLst/>
          </a:prstGeom>
          <a:noFill/>
          <a:ln>
            <a:noFill/>
          </a:ln>
        </p:spPr>
      </p:pic>
      <p:sp>
        <p:nvSpPr>
          <p:cNvPr id="275" name="Google Shape;275;p35"/>
          <p:cNvSpPr/>
          <p:nvPr/>
        </p:nvSpPr>
        <p:spPr>
          <a:xfrm>
            <a:off x="1334456" y="3247548"/>
            <a:ext cx="6475085" cy="28007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600"/>
              <a:buFont typeface="Arial"/>
              <a:buNone/>
            </a:pPr>
            <a:r>
              <a:rPr b="0" i="0" lang="es-ES" sz="1600" u="none" cap="none" strike="noStrike">
                <a:solidFill>
                  <a:srgbClr val="7F7F7F"/>
                </a:solidFill>
                <a:latin typeface="Corbel"/>
                <a:ea typeface="Corbel"/>
                <a:cs typeface="Corbel"/>
                <a:sym typeface="Corbel"/>
              </a:rPr>
              <a:t>¿Por qué debemos recuperar las plusvalías generadas? Según Smolka (2014) existen tres motivos: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0" lvl="0" marL="0" marR="0" rtl="0" algn="ctr">
              <a:lnSpc>
                <a:spcPct val="9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Eficiencia: </a:t>
            </a:r>
            <a:r>
              <a:rPr b="1" i="0" lang="es-ES" sz="1600" u="none" cap="none" strike="noStrike">
                <a:solidFill>
                  <a:srgbClr val="7F7F7F"/>
                </a:solidFill>
                <a:latin typeface="Corbel"/>
                <a:ea typeface="Corbel"/>
                <a:cs typeface="Corbel"/>
                <a:sym typeface="Corbel"/>
              </a:rPr>
              <a:t>es decir, se debe compensar el costo marginal impuesto a la ciudad como un todo.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0" lvl="0" marL="0" marR="0" rtl="0" algn="ctr">
              <a:lnSpc>
                <a:spcPct val="9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Equidad: </a:t>
            </a:r>
            <a:r>
              <a:rPr b="1" i="0" lang="es-ES" sz="1600" u="none" cap="none" strike="noStrike">
                <a:solidFill>
                  <a:srgbClr val="7F7F7F"/>
                </a:solidFill>
                <a:latin typeface="Corbel"/>
                <a:ea typeface="Corbel"/>
                <a:cs typeface="Corbel"/>
                <a:sym typeface="Corbel"/>
              </a:rPr>
              <a:t>algunos propietarios se ven más beneficiados que otros por las intervenciones públicas; para este caso, no se trata de penalizar con la captura, sino de favorecer a todos.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3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RECUPERACIÓN DE PLUSVALÍA</a:t>
            </a:r>
            <a:endParaRPr b="0" i="0" sz="2400" u="none" cap="none" strike="noStrike">
              <a:solidFill>
                <a:srgbClr val="A4C956"/>
              </a:solidFill>
              <a:latin typeface="Calibri"/>
              <a:ea typeface="Calibri"/>
              <a:cs typeface="Calibri"/>
              <a:sym typeface="Calibri"/>
            </a:endParaRPr>
          </a:p>
        </p:txBody>
      </p:sp>
      <p:pic>
        <p:nvPicPr>
          <p:cNvPr id="281" name="Google Shape;281;p36"/>
          <p:cNvPicPr preferRelativeResize="0"/>
          <p:nvPr/>
        </p:nvPicPr>
        <p:blipFill rotWithShape="1">
          <a:blip r:embed="rId4">
            <a:alphaModFix/>
          </a:blip>
          <a:srcRect b="0" l="0" r="0" t="0"/>
          <a:stretch/>
        </p:blipFill>
        <p:spPr>
          <a:xfrm>
            <a:off x="3756354" y="1441839"/>
            <a:ext cx="1631286" cy="1659029"/>
          </a:xfrm>
          <a:prstGeom prst="rect">
            <a:avLst/>
          </a:prstGeom>
          <a:noFill/>
          <a:ln>
            <a:noFill/>
          </a:ln>
        </p:spPr>
      </p:pic>
      <p:sp>
        <p:nvSpPr>
          <p:cNvPr id="282" name="Google Shape;282;p36"/>
          <p:cNvSpPr/>
          <p:nvPr/>
        </p:nvSpPr>
        <p:spPr>
          <a:xfrm>
            <a:off x="1334456" y="3247548"/>
            <a:ext cx="6475085" cy="324396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1600"/>
              <a:buFont typeface="Arial"/>
              <a:buNone/>
            </a:pPr>
            <a:r>
              <a:rPr b="0" i="0" lang="es-ES" sz="1600" u="none" cap="none" strike="noStrike">
                <a:solidFill>
                  <a:srgbClr val="7F7F7F"/>
                </a:solidFill>
                <a:latin typeface="Corbel"/>
                <a:ea typeface="Corbel"/>
                <a:cs typeface="Corbel"/>
                <a:sym typeface="Corbel"/>
              </a:rPr>
              <a:t>¿Por qué debemos recuperar las plusvalías generadas? Según Smolka (2014) existen tres motivos: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0" lvl="0" marL="0" marR="0" rtl="0" algn="ctr">
              <a:lnSpc>
                <a:spcPct val="9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Eficiencia: </a:t>
            </a:r>
            <a:r>
              <a:rPr b="1" i="0" lang="es-ES" sz="1600" u="none" cap="none" strike="noStrike">
                <a:solidFill>
                  <a:srgbClr val="7F7F7F"/>
                </a:solidFill>
                <a:latin typeface="Corbel"/>
                <a:ea typeface="Corbel"/>
                <a:cs typeface="Corbel"/>
                <a:sym typeface="Corbel"/>
              </a:rPr>
              <a:t>es decir, se debe compensar el costo marginal impuesto a la ciudad como un todo.</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0" lvl="0" marL="0" marR="0" rtl="0" algn="ctr">
              <a:lnSpc>
                <a:spcPct val="9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Equidad: </a:t>
            </a:r>
            <a:r>
              <a:rPr b="1" i="0" lang="es-ES" sz="1600" u="none" cap="none" strike="noStrike">
                <a:solidFill>
                  <a:srgbClr val="7F7F7F"/>
                </a:solidFill>
                <a:latin typeface="Corbel"/>
                <a:ea typeface="Corbel"/>
                <a:cs typeface="Corbel"/>
                <a:sym typeface="Corbel"/>
              </a:rPr>
              <a:t>algunos propietarios se ven más beneficiados que otros por las intervenciones públicas; para este caso, no se trata de penalizar con la captura, sino de favorecer a todos.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0" lvl="0" marL="0" marR="0" rtl="0" algn="ctr">
              <a:lnSpc>
                <a:spcPct val="90000"/>
              </a:lnSpc>
              <a:spcBef>
                <a:spcPts val="0"/>
              </a:spcBef>
              <a:spcAft>
                <a:spcPts val="0"/>
              </a:spcAft>
              <a:buClr>
                <a:srgbClr val="000000"/>
              </a:buClr>
              <a:buSzPts val="1600"/>
              <a:buFont typeface="Arial"/>
              <a:buNone/>
            </a:pPr>
            <a:r>
              <a:rPr b="1" i="0" lang="es-ES" sz="1600" u="none" cap="none" strike="noStrike">
                <a:solidFill>
                  <a:srgbClr val="A4C956"/>
                </a:solidFill>
                <a:latin typeface="Corbel"/>
                <a:ea typeface="Corbel"/>
                <a:cs typeface="Corbel"/>
                <a:sym typeface="Corbel"/>
              </a:rPr>
              <a:t>Sustentabilidad: </a:t>
            </a:r>
            <a:r>
              <a:rPr b="1" i="0" lang="es-ES" sz="1600" u="none" cap="none" strike="noStrike">
                <a:solidFill>
                  <a:srgbClr val="7F7F7F"/>
                </a:solidFill>
                <a:latin typeface="Corbel"/>
                <a:ea typeface="Corbel"/>
                <a:cs typeface="Corbel"/>
                <a:sym typeface="Corbel"/>
              </a:rPr>
              <a:t>el desarrollo urbano, en su financiación, crea sus propias plusvalías, las cuales pueden ser reintegradas al proceso. </a:t>
            </a:r>
            <a:endParaRPr b="0" i="0" sz="1400" u="none" cap="none" strike="noStrike">
              <a:solidFill>
                <a:srgbClr val="000000"/>
              </a:solidFill>
              <a:latin typeface="Arial"/>
              <a:ea typeface="Arial"/>
              <a:cs typeface="Arial"/>
              <a:sym typeface="Aria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a:p>
            <a:pPr indent="-171450" lvl="0" marL="28575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7F7F7F"/>
              </a:solidFill>
              <a:latin typeface="Corbel"/>
              <a:ea typeface="Corbel"/>
              <a:cs typeface="Corbel"/>
              <a:sym typeface="Corbe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6" name="Shape 286"/>
        <p:cNvGrpSpPr/>
        <p:nvPr/>
      </p:nvGrpSpPr>
      <p:grpSpPr>
        <a:xfrm>
          <a:off x="0" y="0"/>
          <a:ext cx="0" cy="0"/>
          <a:chOff x="0" y="0"/>
          <a:chExt cx="0" cy="0"/>
        </a:xfrm>
      </p:grpSpPr>
      <p:sp>
        <p:nvSpPr>
          <p:cNvPr id="287" name="Google Shape;287;p3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RECUPERACIÓN DE PLUSVALÍAS:</a:t>
            </a:r>
            <a:endParaRPr b="0" i="0" sz="2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93D2B8"/>
              </a:buClr>
              <a:buSzPts val="3200"/>
              <a:buFont typeface="Calibri"/>
              <a:buNone/>
            </a:pPr>
            <a:r>
              <a:rPr b="1" i="0" lang="es-ES" sz="2400" u="none" cap="none" strike="noStrike">
                <a:solidFill>
                  <a:srgbClr val="A4C956"/>
                </a:solidFill>
                <a:latin typeface="Corbel"/>
                <a:ea typeface="Corbel"/>
                <a:cs typeface="Corbel"/>
                <a:sym typeface="Corbel"/>
              </a:rPr>
              <a:t>CASO CHILENO</a:t>
            </a:r>
            <a:endParaRPr b="0" i="0" sz="2400" u="none" cap="none" strike="noStrike">
              <a:solidFill>
                <a:srgbClr val="A4C956"/>
              </a:solidFill>
              <a:latin typeface="Calibri"/>
              <a:ea typeface="Calibri"/>
              <a:cs typeface="Calibri"/>
              <a:sym typeface="Calibri"/>
            </a:endParaRPr>
          </a:p>
        </p:txBody>
      </p:sp>
      <p:sp>
        <p:nvSpPr>
          <p:cNvPr id="288" name="Google Shape;288;p37"/>
          <p:cNvSpPr txBox="1"/>
          <p:nvPr/>
        </p:nvSpPr>
        <p:spPr>
          <a:xfrm>
            <a:off x="531024" y="1300799"/>
            <a:ext cx="8059184" cy="4670510"/>
          </a:xfrm>
          <a:prstGeom prst="rect">
            <a:avLst/>
          </a:prstGeom>
          <a:noFill/>
          <a:ln>
            <a:noFill/>
          </a:ln>
        </p:spPr>
        <p:txBody>
          <a:bodyPr anchorCtr="0" anchor="t" bIns="45700" lIns="91425" spcFirstLastPara="1" rIns="91425" wrap="square" tIns="45700">
            <a:noAutofit/>
          </a:bodyPr>
          <a:lstStyle/>
          <a:p>
            <a:pPr indent="-190754" lvl="0" marL="349885" marR="0" rtl="0" algn="just">
              <a:lnSpc>
                <a:spcPct val="100000"/>
              </a:lnSpc>
              <a:spcBef>
                <a:spcPts val="0"/>
              </a:spcBef>
              <a:spcAft>
                <a:spcPts val="0"/>
              </a:spcAft>
              <a:buClr>
                <a:srgbClr val="7F7F7F"/>
              </a:buClr>
              <a:buSzPts val="1496"/>
              <a:buFont typeface="Courier New"/>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496"/>
              <a:buFont typeface="Courier New"/>
              <a:buChar char="o"/>
            </a:pPr>
            <a:r>
              <a:rPr b="0" i="0" lang="es-ES" sz="1700" u="none" cap="none" strike="noStrike">
                <a:solidFill>
                  <a:srgbClr val="7F7F7F"/>
                </a:solidFill>
                <a:latin typeface="Corbel"/>
                <a:ea typeface="Corbel"/>
                <a:cs typeface="Corbel"/>
                <a:sym typeface="Corbel"/>
              </a:rPr>
              <a:t>Ley N° 17.235: establece un impuesto a los bienes raíces (conocido también como contribuciones), que se aplica sobre el avalúo fiscal de la propiedad.</a:t>
            </a:r>
            <a:endParaRPr b="0" i="0" sz="1400" u="none" cap="none" strike="noStrike">
              <a:solidFill>
                <a:srgbClr val="000000"/>
              </a:solidFill>
              <a:latin typeface="Arial"/>
              <a:ea typeface="Arial"/>
              <a:cs typeface="Arial"/>
              <a:sym typeface="Arial"/>
            </a:endParaRPr>
          </a:p>
          <a:p>
            <a:pPr indent="-190754" lvl="0" marL="511810" marR="0" rtl="0" algn="just">
              <a:lnSpc>
                <a:spcPct val="100000"/>
              </a:lnSpc>
              <a:spcBef>
                <a:spcPts val="0"/>
              </a:spcBef>
              <a:spcAft>
                <a:spcPts val="0"/>
              </a:spcAft>
              <a:buClr>
                <a:srgbClr val="A4C956"/>
              </a:buClr>
              <a:buSzPts val="1496"/>
              <a:buFont typeface="Courier New"/>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496"/>
              <a:buFont typeface="Courier New"/>
              <a:buChar char="o"/>
            </a:pPr>
            <a:r>
              <a:rPr b="0" i="0" lang="es-ES" sz="1700" u="none" cap="none" strike="noStrike">
                <a:solidFill>
                  <a:srgbClr val="7F7F7F"/>
                </a:solidFill>
                <a:latin typeface="Corbel"/>
                <a:ea typeface="Corbel"/>
                <a:cs typeface="Corbel"/>
                <a:sym typeface="Corbel"/>
              </a:rPr>
              <a:t>Impuesto a las Ventas y Servicios: establece un impuesto a las ventas de inmuebles que hayan obtenido rentabilidades acumuladas por sobre las 8.000 UF con una tasa fija del 10%. Esto se aplica a los bienes raíces adquiridos después de 2004. </a:t>
            </a:r>
            <a:endParaRPr b="0" i="0" sz="1400" u="none" cap="none" strike="noStrike">
              <a:solidFill>
                <a:srgbClr val="000000"/>
              </a:solidFill>
              <a:latin typeface="Arial"/>
              <a:ea typeface="Arial"/>
              <a:cs typeface="Arial"/>
              <a:sym typeface="Arial"/>
            </a:endParaRPr>
          </a:p>
          <a:p>
            <a:pPr indent="-190754" lvl="0" marL="511810" marR="0" rtl="0" algn="just">
              <a:lnSpc>
                <a:spcPct val="100000"/>
              </a:lnSpc>
              <a:spcBef>
                <a:spcPts val="0"/>
              </a:spcBef>
              <a:spcAft>
                <a:spcPts val="0"/>
              </a:spcAft>
              <a:buClr>
                <a:srgbClr val="A4C956"/>
              </a:buClr>
              <a:buSzPts val="1496"/>
              <a:buFont typeface="Courier New"/>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496"/>
              <a:buFont typeface="Courier New"/>
              <a:buChar char="o"/>
            </a:pPr>
            <a:r>
              <a:rPr b="0" i="0" lang="es-ES" sz="1700" u="none" cap="none" strike="noStrike">
                <a:solidFill>
                  <a:srgbClr val="7F7F7F"/>
                </a:solidFill>
                <a:latin typeface="Corbel"/>
                <a:ea typeface="Corbel"/>
                <a:cs typeface="Corbel"/>
                <a:sym typeface="Corbel"/>
              </a:rPr>
              <a:t>Ley N° 21.078 sobre Transparencia de Mercado de Suelo: establece un impuesto que busca incorporar, al patrimonio municipal y al Fondo Común Municipal, las valorizaciones por ampliaciones de límites urbanos, lo que permitiría capturar plusvalías por estos cambios normativos. </a:t>
            </a:r>
            <a:endParaRPr b="0" i="0" sz="1400" u="none" cap="none" strike="noStrike">
              <a:solidFill>
                <a:srgbClr val="000000"/>
              </a:solidFill>
              <a:latin typeface="Arial"/>
              <a:ea typeface="Arial"/>
              <a:cs typeface="Arial"/>
              <a:sym typeface="Arial"/>
            </a:endParaRPr>
          </a:p>
          <a:p>
            <a:pPr indent="-190754" lvl="0" marL="511810" marR="0" rtl="0" algn="just">
              <a:lnSpc>
                <a:spcPct val="100000"/>
              </a:lnSpc>
              <a:spcBef>
                <a:spcPts val="0"/>
              </a:spcBef>
              <a:spcAft>
                <a:spcPts val="0"/>
              </a:spcAft>
              <a:buClr>
                <a:srgbClr val="A4C956"/>
              </a:buClr>
              <a:buSzPts val="1496"/>
              <a:buFont typeface="Courier New"/>
              <a:buNone/>
            </a:pPr>
            <a:r>
              <a:t/>
            </a:r>
            <a:endParaRPr b="0" i="0" sz="1700" u="none" cap="none" strike="noStrike">
              <a:solidFill>
                <a:srgbClr val="7F7F7F"/>
              </a:solidFill>
              <a:latin typeface="Corbel"/>
              <a:ea typeface="Corbel"/>
              <a:cs typeface="Corbel"/>
              <a:sym typeface="Corbel"/>
            </a:endParaRPr>
          </a:p>
          <a:p>
            <a:pPr indent="-342900" lvl="0" marL="407035" marR="0" rtl="0" algn="just">
              <a:lnSpc>
                <a:spcPct val="100000"/>
              </a:lnSpc>
              <a:spcBef>
                <a:spcPts val="0"/>
              </a:spcBef>
              <a:spcAft>
                <a:spcPts val="0"/>
              </a:spcAft>
              <a:buClr>
                <a:srgbClr val="A4C956"/>
              </a:buClr>
              <a:buSzPts val="1496"/>
              <a:buFont typeface="Courier New"/>
              <a:buChar char="o"/>
            </a:pPr>
            <a:r>
              <a:rPr b="0" i="0" lang="es-ES" sz="1700" u="none" cap="none" strike="noStrike">
                <a:solidFill>
                  <a:srgbClr val="7F7F7F"/>
                </a:solidFill>
                <a:latin typeface="Corbel"/>
                <a:ea typeface="Corbel"/>
                <a:cs typeface="Corbel"/>
                <a:sym typeface="Corbel"/>
              </a:rPr>
              <a:t>Ley N° 20.958 de Aportes al Espacio Público: plantea que todos los proyectos inmobiliarios, públicos y privados, deben mitigar o aportar proporcionalmente, según las externalidades que generan. </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700" u="none" cap="none" strike="noStrike">
              <a:solidFill>
                <a:srgbClr val="7F7F7F"/>
              </a:solidFill>
              <a:latin typeface="Corbel"/>
              <a:ea typeface="Corbel"/>
              <a:cs typeface="Corbel"/>
              <a:sym typeface="Corbe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cxnSp>
        <p:nvCxnSpPr>
          <p:cNvPr id="293" name="Google Shape;293;p38"/>
          <p:cNvCxnSpPr/>
          <p:nvPr/>
        </p:nvCxnSpPr>
        <p:spPr>
          <a:xfrm rot="10800000">
            <a:off x="3275590" y="2493340"/>
            <a:ext cx="2592820" cy="0"/>
          </a:xfrm>
          <a:prstGeom prst="straightConnector1">
            <a:avLst/>
          </a:prstGeom>
          <a:noFill/>
          <a:ln cap="rnd" cmpd="sng" w="38100">
            <a:solidFill>
              <a:srgbClr val="A4C956"/>
            </a:solidFill>
            <a:prstDash val="dot"/>
            <a:round/>
            <a:headEnd len="sm" w="sm" type="none"/>
            <a:tailEnd len="sm" w="sm" type="none"/>
          </a:ln>
        </p:spPr>
      </p:cxnSp>
      <p:cxnSp>
        <p:nvCxnSpPr>
          <p:cNvPr id="294" name="Google Shape;294;p38"/>
          <p:cNvCxnSpPr/>
          <p:nvPr/>
        </p:nvCxnSpPr>
        <p:spPr>
          <a:xfrm rot="10800000">
            <a:off x="3256982" y="4358347"/>
            <a:ext cx="2592820" cy="0"/>
          </a:xfrm>
          <a:prstGeom prst="straightConnector1">
            <a:avLst/>
          </a:prstGeom>
          <a:noFill/>
          <a:ln cap="rnd" cmpd="sng" w="38100">
            <a:solidFill>
              <a:srgbClr val="A4C956"/>
            </a:solidFill>
            <a:prstDash val="dot"/>
            <a:round/>
            <a:headEnd len="sm" w="sm" type="none"/>
            <a:tailEnd len="sm" w="sm" type="none"/>
          </a:ln>
        </p:spPr>
      </p:cxnSp>
      <p:sp>
        <p:nvSpPr>
          <p:cNvPr id="295" name="Google Shape;295;p38"/>
          <p:cNvSpPr/>
          <p:nvPr/>
        </p:nvSpPr>
        <p:spPr>
          <a:xfrm>
            <a:off x="1825423" y="2948790"/>
            <a:ext cx="5455938" cy="95410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rgbClr val="7F7F7F"/>
                </a:solidFill>
                <a:latin typeface="Corbel"/>
                <a:ea typeface="Corbel"/>
                <a:cs typeface="Corbel"/>
                <a:sym typeface="Corbel"/>
              </a:rPr>
              <a:t>¿Cómo impactan las visiones económicas en mi ciudad?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39"/>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301" name="Google Shape;301;p39"/>
          <p:cNvPicPr preferRelativeResize="0"/>
          <p:nvPr/>
        </p:nvPicPr>
        <p:blipFill rotWithShape="1">
          <a:blip r:embed="rId4">
            <a:alphaModFix/>
          </a:blip>
          <a:srcRect b="0" l="0" r="0" t="0"/>
          <a:stretch/>
        </p:blipFill>
        <p:spPr>
          <a:xfrm>
            <a:off x="0" y="0"/>
            <a:ext cx="9144000" cy="6858000"/>
          </a:xfrm>
          <a:prstGeom prst="rect">
            <a:avLst/>
          </a:prstGeom>
          <a:noFill/>
          <a:ln>
            <a:noFill/>
          </a:ln>
        </p:spPr>
      </p:pic>
      <p:sp>
        <p:nvSpPr>
          <p:cNvPr id="302" name="Google Shape;302;p39"/>
          <p:cNvSpPr txBox="1"/>
          <p:nvPr/>
        </p:nvSpPr>
        <p:spPr>
          <a:xfrm>
            <a:off x="1607681" y="2639133"/>
            <a:ext cx="5928638" cy="87228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chemeClr val="lt1"/>
                </a:solidFill>
                <a:latin typeface="Corbel"/>
                <a:ea typeface="Corbel"/>
                <a:cs typeface="Corbel"/>
                <a:sym typeface="Corbel"/>
              </a:rPr>
              <a:t>RECUPERACIÓN DE PLUSVALÍA</a:t>
            </a:r>
            <a:endParaRPr b="0" i="0" sz="16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chemeClr val="lt1"/>
                </a:solidFill>
                <a:latin typeface="Corbel"/>
                <a:ea typeface="Corbel"/>
                <a:cs typeface="Corbel"/>
                <a:sym typeface="Corbel"/>
              </a:rPr>
              <a:t>Y MERCADO DE SUELO</a:t>
            </a:r>
            <a:endParaRPr b="0" i="0" sz="1600" u="none" cap="none" strike="noStrike">
              <a:solidFill>
                <a:srgbClr val="000000"/>
              </a:solidFill>
              <a:latin typeface="Corbel"/>
              <a:ea typeface="Corbel"/>
              <a:cs typeface="Corbel"/>
              <a:sym typeface="Corbel"/>
            </a:endParaRPr>
          </a:p>
        </p:txBody>
      </p:sp>
      <p:cxnSp>
        <p:nvCxnSpPr>
          <p:cNvPr id="303" name="Google Shape;303;p39"/>
          <p:cNvCxnSpPr/>
          <p:nvPr/>
        </p:nvCxnSpPr>
        <p:spPr>
          <a:xfrm rot="10800000">
            <a:off x="2500436" y="3780911"/>
            <a:ext cx="4054783" cy="0"/>
          </a:xfrm>
          <a:prstGeom prst="straightConnector1">
            <a:avLst/>
          </a:prstGeom>
          <a:noFill/>
          <a:ln cap="rnd" cmpd="sng" w="38100">
            <a:solidFill>
              <a:schemeClr val="lt1"/>
            </a:solidFill>
            <a:prstDash val="solid"/>
            <a:round/>
            <a:headEnd len="sm" w="sm" type="none"/>
            <a:tailEnd len="sm" w="sm" type="none"/>
          </a:ln>
        </p:spPr>
      </p:cxnSp>
      <p:sp>
        <p:nvSpPr>
          <p:cNvPr id="304" name="Google Shape;304;p39"/>
          <p:cNvSpPr/>
          <p:nvPr/>
        </p:nvSpPr>
        <p:spPr>
          <a:xfrm>
            <a:off x="3460958" y="3854027"/>
            <a:ext cx="222208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orbel"/>
                <a:ea typeface="Corbel"/>
                <a:cs typeface="Corbel"/>
                <a:sym typeface="Corbel"/>
              </a:rPr>
              <a:t>EDUCACIÓN CIUDADANA</a:t>
            </a:r>
            <a:endParaRPr/>
          </a:p>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orbel"/>
                <a:ea typeface="Corbel"/>
                <a:cs typeface="Corbel"/>
                <a:sym typeface="Corbel"/>
              </a:rPr>
              <a:t>UNIDAD IV / CLASE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