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6"/>
  </p:notesMasterIdLst>
  <p:sldIdLst>
    <p:sldId id="272" r:id="rId2"/>
    <p:sldId id="269" r:id="rId3"/>
    <p:sldId id="257" r:id="rId4"/>
    <p:sldId id="258" r:id="rId5"/>
    <p:sldId id="270" r:id="rId6"/>
    <p:sldId id="27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rbel" panose="020B0503020204020204" pitchFamily="3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WUmUlDImHhRMhNdnJhHLNgmH8f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niel Sandoval" initials="" lastIdx="1" clrIdx="0"/>
  <p:cmAuthor id="1" name="Alicia Santi" initials="" lastIdx="4" clrIdx="1"/>
  <p:cmAuthor id="2" name="Maximiliano Molina" initials="" lastIdx="1" clrIdx="2"/>
  <p:cmAuthor id="3" name="Francisca Zegers" initials="" lastIdx="2" clrIdx="3"/>
  <p:cmAuthor id="4" name="Microsoft Office User" initials="Office" lastIdx="1" clrIdx="4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B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9"/>
    <p:restoredTop sz="94608"/>
  </p:normalViewPr>
  <p:slideViewPr>
    <p:cSldViewPr snapToGrid="0" snapToObjects="1">
      <p:cViewPr varScale="1">
        <p:scale>
          <a:sx n="196" d="100"/>
          <a:sy n="196" d="100"/>
        </p:scale>
        <p:origin x="248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4" dt="2020-10-16T19:56:27.559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9" name="Google Shape;18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3" name="Google Shape;213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8516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6" name="Google Shape;1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22937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30" name="Google Shape;13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7" name="Google Shape;13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6" name="Google Shape;15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BA9BDF44-E0BF-8E46-AA8E-05ED989BF7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8" name="Google Shape;84;p1">
            <a:extLst>
              <a:ext uri="{FF2B5EF4-FFF2-40B4-BE49-F238E27FC236}">
                <a16:creationId xmlns:a16="http://schemas.microsoft.com/office/drawing/2014/main" id="{437FDAEA-FE69-FD48-B468-362C3289292F}"/>
              </a:ext>
            </a:extLst>
          </p:cNvPr>
          <p:cNvCxnSpPr/>
          <p:nvPr/>
        </p:nvCxnSpPr>
        <p:spPr>
          <a:xfrm rot="10800000">
            <a:off x="2500436" y="3722959"/>
            <a:ext cx="4054783" cy="0"/>
          </a:xfrm>
          <a:prstGeom prst="straightConnector1">
            <a:avLst/>
          </a:pr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85;p1">
            <a:extLst>
              <a:ext uri="{FF2B5EF4-FFF2-40B4-BE49-F238E27FC236}">
                <a16:creationId xmlns:a16="http://schemas.microsoft.com/office/drawing/2014/main" id="{6AE9555B-0713-CB46-9347-E0463C4538C6}"/>
              </a:ext>
            </a:extLst>
          </p:cNvPr>
          <p:cNvSpPr txBox="1"/>
          <p:nvPr/>
        </p:nvSpPr>
        <p:spPr>
          <a:xfrm>
            <a:off x="3367692" y="2677841"/>
            <a:ext cx="2320270" cy="4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CHILE: </a:t>
            </a:r>
            <a:endParaRPr dirty="0"/>
          </a:p>
        </p:txBody>
      </p:sp>
      <p:sp>
        <p:nvSpPr>
          <p:cNvPr id="10" name="Google Shape;87;p1">
            <a:extLst>
              <a:ext uri="{FF2B5EF4-FFF2-40B4-BE49-F238E27FC236}">
                <a16:creationId xmlns:a16="http://schemas.microsoft.com/office/drawing/2014/main" id="{CCED24C7-8207-B849-838C-EBC4E269B40A}"/>
              </a:ext>
            </a:extLst>
          </p:cNvPr>
          <p:cNvSpPr/>
          <p:nvPr/>
        </p:nvSpPr>
        <p:spPr>
          <a:xfrm>
            <a:off x="2473666" y="3222560"/>
            <a:ext cx="42514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DIVISIÓN POLÍTICO - ADMINISTRATIVA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8F2CC01-C025-AD47-8382-DA014109C934}"/>
              </a:ext>
            </a:extLst>
          </p:cNvPr>
          <p:cNvSpPr/>
          <p:nvPr/>
        </p:nvSpPr>
        <p:spPr>
          <a:xfrm>
            <a:off x="3460958" y="3854027"/>
            <a:ext cx="2222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EDUCACIÓN CIUDADANA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UNIDAD I / CLASE 1</a:t>
            </a:r>
            <a:endParaRPr kumimoji="0" lang="es-C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3986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3;p30">
            <a:extLst>
              <a:ext uri="{FF2B5EF4-FFF2-40B4-BE49-F238E27FC236}">
                <a16:creationId xmlns:a16="http://schemas.microsoft.com/office/drawing/2014/main" id="{2B3B50FF-3349-314D-ABC3-E2CBA2E61C40}"/>
              </a:ext>
            </a:extLst>
          </p:cNvPr>
          <p:cNvSpPr txBox="1"/>
          <p:nvPr/>
        </p:nvSpPr>
        <p:spPr>
          <a:xfrm>
            <a:off x="7106745" y="5776262"/>
            <a:ext cx="17070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s-ES" sz="900" dirty="0">
                <a:solidFill>
                  <a:srgbClr val="7F7F7F"/>
                </a:solidFill>
              </a:rPr>
              <a:t>Límites provinciales</a:t>
            </a:r>
            <a:endParaRPr lang="es-ES" dirty="0"/>
          </a:p>
          <a:p>
            <a:pPr lvl="0" algn="r"/>
            <a:r>
              <a:rPr lang="es-ES" sz="900" dirty="0">
                <a:solidFill>
                  <a:srgbClr val="7F7F7F"/>
                </a:solidFill>
              </a:rPr>
              <a:t>Región Metropolitana</a:t>
            </a:r>
            <a:endParaRPr lang="es-ES" dirty="0"/>
          </a:p>
        </p:txBody>
      </p:sp>
      <p:sp>
        <p:nvSpPr>
          <p:cNvPr id="167" name="Google Shape;167;p29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ES" sz="2400" b="1" dirty="0">
                <a:solidFill>
                  <a:srgbClr val="34B2AF"/>
                </a:solidFill>
              </a:rPr>
              <a:t>LA PROVINCIA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68" name="Google Shape;168;p29"/>
          <p:cNvSpPr txBox="1">
            <a:spLocks noGrp="1"/>
          </p:cNvSpPr>
          <p:nvPr>
            <p:ph type="body" idx="1"/>
          </p:nvPr>
        </p:nvSpPr>
        <p:spPr>
          <a:xfrm>
            <a:off x="531024" y="1279491"/>
            <a:ext cx="8081952" cy="1727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4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provincia es la unidad territorial de tamaño intermedio, inferior a la región y superior a la comuna. </a:t>
            </a:r>
            <a:endParaRPr sz="1400" dirty="0">
              <a:solidFill>
                <a:srgbClr val="7F7F7F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s-ES" sz="14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Chile posee 56 provincias y su autoridad  responsable es el </a:t>
            </a:r>
            <a:r>
              <a:rPr lang="es-ES" sz="14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gobernador </a:t>
            </a:r>
            <a:r>
              <a:rPr lang="es-ES" sz="14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o</a:t>
            </a:r>
            <a:r>
              <a:rPr lang="es-ES" sz="14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gobernadora provincial</a:t>
            </a:r>
            <a:r>
              <a:rPr lang="es-ES" sz="14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que ejerce su cargo desde la capital provincial. Su principal responsabilidad es velar por el buen funcionamiento de los servicios públicos existentes en el territorio. </a:t>
            </a:r>
            <a:endParaRPr sz="1400" dirty="0">
              <a:solidFill>
                <a:srgbClr val="7F7F7F"/>
              </a:solidFill>
            </a:endParaRPr>
          </a:p>
        </p:txBody>
      </p:sp>
      <p:sp>
        <p:nvSpPr>
          <p:cNvPr id="169" name="Google Shape;169;p29"/>
          <p:cNvSpPr txBox="1"/>
          <p:nvPr/>
        </p:nvSpPr>
        <p:spPr>
          <a:xfrm>
            <a:off x="531024" y="2913975"/>
            <a:ext cx="3024976" cy="2462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gobernador tiene como función ejercer la responsabilidad por el orden público de la provincia, prevenir y afrontar situaciones de catástrofes, supervisar el trabajo de los servicios públicos relacionados con la administración de la provincia. Su cargo es designado directamente por el presidente o presidenta de la República. </a:t>
            </a:r>
            <a:endParaRPr sz="11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9"/>
          <p:cNvSpPr txBox="1"/>
          <p:nvPr/>
        </p:nvSpPr>
        <p:spPr>
          <a:xfrm>
            <a:off x="3718724" y="2913975"/>
            <a:ext cx="3024976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región Metropolitana (RM) se divide en 6 provincias (Chacabuco, Cordillera, Maipo, Melipilla, Santiago, Talagante), 5 de las cuales poseen el cargo de gobernador provincial. La excepción es la provincia de Santiago, donde existe el delegado provincial, designado por el intendente de la RM. </a:t>
            </a:r>
            <a:endParaRPr dirty="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9"/>
          <p:cNvPicPr preferRelativeResize="0"/>
          <p:nvPr/>
        </p:nvPicPr>
        <p:blipFill>
          <a:blip r:embed="rId4"/>
          <a:srcRect/>
          <a:stretch/>
        </p:blipFill>
        <p:spPr>
          <a:xfrm>
            <a:off x="6906424" y="2896728"/>
            <a:ext cx="1910771" cy="20658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ES" sz="2400" b="1" dirty="0">
                <a:solidFill>
                  <a:srgbClr val="34B2AF"/>
                </a:solidFill>
              </a:rPr>
              <a:t>LA COMUNA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78" name="Google Shape;178;p30"/>
          <p:cNvSpPr txBox="1">
            <a:spLocks noGrp="1"/>
          </p:cNvSpPr>
          <p:nvPr>
            <p:ph type="body" idx="1"/>
          </p:nvPr>
        </p:nvSpPr>
        <p:spPr>
          <a:xfrm>
            <a:off x="531024" y="1337261"/>
            <a:ext cx="6314276" cy="2513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 la unidad territorial más pequeña, y por medio de su funcionamiento se busca satisfacer los intereses locales y necesidades específicas de sus habitantes en su dimensión local.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 el país existen 346 comunas. En la imagen a continuación se muestra cómo coexisten en la región, las provincias y comunas.</a:t>
            </a:r>
            <a:endParaRPr/>
          </a:p>
        </p:txBody>
      </p:sp>
      <p:pic>
        <p:nvPicPr>
          <p:cNvPr id="180" name="Google Shape;180;p30"/>
          <p:cNvPicPr preferRelativeResize="0"/>
          <p:nvPr/>
        </p:nvPicPr>
        <p:blipFill>
          <a:blip r:embed="rId4"/>
          <a:srcRect/>
          <a:stretch/>
        </p:blipFill>
        <p:spPr>
          <a:xfrm>
            <a:off x="4941946" y="3522894"/>
            <a:ext cx="1726071" cy="175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0"/>
          <p:cNvPicPr preferRelativeResize="0"/>
          <p:nvPr/>
        </p:nvPicPr>
        <p:blipFill>
          <a:blip r:embed="rId5"/>
          <a:srcRect/>
          <a:stretch/>
        </p:blipFill>
        <p:spPr>
          <a:xfrm>
            <a:off x="2805141" y="3522895"/>
            <a:ext cx="1726071" cy="1755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0"/>
          <p:cNvPicPr preferRelativeResize="0"/>
          <p:nvPr/>
        </p:nvPicPr>
        <p:blipFill>
          <a:blip r:embed="rId6"/>
          <a:srcRect/>
          <a:stretch/>
        </p:blipFill>
        <p:spPr>
          <a:xfrm>
            <a:off x="675176" y="3522893"/>
            <a:ext cx="1726071" cy="175542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0"/>
          <p:cNvSpPr txBox="1"/>
          <p:nvPr/>
        </p:nvSpPr>
        <p:spPr>
          <a:xfrm>
            <a:off x="531024" y="5763175"/>
            <a:ext cx="5999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Límites comunales, provinciales y regionales de la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none" strike="noStrike" cap="none" dirty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Región de Arica y Parinacota</a:t>
            </a:r>
            <a:endParaRPr dirty="0"/>
          </a:p>
        </p:txBody>
      </p:sp>
      <p:sp>
        <p:nvSpPr>
          <p:cNvPr id="184" name="Google Shape;184;p30"/>
          <p:cNvSpPr txBox="1"/>
          <p:nvPr/>
        </p:nvSpPr>
        <p:spPr>
          <a:xfrm>
            <a:off x="780248" y="5147517"/>
            <a:ext cx="14769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Límite regional</a:t>
            </a:r>
            <a:endParaRPr/>
          </a:p>
        </p:txBody>
      </p:sp>
      <p:sp>
        <p:nvSpPr>
          <p:cNvPr id="185" name="Google Shape;185;p30"/>
          <p:cNvSpPr txBox="1"/>
          <p:nvPr/>
        </p:nvSpPr>
        <p:spPr>
          <a:xfrm>
            <a:off x="2995338" y="5147517"/>
            <a:ext cx="14769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Límite provincial</a:t>
            </a:r>
            <a:endParaRPr/>
          </a:p>
        </p:txBody>
      </p:sp>
      <p:sp>
        <p:nvSpPr>
          <p:cNvPr id="186" name="Google Shape;186;p30"/>
          <p:cNvSpPr txBox="1"/>
          <p:nvPr/>
        </p:nvSpPr>
        <p:spPr>
          <a:xfrm>
            <a:off x="5104463" y="5147517"/>
            <a:ext cx="14769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Límite comunal</a:t>
            </a:r>
            <a:endParaRPr/>
          </a:p>
        </p:txBody>
      </p:sp>
      <p:pic>
        <p:nvPicPr>
          <p:cNvPr id="12" name="Google Shape;134;p26">
            <a:extLst>
              <a:ext uri="{FF2B5EF4-FFF2-40B4-BE49-F238E27FC236}">
                <a16:creationId xmlns:a16="http://schemas.microsoft.com/office/drawing/2014/main" id="{2B55406D-88C2-3740-B207-B1FE1117833F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7318582" y="712447"/>
            <a:ext cx="1495218" cy="537306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83;p30">
            <a:extLst>
              <a:ext uri="{FF2B5EF4-FFF2-40B4-BE49-F238E27FC236}">
                <a16:creationId xmlns:a16="http://schemas.microsoft.com/office/drawing/2014/main" id="{CB34A3DB-81DE-9C46-BDBC-550449CC3EC9}"/>
              </a:ext>
            </a:extLst>
          </p:cNvPr>
          <p:cNvSpPr txBox="1"/>
          <p:nvPr/>
        </p:nvSpPr>
        <p:spPr>
          <a:xfrm>
            <a:off x="7106745" y="5776262"/>
            <a:ext cx="17070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Imagen: Región de Arica y Parinacota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ES" sz="2400" b="1">
                <a:solidFill>
                  <a:srgbClr val="34B2AF"/>
                </a:solidFill>
              </a:rPr>
              <a:t>LA COMUNA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531024" y="2096573"/>
            <a:ext cx="6314276" cy="3745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comuna está a cargo del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alcalde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o la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alcaldesa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quien es responsable de la municipalidad.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800">
              <a:solidFill>
                <a:srgbClr val="7F7F7F"/>
              </a:solidFill>
            </a:endParaRPr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Las municipalidades son corporaciones autónomas o independientes, por lo que no dependen del Estado ni del Gobierno, y buscan satisfacer las necesidades de la comunidad </a:t>
            </a:r>
            <a:r>
              <a:rPr lang="es-ES" sz="1800" i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local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endParaRPr sz="14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Los encargados de fiscalizar la labor del alcalde o alcaldesa son los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concejales y concejalas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La elección de ambos cargos, alcaldes y concejales, es responsabilidad de la ciudadanía, ya que se realiza mediante votación popular cada 4 años. </a:t>
            </a:r>
            <a:endParaRPr/>
          </a:p>
        </p:txBody>
      </p:sp>
      <p:pic>
        <p:nvPicPr>
          <p:cNvPr id="193" name="Google Shape;193;p31"/>
          <p:cNvPicPr preferRelativeResize="0"/>
          <p:nvPr/>
        </p:nvPicPr>
        <p:blipFill>
          <a:blip r:embed="rId4"/>
          <a:srcRect/>
          <a:stretch/>
        </p:blipFill>
        <p:spPr>
          <a:xfrm>
            <a:off x="7579756" y="1488131"/>
            <a:ext cx="1033219" cy="105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1"/>
          <p:cNvPicPr preferRelativeResize="0"/>
          <p:nvPr/>
        </p:nvPicPr>
        <p:blipFill>
          <a:blip r:embed="rId5"/>
          <a:srcRect/>
          <a:stretch/>
        </p:blipFill>
        <p:spPr>
          <a:xfrm>
            <a:off x="7583682" y="2979455"/>
            <a:ext cx="1033219" cy="1050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1"/>
          <p:cNvPicPr preferRelativeResize="0"/>
          <p:nvPr/>
        </p:nvPicPr>
        <p:blipFill>
          <a:blip r:embed="rId6"/>
          <a:srcRect/>
          <a:stretch/>
        </p:blipFill>
        <p:spPr>
          <a:xfrm>
            <a:off x="7579756" y="4470779"/>
            <a:ext cx="1033219" cy="1050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" name="Google Shape;200;p32"/>
          <p:cNvCxnSpPr/>
          <p:nvPr/>
        </p:nvCxnSpPr>
        <p:spPr>
          <a:xfrm rot="10800000">
            <a:off x="3256982" y="1982790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01" name="Google Shape;201;p32"/>
          <p:cNvSpPr/>
          <p:nvPr/>
        </p:nvSpPr>
        <p:spPr>
          <a:xfrm>
            <a:off x="3101092" y="1404150"/>
            <a:ext cx="2904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¿Qué rol cumple?</a:t>
            </a:r>
            <a:endParaRPr sz="28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02" name="Google Shape;202;p32"/>
          <p:cNvSpPr/>
          <p:nvPr/>
        </p:nvSpPr>
        <p:spPr>
          <a:xfrm>
            <a:off x="2644200" y="2658468"/>
            <a:ext cx="38555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Presidente o presidenta</a:t>
            </a:r>
            <a:endParaRPr/>
          </a:p>
        </p:txBody>
      </p:sp>
      <p:sp>
        <p:nvSpPr>
          <p:cNvPr id="203" name="Google Shape;203;p32"/>
          <p:cNvSpPr/>
          <p:nvPr/>
        </p:nvSpPr>
        <p:spPr>
          <a:xfrm>
            <a:off x="2323455" y="3900087"/>
            <a:ext cx="44598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Gobernador o gobernadora </a:t>
            </a:r>
            <a:endParaRPr/>
          </a:p>
        </p:txBody>
      </p:sp>
      <p:sp>
        <p:nvSpPr>
          <p:cNvPr id="204" name="Google Shape;204;p32"/>
          <p:cNvSpPr/>
          <p:nvPr/>
        </p:nvSpPr>
        <p:spPr>
          <a:xfrm>
            <a:off x="2980832" y="5141356"/>
            <a:ext cx="31822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Alcalde o alcaldesa </a:t>
            </a:r>
            <a:endParaRPr/>
          </a:p>
        </p:txBody>
      </p:sp>
      <p:cxnSp>
        <p:nvCxnSpPr>
          <p:cNvPr id="205" name="Google Shape;205;p32"/>
          <p:cNvCxnSpPr/>
          <p:nvPr/>
        </p:nvCxnSpPr>
        <p:spPr>
          <a:xfrm rot="10800000">
            <a:off x="3256982" y="3229964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06" name="Google Shape;206;p32"/>
          <p:cNvCxnSpPr/>
          <p:nvPr/>
        </p:nvCxnSpPr>
        <p:spPr>
          <a:xfrm rot="10800000">
            <a:off x="3256982" y="4426078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07" name="Google Shape;207;p32"/>
          <p:cNvCxnSpPr/>
          <p:nvPr/>
        </p:nvCxnSpPr>
        <p:spPr>
          <a:xfrm rot="10800000">
            <a:off x="3256982" y="5689151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08" name="Google Shape;208;p32"/>
          <p:cNvCxnSpPr/>
          <p:nvPr/>
        </p:nvCxnSpPr>
        <p:spPr>
          <a:xfrm rot="10800000" flipH="1">
            <a:off x="4540701" y="2024356"/>
            <a:ext cx="1" cy="252792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09" name="Google Shape;209;p32"/>
          <p:cNvCxnSpPr/>
          <p:nvPr/>
        </p:nvCxnSpPr>
        <p:spPr>
          <a:xfrm rot="10800000" flipH="1">
            <a:off x="4540701" y="3274729"/>
            <a:ext cx="1" cy="256738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10" name="Google Shape;210;p32"/>
          <p:cNvCxnSpPr/>
          <p:nvPr/>
        </p:nvCxnSpPr>
        <p:spPr>
          <a:xfrm rot="10800000" flipH="1">
            <a:off x="4540701" y="4472779"/>
            <a:ext cx="1" cy="256738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3"/>
          <p:cNvSpPr/>
          <p:nvPr/>
        </p:nvSpPr>
        <p:spPr>
          <a:xfrm>
            <a:off x="2003024" y="889821"/>
            <a:ext cx="17187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UNIDAD I / CLASE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" name="Google Shape;84;p1">
            <a:extLst>
              <a:ext uri="{FF2B5EF4-FFF2-40B4-BE49-F238E27FC236}">
                <a16:creationId xmlns:a16="http://schemas.microsoft.com/office/drawing/2014/main" id="{3FB320AE-D2E9-E64A-AD14-3F63AC34CEB5}"/>
              </a:ext>
            </a:extLst>
          </p:cNvPr>
          <p:cNvCxnSpPr/>
          <p:nvPr/>
        </p:nvCxnSpPr>
        <p:spPr>
          <a:xfrm rot="10800000">
            <a:off x="2500436" y="3722959"/>
            <a:ext cx="4054783" cy="0"/>
          </a:xfrm>
          <a:prstGeom prst="straightConnector1">
            <a:avLst/>
          </a:pr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Google Shape;85;p1">
            <a:extLst>
              <a:ext uri="{FF2B5EF4-FFF2-40B4-BE49-F238E27FC236}">
                <a16:creationId xmlns:a16="http://schemas.microsoft.com/office/drawing/2014/main" id="{52395461-8C31-0143-856C-4756E1AF090A}"/>
              </a:ext>
            </a:extLst>
          </p:cNvPr>
          <p:cNvSpPr txBox="1"/>
          <p:nvPr/>
        </p:nvSpPr>
        <p:spPr>
          <a:xfrm>
            <a:off x="3367692" y="2677841"/>
            <a:ext cx="2320270" cy="413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8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CHILE: </a:t>
            </a:r>
            <a:endParaRPr dirty="0"/>
          </a:p>
        </p:txBody>
      </p:sp>
      <p:sp>
        <p:nvSpPr>
          <p:cNvPr id="9" name="Google Shape;87;p1">
            <a:extLst>
              <a:ext uri="{FF2B5EF4-FFF2-40B4-BE49-F238E27FC236}">
                <a16:creationId xmlns:a16="http://schemas.microsoft.com/office/drawing/2014/main" id="{5E633334-9055-F741-ADEE-64F748DC45F8}"/>
              </a:ext>
            </a:extLst>
          </p:cNvPr>
          <p:cNvSpPr/>
          <p:nvPr/>
        </p:nvSpPr>
        <p:spPr>
          <a:xfrm>
            <a:off x="2473666" y="3222560"/>
            <a:ext cx="425148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DIVISIÓN POLÍTICO - ADMINISTRATIVA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6;p1">
            <a:extLst>
              <a:ext uri="{FF2B5EF4-FFF2-40B4-BE49-F238E27FC236}">
                <a16:creationId xmlns:a16="http://schemas.microsoft.com/office/drawing/2014/main" id="{8015AF00-7B0B-2743-AA58-E22097591455}"/>
              </a:ext>
            </a:extLst>
          </p:cNvPr>
          <p:cNvSpPr txBox="1"/>
          <p:nvPr/>
        </p:nvSpPr>
        <p:spPr>
          <a:xfrm>
            <a:off x="1265376" y="3515676"/>
            <a:ext cx="661324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2400" b="0" i="1" u="none" strike="noStrike" cap="none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Caracterizar las regiones político-administrativas del país, identificando la dimensión territorial y espacial. </a:t>
            </a:r>
            <a:endParaRPr sz="2400" b="1" i="1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1E4E003-58F7-2A4D-82ED-15D26CE874A4}"/>
              </a:ext>
            </a:extLst>
          </p:cNvPr>
          <p:cNvSpPr/>
          <p:nvPr/>
        </p:nvSpPr>
        <p:spPr>
          <a:xfrm>
            <a:off x="3904990" y="2574728"/>
            <a:ext cx="133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b="1" dirty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Objetivo</a:t>
            </a:r>
            <a:endParaRPr lang="es-CL" sz="2400" dirty="0"/>
          </a:p>
        </p:txBody>
      </p:sp>
      <p:cxnSp>
        <p:nvCxnSpPr>
          <p:cNvPr id="6" name="Google Shape;93;p2">
            <a:extLst>
              <a:ext uri="{FF2B5EF4-FFF2-40B4-BE49-F238E27FC236}">
                <a16:creationId xmlns:a16="http://schemas.microsoft.com/office/drawing/2014/main" id="{C9A9237A-65AF-6442-8DAF-F4A4D13E62AF}"/>
              </a:ext>
            </a:extLst>
          </p:cNvPr>
          <p:cNvCxnSpPr/>
          <p:nvPr/>
        </p:nvCxnSpPr>
        <p:spPr>
          <a:xfrm rot="10800000">
            <a:off x="3254486" y="3276034"/>
            <a:ext cx="2592820" cy="0"/>
          </a:xfrm>
          <a:prstGeom prst="straightConnector1">
            <a:avLst/>
          </a:prstGeom>
          <a:noFill/>
          <a:ln w="38100" cap="rnd" cmpd="sng">
            <a:solidFill>
              <a:schemeClr val="bg1">
                <a:lumMod val="95000"/>
              </a:schemeClr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647162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2"/>
          <p:cNvCxnSpPr/>
          <p:nvPr/>
        </p:nvCxnSpPr>
        <p:spPr>
          <a:xfrm rot="10800000">
            <a:off x="3256982" y="1982790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94" name="Google Shape;94;p2"/>
          <p:cNvSpPr/>
          <p:nvPr/>
        </p:nvSpPr>
        <p:spPr>
          <a:xfrm>
            <a:off x="3101092" y="1404150"/>
            <a:ext cx="29046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¿Qué rol cumple?</a:t>
            </a:r>
            <a:endParaRPr sz="28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2644200" y="2658468"/>
            <a:ext cx="385554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Presidente o presidenta</a:t>
            </a: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2323455" y="3900087"/>
            <a:ext cx="445987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Gobernador o gobernadora </a:t>
            </a: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2980832" y="5141356"/>
            <a:ext cx="318228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Alcalde o alcaldesa </a:t>
            </a:r>
            <a:endParaRPr/>
          </a:p>
        </p:txBody>
      </p:sp>
      <p:cxnSp>
        <p:nvCxnSpPr>
          <p:cNvPr id="98" name="Google Shape;98;p2"/>
          <p:cNvCxnSpPr/>
          <p:nvPr/>
        </p:nvCxnSpPr>
        <p:spPr>
          <a:xfrm rot="10800000">
            <a:off x="3256982" y="3229964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99" name="Google Shape;99;p2"/>
          <p:cNvCxnSpPr/>
          <p:nvPr/>
        </p:nvCxnSpPr>
        <p:spPr>
          <a:xfrm rot="10800000">
            <a:off x="3256982" y="4426078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00" name="Google Shape;100;p2"/>
          <p:cNvCxnSpPr/>
          <p:nvPr/>
        </p:nvCxnSpPr>
        <p:spPr>
          <a:xfrm rot="10800000">
            <a:off x="3256982" y="5689151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01" name="Google Shape;101;p2"/>
          <p:cNvCxnSpPr/>
          <p:nvPr/>
        </p:nvCxnSpPr>
        <p:spPr>
          <a:xfrm rot="10800000" flipH="1">
            <a:off x="4540701" y="2024356"/>
            <a:ext cx="1" cy="252792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02" name="Google Shape;102;p2"/>
          <p:cNvCxnSpPr/>
          <p:nvPr/>
        </p:nvCxnSpPr>
        <p:spPr>
          <a:xfrm rot="10800000" flipH="1">
            <a:off x="4540701" y="3274729"/>
            <a:ext cx="1" cy="256738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03" name="Google Shape;103;p2"/>
          <p:cNvCxnSpPr/>
          <p:nvPr/>
        </p:nvCxnSpPr>
        <p:spPr>
          <a:xfrm rot="10800000" flipH="1">
            <a:off x="4540701" y="4472779"/>
            <a:ext cx="1" cy="256738"/>
          </a:xfrm>
          <a:prstGeom prst="straightConnector1">
            <a:avLst/>
          </a:prstGeom>
          <a:noFill/>
          <a:ln w="38100" cap="rnd" cmpd="sng">
            <a:solidFill>
              <a:srgbClr val="34B2AF"/>
            </a:solidFill>
            <a:prstDash val="dot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orbel"/>
              <a:buNone/>
            </a:pPr>
            <a:r>
              <a:rPr lang="es-ES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ORGANIZA EL PAÍS? 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09" name="Google Shape;109;p10"/>
          <p:cNvSpPr txBox="1">
            <a:spLocks noGrp="1"/>
          </p:cNvSpPr>
          <p:nvPr>
            <p:ph type="body" idx="1"/>
          </p:nvPr>
        </p:nvSpPr>
        <p:spPr>
          <a:xfrm>
            <a:off x="531024" y="1264083"/>
            <a:ext cx="6326976" cy="614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mayor autoridad en el país es el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presidente o la presidenta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de la República,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quien es el o la jefa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de Estado. 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0" name="Google Shape;110;p10"/>
          <p:cNvPicPr preferRelativeResize="0"/>
          <p:nvPr/>
        </p:nvPicPr>
        <p:blipFill>
          <a:blip r:embed="rId4"/>
          <a:srcRect/>
          <a:stretch/>
        </p:blipFill>
        <p:spPr>
          <a:xfrm>
            <a:off x="7604749" y="1034410"/>
            <a:ext cx="830426" cy="844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orbel"/>
              <a:buNone/>
            </a:pPr>
            <a:r>
              <a:rPr lang="es-ES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ORGANIZA EL PAÍS? 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09" name="Google Shape;109;p10"/>
          <p:cNvSpPr txBox="1">
            <a:spLocks noGrp="1"/>
          </p:cNvSpPr>
          <p:nvPr>
            <p:ph type="body" idx="1"/>
          </p:nvPr>
        </p:nvSpPr>
        <p:spPr>
          <a:xfrm>
            <a:off x="531024" y="1264083"/>
            <a:ext cx="6326976" cy="614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mayor autoridad en el país es el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presidente o la presidenta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de la República,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quien es el o la jefa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de Estado. 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0" name="Google Shape;110;p10"/>
          <p:cNvPicPr preferRelativeResize="0"/>
          <p:nvPr/>
        </p:nvPicPr>
        <p:blipFill>
          <a:blip r:embed="rId4"/>
          <a:srcRect/>
          <a:stretch/>
        </p:blipFill>
        <p:spPr>
          <a:xfrm>
            <a:off x="7604749" y="1034410"/>
            <a:ext cx="830426" cy="8445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0186F5F-3F57-FF4C-BDDB-031EDD7BC35B}"/>
              </a:ext>
            </a:extLst>
          </p:cNvPr>
          <p:cNvSpPr/>
          <p:nvPr/>
        </p:nvSpPr>
        <p:spPr>
          <a:xfrm>
            <a:off x="531024" y="2228643"/>
            <a:ext cx="8031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13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Font typeface="Arial"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Ya que una sola persona no puede preocuparse de todas las necesidades de los habitantes, el territorio se divide en unidades territoriales para organizar y administrar el país. </a:t>
            </a: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564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orbel"/>
              <a:buNone/>
            </a:pPr>
            <a:r>
              <a:rPr lang="es-ES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¿CÓMO SE ORGANIZA EL PAÍS? 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09" name="Google Shape;109;p10"/>
          <p:cNvSpPr txBox="1">
            <a:spLocks noGrp="1"/>
          </p:cNvSpPr>
          <p:nvPr>
            <p:ph type="body" idx="1"/>
          </p:nvPr>
        </p:nvSpPr>
        <p:spPr>
          <a:xfrm>
            <a:off x="531024" y="1264083"/>
            <a:ext cx="6326976" cy="614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mayor autoridad en el país es el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presidente o la presidenta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de la República,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quien es el o la jefa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de Estado. </a:t>
            </a:r>
            <a:endParaRPr dirty="0"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0" name="Google Shape;110;p10"/>
          <p:cNvPicPr preferRelativeResize="0"/>
          <p:nvPr/>
        </p:nvPicPr>
        <p:blipFill>
          <a:blip r:embed="rId4"/>
          <a:srcRect/>
          <a:stretch/>
        </p:blipFill>
        <p:spPr>
          <a:xfrm>
            <a:off x="7604749" y="1034410"/>
            <a:ext cx="830426" cy="8445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0186F5F-3F57-FF4C-BDDB-031EDD7BC35B}"/>
              </a:ext>
            </a:extLst>
          </p:cNvPr>
          <p:cNvSpPr/>
          <p:nvPr/>
        </p:nvSpPr>
        <p:spPr>
          <a:xfrm>
            <a:off x="531024" y="2228643"/>
            <a:ext cx="8031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13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Font typeface="Arial"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Ya que una sola persona no puede preocuparse de todas las necesidades de los habitantes, el territorio se divide en unidades territoriales para organizar y administrar el país. </a:t>
            </a:r>
            <a:endParaRPr kumimoji="0" lang="es-E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CDAA819-6067-A54E-83E5-769DEC8E1F9A}"/>
              </a:ext>
            </a:extLst>
          </p:cNvPr>
          <p:cNvSpPr/>
          <p:nvPr/>
        </p:nvSpPr>
        <p:spPr>
          <a:xfrm>
            <a:off x="531024" y="3382862"/>
            <a:ext cx="8031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135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Font typeface="Arial"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Según la </a:t>
            </a:r>
            <a:r>
              <a:rPr kumimoji="0" lang="es-ES" sz="1800" b="0" i="1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División Político-Administrativa </a:t>
            </a:r>
            <a:r>
              <a: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de Chile, su organización está dada por tres grandes unidades territoriales: regiones, provincias y comunas. </a:t>
            </a:r>
          </a:p>
        </p:txBody>
      </p:sp>
      <p:pic>
        <p:nvPicPr>
          <p:cNvPr id="8" name="Google Shape;180;p30">
            <a:extLst>
              <a:ext uri="{FF2B5EF4-FFF2-40B4-BE49-F238E27FC236}">
                <a16:creationId xmlns:a16="http://schemas.microsoft.com/office/drawing/2014/main" id="{C02EA4AD-4005-DD41-81B7-76C9572FDF55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6076218" y="4184406"/>
            <a:ext cx="1265174" cy="1286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1;p30">
            <a:extLst>
              <a:ext uri="{FF2B5EF4-FFF2-40B4-BE49-F238E27FC236}">
                <a16:creationId xmlns:a16="http://schemas.microsoft.com/office/drawing/2014/main" id="{4BD40B9B-5B25-AA44-97AA-2D4ECC7FA89A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3939413" y="4184407"/>
            <a:ext cx="1265174" cy="1286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82;p30">
            <a:extLst>
              <a:ext uri="{FF2B5EF4-FFF2-40B4-BE49-F238E27FC236}">
                <a16:creationId xmlns:a16="http://schemas.microsoft.com/office/drawing/2014/main" id="{FF7118DC-EFE8-424B-9602-EF4BB20391F2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1809448" y="4184405"/>
            <a:ext cx="1265174" cy="128669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84;p30">
            <a:extLst>
              <a:ext uri="{FF2B5EF4-FFF2-40B4-BE49-F238E27FC236}">
                <a16:creationId xmlns:a16="http://schemas.microsoft.com/office/drawing/2014/main" id="{B918B4A9-A2D2-F040-B4C7-1E2335A61BBC}"/>
              </a:ext>
            </a:extLst>
          </p:cNvPr>
          <p:cNvSpPr txBox="1"/>
          <p:nvPr/>
        </p:nvSpPr>
        <p:spPr>
          <a:xfrm>
            <a:off x="1700148" y="5410868"/>
            <a:ext cx="14769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Límite regional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185;p30">
            <a:extLst>
              <a:ext uri="{FF2B5EF4-FFF2-40B4-BE49-F238E27FC236}">
                <a16:creationId xmlns:a16="http://schemas.microsoft.com/office/drawing/2014/main" id="{A3877704-6D36-BB40-88E8-7D29C0159172}"/>
              </a:ext>
            </a:extLst>
          </p:cNvPr>
          <p:cNvSpPr txBox="1"/>
          <p:nvPr/>
        </p:nvSpPr>
        <p:spPr>
          <a:xfrm>
            <a:off x="3903400" y="5417065"/>
            <a:ext cx="14769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Límite provincial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86;p30">
            <a:extLst>
              <a:ext uri="{FF2B5EF4-FFF2-40B4-BE49-F238E27FC236}">
                <a16:creationId xmlns:a16="http://schemas.microsoft.com/office/drawing/2014/main" id="{648907D7-7149-CF48-835F-97AE8416A7C2}"/>
              </a:ext>
            </a:extLst>
          </p:cNvPr>
          <p:cNvSpPr txBox="1"/>
          <p:nvPr/>
        </p:nvSpPr>
        <p:spPr>
          <a:xfrm>
            <a:off x="6069378" y="5417066"/>
            <a:ext cx="14769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200" b="1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Límite comunal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83;p30">
            <a:extLst>
              <a:ext uri="{FF2B5EF4-FFF2-40B4-BE49-F238E27FC236}">
                <a16:creationId xmlns:a16="http://schemas.microsoft.com/office/drawing/2014/main" id="{DBD2E3A7-4B7D-204D-8F49-515EBBF08B9F}"/>
              </a:ext>
            </a:extLst>
          </p:cNvPr>
          <p:cNvSpPr txBox="1"/>
          <p:nvPr/>
        </p:nvSpPr>
        <p:spPr>
          <a:xfrm>
            <a:off x="694671" y="5826344"/>
            <a:ext cx="59996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Límites comunales, provinciales y regionales de la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Región de Arica y Parinacota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931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orbel"/>
              <a:buNone/>
            </a:pPr>
            <a:r>
              <a:rPr lang="es-ES" sz="2400" b="1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LA REGIÓN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531024" y="2096573"/>
            <a:ext cx="6314276" cy="3300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región es la mayor unidad administrativa.</a:t>
            </a:r>
            <a:endParaRPr/>
          </a:p>
          <a:p>
            <a:pPr marL="1143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143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 caracteriza por ser una forma de ordenar el territorio y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descentralizarlo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1430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Posee una población que permite generar su desarrollo; y un centro administrativo que impulsa las actividades económicas regionales, como por ejemplo: actividades agrícolas, mineras, pesqueras, servicios y otras. </a:t>
            </a:r>
            <a:endParaRPr/>
          </a:p>
        </p:txBody>
      </p:sp>
      <p:pic>
        <p:nvPicPr>
          <p:cNvPr id="134" name="Google Shape;134;p26"/>
          <p:cNvPicPr preferRelativeResize="0"/>
          <p:nvPr/>
        </p:nvPicPr>
        <p:blipFill>
          <a:blip r:embed="rId4"/>
          <a:srcRect/>
          <a:stretch/>
        </p:blipFill>
        <p:spPr>
          <a:xfrm>
            <a:off x="7318582" y="712447"/>
            <a:ext cx="1495218" cy="537306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3;p30">
            <a:extLst>
              <a:ext uri="{FF2B5EF4-FFF2-40B4-BE49-F238E27FC236}">
                <a16:creationId xmlns:a16="http://schemas.microsoft.com/office/drawing/2014/main" id="{2BBA3291-E83D-7541-88DF-44069F3F6943}"/>
              </a:ext>
            </a:extLst>
          </p:cNvPr>
          <p:cNvSpPr txBox="1"/>
          <p:nvPr/>
        </p:nvSpPr>
        <p:spPr>
          <a:xfrm>
            <a:off x="7106745" y="5776262"/>
            <a:ext cx="17070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Imagen: Región de Arica y Parinacota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ES" sz="2400" b="1">
                <a:solidFill>
                  <a:srgbClr val="34B2AF"/>
                </a:solidFill>
              </a:rPr>
              <a:t>¿CÓMO SE ORGANIZARÁ LA REGIÓN? </a:t>
            </a:r>
            <a:endParaRPr sz="2400">
              <a:solidFill>
                <a:srgbClr val="34B2AF"/>
              </a:solidFill>
            </a:endParaRPr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531024" y="1314987"/>
            <a:ext cx="6314276" cy="1925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None/>
            </a:pP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administración se encuentra a cargo del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gobierno regional (GORE)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el que debe procurar el </a:t>
            </a:r>
            <a:r>
              <a:rPr lang="es-ES" sz="1200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desarrollo social, cultural 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y</a:t>
            </a:r>
            <a:r>
              <a:rPr lang="es-ES" sz="1200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económico de la región. </a:t>
            </a:r>
            <a:endParaRPr dirty="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None/>
            </a:pPr>
            <a:endParaRPr sz="1200" i="1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None/>
            </a:pP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GORE está conformado por el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Consejo Regional y el o la intendente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Esta última autoridad es designada por el presidente de la República; por lo que es un cargo de confianza y es la figura ejecutiva del gobierno regional. </a:t>
            </a:r>
            <a:endParaRPr dirty="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None/>
            </a:pPr>
            <a:endParaRPr sz="12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50"/>
              <a:buNone/>
            </a:pP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o la intendenta cuenta con el apoyo de las o los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secretarios regionales o Secretarías Regionales Ministeriales (SEREMI)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instituciones que representan a cada ministerio en la región y colaboran en la elaboración y ejecución de planes y proyectos. </a:t>
            </a:r>
            <a:endParaRPr dirty="0"/>
          </a:p>
        </p:txBody>
      </p:sp>
      <p:pic>
        <p:nvPicPr>
          <p:cNvPr id="142" name="Google Shape;142;p27"/>
          <p:cNvPicPr preferRelativeResize="0"/>
          <p:nvPr/>
        </p:nvPicPr>
        <p:blipFill>
          <a:blip r:embed="rId4"/>
          <a:srcRect/>
          <a:stretch/>
        </p:blipFill>
        <p:spPr>
          <a:xfrm>
            <a:off x="1346030" y="3717110"/>
            <a:ext cx="805320" cy="8190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7"/>
          <p:cNvSpPr txBox="1"/>
          <p:nvPr/>
        </p:nvSpPr>
        <p:spPr>
          <a:xfrm>
            <a:off x="2958710" y="3543608"/>
            <a:ext cx="176748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Consejeros Regionales</a:t>
            </a:r>
            <a:endParaRPr/>
          </a:p>
        </p:txBody>
      </p:sp>
      <p:sp>
        <p:nvSpPr>
          <p:cNvPr id="144" name="Google Shape;144;p27"/>
          <p:cNvSpPr txBox="1"/>
          <p:nvPr/>
        </p:nvSpPr>
        <p:spPr>
          <a:xfrm>
            <a:off x="2323989" y="3826537"/>
            <a:ext cx="3240575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Son elegidos mediante votación universal, y su número puede variar dependiendo de la cantidad de habitantes que posea una región.</a:t>
            </a:r>
            <a:endParaRPr/>
          </a:p>
        </p:txBody>
      </p:sp>
      <p:sp>
        <p:nvSpPr>
          <p:cNvPr id="145" name="Google Shape;145;p27"/>
          <p:cNvSpPr txBox="1"/>
          <p:nvPr/>
        </p:nvSpPr>
        <p:spPr>
          <a:xfrm>
            <a:off x="2329277" y="4623669"/>
            <a:ext cx="1736436" cy="316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Cantidad de habitantes</a:t>
            </a:r>
            <a:endParaRPr/>
          </a:p>
        </p:txBody>
      </p:sp>
      <p:sp>
        <p:nvSpPr>
          <p:cNvPr id="146" name="Google Shape;146;p27"/>
          <p:cNvSpPr txBox="1"/>
          <p:nvPr/>
        </p:nvSpPr>
        <p:spPr>
          <a:xfrm>
            <a:off x="4456027" y="4623669"/>
            <a:ext cx="1249762" cy="316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Nº de consejeros</a:t>
            </a:r>
            <a:endParaRPr/>
          </a:p>
        </p:txBody>
      </p:sp>
      <p:sp>
        <p:nvSpPr>
          <p:cNvPr id="147" name="Google Shape;147;p27"/>
          <p:cNvSpPr txBox="1"/>
          <p:nvPr/>
        </p:nvSpPr>
        <p:spPr>
          <a:xfrm>
            <a:off x="2329277" y="4857340"/>
            <a:ext cx="1947152" cy="154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Hasta 400.000 habs.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Entre 400.002 – 800.000 habs.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Entre 800.001 – 1.500.000 habs.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Más de 1.500.000 habs.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Región Metropolitana</a:t>
            </a:r>
            <a:endParaRPr/>
          </a:p>
        </p:txBody>
      </p:sp>
      <p:sp>
        <p:nvSpPr>
          <p:cNvPr id="148" name="Google Shape;148;p27"/>
          <p:cNvSpPr txBox="1"/>
          <p:nvPr/>
        </p:nvSpPr>
        <p:spPr>
          <a:xfrm>
            <a:off x="4731327" y="4857340"/>
            <a:ext cx="578969" cy="154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14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16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20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28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34</a:t>
            </a:r>
            <a:endParaRPr/>
          </a:p>
        </p:txBody>
      </p:sp>
      <p:cxnSp>
        <p:nvCxnSpPr>
          <p:cNvPr id="149" name="Google Shape;149;p27"/>
          <p:cNvCxnSpPr/>
          <p:nvPr/>
        </p:nvCxnSpPr>
        <p:spPr>
          <a:xfrm>
            <a:off x="2323989" y="4897978"/>
            <a:ext cx="3240575" cy="0"/>
          </a:xfrm>
          <a:prstGeom prst="straightConnector1">
            <a:avLst/>
          </a:prstGeom>
          <a:noFill/>
          <a:ln w="22225" cap="rnd" cmpd="sng">
            <a:solidFill>
              <a:srgbClr val="A3D4BA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50" name="Google Shape;150;p27"/>
          <p:cNvCxnSpPr/>
          <p:nvPr/>
        </p:nvCxnSpPr>
        <p:spPr>
          <a:xfrm>
            <a:off x="2323989" y="5168912"/>
            <a:ext cx="3240575" cy="0"/>
          </a:xfrm>
          <a:prstGeom prst="straightConnector1">
            <a:avLst/>
          </a:prstGeom>
          <a:noFill/>
          <a:ln w="22225" cap="rnd" cmpd="sng">
            <a:solidFill>
              <a:srgbClr val="93D2B8">
                <a:alpha val="15686"/>
              </a:srgbClr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51" name="Google Shape;151;p27"/>
          <p:cNvCxnSpPr/>
          <p:nvPr/>
        </p:nvCxnSpPr>
        <p:spPr>
          <a:xfrm>
            <a:off x="2323989" y="5405979"/>
            <a:ext cx="3240575" cy="0"/>
          </a:xfrm>
          <a:prstGeom prst="straightConnector1">
            <a:avLst/>
          </a:prstGeom>
          <a:noFill/>
          <a:ln w="22225" cap="rnd" cmpd="sng">
            <a:solidFill>
              <a:srgbClr val="93D2B8">
                <a:alpha val="15686"/>
              </a:srgbClr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52" name="Google Shape;152;p27"/>
          <p:cNvCxnSpPr/>
          <p:nvPr/>
        </p:nvCxnSpPr>
        <p:spPr>
          <a:xfrm>
            <a:off x="2323989" y="5644761"/>
            <a:ext cx="3240575" cy="0"/>
          </a:xfrm>
          <a:prstGeom prst="straightConnector1">
            <a:avLst/>
          </a:prstGeom>
          <a:noFill/>
          <a:ln w="22225" cap="rnd" cmpd="sng">
            <a:solidFill>
              <a:srgbClr val="93D2B8">
                <a:alpha val="15686"/>
              </a:srgbClr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53" name="Google Shape;153;p27"/>
          <p:cNvCxnSpPr/>
          <p:nvPr/>
        </p:nvCxnSpPr>
        <p:spPr>
          <a:xfrm>
            <a:off x="2323989" y="5880113"/>
            <a:ext cx="3240575" cy="0"/>
          </a:xfrm>
          <a:prstGeom prst="straightConnector1">
            <a:avLst/>
          </a:prstGeom>
          <a:noFill/>
          <a:ln w="22225" cap="rnd" cmpd="sng">
            <a:solidFill>
              <a:srgbClr val="93D2B8">
                <a:alpha val="15686"/>
              </a:srgbClr>
            </a:solidFill>
            <a:prstDash val="dot"/>
            <a:round/>
            <a:headEnd type="none" w="sm" len="sm"/>
            <a:tailEnd type="none" w="sm" len="sm"/>
          </a:ln>
        </p:spPr>
      </p:cxnSp>
      <p:pic>
        <p:nvPicPr>
          <p:cNvPr id="17" name="Google Shape;134;p26">
            <a:extLst>
              <a:ext uri="{FF2B5EF4-FFF2-40B4-BE49-F238E27FC236}">
                <a16:creationId xmlns:a16="http://schemas.microsoft.com/office/drawing/2014/main" id="{71E84ADE-F756-784E-A879-C90986C31998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7318582" y="712447"/>
            <a:ext cx="1495218" cy="537306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3;p30">
            <a:extLst>
              <a:ext uri="{FF2B5EF4-FFF2-40B4-BE49-F238E27FC236}">
                <a16:creationId xmlns:a16="http://schemas.microsoft.com/office/drawing/2014/main" id="{72CD3364-50BF-DE48-ACC9-838CF3EA294B}"/>
              </a:ext>
            </a:extLst>
          </p:cNvPr>
          <p:cNvSpPr txBox="1"/>
          <p:nvPr/>
        </p:nvSpPr>
        <p:spPr>
          <a:xfrm>
            <a:off x="7106745" y="5776262"/>
            <a:ext cx="17070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Imagen: Región de Arica y Parinacota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531024" y="350427"/>
            <a:ext cx="501015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None/>
            </a:pPr>
            <a:r>
              <a:rPr lang="es-ES" sz="2400" b="1" dirty="0">
                <a:solidFill>
                  <a:srgbClr val="34B2AF"/>
                </a:solidFill>
              </a:rPr>
              <a:t>¿CÓMO SE ORGANIZARÁ LA REGIÓN? </a:t>
            </a:r>
            <a:endParaRPr sz="2400" dirty="0">
              <a:solidFill>
                <a:srgbClr val="34B2AF"/>
              </a:solidFill>
            </a:endParaRPr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531024" y="1300799"/>
            <a:ext cx="6314276" cy="147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None/>
            </a:pP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 2016 se aprobó la Ley 20.990, que generó modificaciones en el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gobierno regional. 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 ella se estableció que la actual figura del intendente será reemplazada por dos nuevas entidades: el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delegado o delegada presidencial regional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y el  </a:t>
            </a:r>
            <a:r>
              <a:rPr lang="es-ES" sz="12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gobernador o gobernadora regional</a:t>
            </a:r>
            <a:r>
              <a:rPr lang="es-ES" sz="12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Ambos cargos entrarán en vigencia a partir del año 2020. </a:t>
            </a:r>
            <a:endParaRPr sz="2400" dirty="0"/>
          </a:p>
        </p:txBody>
      </p:sp>
      <p:sp>
        <p:nvSpPr>
          <p:cNvPr id="161" name="Google Shape;161;p28"/>
          <p:cNvSpPr txBox="1"/>
          <p:nvPr/>
        </p:nvSpPr>
        <p:spPr>
          <a:xfrm>
            <a:off x="531024" y="3315159"/>
            <a:ext cx="3024976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DELEGADO O DELEGADA PRESIDENCIAL 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93D2B8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 un cargo de confianza del presidente de la República, ya que es él o ella quien lo designa. Tiene como objetivo fiscalizar los servicios públicos que dependan del </a:t>
            </a:r>
            <a:r>
              <a:rPr lang="es-ES" sz="1200" b="1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gobierno regional</a:t>
            </a:r>
            <a:r>
              <a:rPr lang="es-ES" sz="12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8"/>
          <p:cNvSpPr txBox="1"/>
          <p:nvPr/>
        </p:nvSpPr>
        <p:spPr>
          <a:xfrm>
            <a:off x="3718724" y="3315687"/>
            <a:ext cx="3024976" cy="298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GOBERNADOR </a:t>
            </a:r>
            <a:endParaRPr sz="1400" b="0" i="0" u="none" strike="noStrike" cap="none" dirty="0">
              <a:solidFill>
                <a:srgbClr val="34B2A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b="1" i="0" u="none" strike="noStrike" cap="none" dirty="0">
                <a:solidFill>
                  <a:srgbClr val="34B2AF"/>
                </a:solidFill>
                <a:latin typeface="Corbel"/>
                <a:ea typeface="Corbel"/>
                <a:cs typeface="Corbel"/>
                <a:sym typeface="Corbel"/>
              </a:rPr>
              <a:t>O GOBERNADORA REGIONAL </a:t>
            </a:r>
            <a:endParaRPr dirty="0">
              <a:solidFill>
                <a:srgbClr val="34B2A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 el responsable de presidir y generar políticas para ser presentadas al </a:t>
            </a:r>
            <a:r>
              <a:rPr lang="es-ES" sz="1200" b="1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Consejo Regional</a:t>
            </a:r>
            <a:r>
              <a:rPr lang="es-ES" sz="12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con el objetivo de promover el desarrollo de la región y fiscalizar los servicios públicos que dependan del gobierno regional. Su elección será mediante sufragio universal, y para ser reconocido electo debe tener más del 40% de los votos válidamente emitidos. </a:t>
            </a:r>
            <a:r>
              <a:rPr lang="es-ES" sz="1200" b="1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gobernador o gobernadora regional </a:t>
            </a:r>
            <a:r>
              <a:rPr lang="es-ES" sz="1200" b="0" i="0" u="none" strike="noStrike" cap="none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comenzará a ejercer su cargo a partir de las elecciones del 2020. </a:t>
            </a:r>
            <a:endParaRPr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34;p26">
            <a:extLst>
              <a:ext uri="{FF2B5EF4-FFF2-40B4-BE49-F238E27FC236}">
                <a16:creationId xmlns:a16="http://schemas.microsoft.com/office/drawing/2014/main" id="{8C35993C-30C8-2B46-9FCF-F62E65BBF751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7318582" y="712447"/>
            <a:ext cx="1495218" cy="537306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83;p30">
            <a:extLst>
              <a:ext uri="{FF2B5EF4-FFF2-40B4-BE49-F238E27FC236}">
                <a16:creationId xmlns:a16="http://schemas.microsoft.com/office/drawing/2014/main" id="{C64678BC-A027-5F4C-9C3B-2B00D8479250}"/>
              </a:ext>
            </a:extLst>
          </p:cNvPr>
          <p:cNvSpPr txBox="1"/>
          <p:nvPr/>
        </p:nvSpPr>
        <p:spPr>
          <a:xfrm>
            <a:off x="7106745" y="5776262"/>
            <a:ext cx="17070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900" b="0" i="0" u="none" strike="noStrike" kern="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Imagen: Región de Arica y Parinacota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4DD2FF0-FC5D-E14B-9E86-FBFC532831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5062" y="2396359"/>
            <a:ext cx="816899" cy="83079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73283CA-CBBB-0D4E-A771-37AEA08DA2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2762" y="2396359"/>
            <a:ext cx="816899" cy="8307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1058</Words>
  <Application>Microsoft Macintosh PowerPoint</Application>
  <PresentationFormat>Presentación en pantalla (4:3)</PresentationFormat>
  <Paragraphs>95</Paragraphs>
  <Slides>14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Corbel</vt:lpstr>
      <vt:lpstr>Calibri</vt:lpstr>
      <vt:lpstr>Arial</vt:lpstr>
      <vt:lpstr>Tema de Office</vt:lpstr>
      <vt:lpstr>Presentación de PowerPoint</vt:lpstr>
      <vt:lpstr>Presentación de PowerPoint</vt:lpstr>
      <vt:lpstr>Presentación de PowerPoint</vt:lpstr>
      <vt:lpstr>¿CÓMO SE ORGANIZA EL PAÍS? </vt:lpstr>
      <vt:lpstr>¿CÓMO SE ORGANIZA EL PAÍS? </vt:lpstr>
      <vt:lpstr>¿CÓMO SE ORGANIZA EL PAÍS? </vt:lpstr>
      <vt:lpstr>LA REGIÓN</vt:lpstr>
      <vt:lpstr>¿CÓMO SE ORGANIZARÁ LA REGIÓN? </vt:lpstr>
      <vt:lpstr>¿CÓMO SE ORGANIZARÁ LA REGIÓN? </vt:lpstr>
      <vt:lpstr>LA PROVINCIA</vt:lpstr>
      <vt:lpstr>LA COMUNA</vt:lpstr>
      <vt:lpstr>LA COMUNA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CEDEUS</dc:creator>
  <cp:lastModifiedBy>Usuario de Microsoft Office</cp:lastModifiedBy>
  <cp:revision>10</cp:revision>
  <dcterms:modified xsi:type="dcterms:W3CDTF">2020-11-19T19:23:43Z</dcterms:modified>
</cp:coreProperties>
</file>