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0" r:id="rId1"/>
  </p:sldMasterIdLst>
  <p:notesMasterIdLst>
    <p:notesMasterId r:id="rId27"/>
  </p:notesMasterIdLst>
  <p:sldIdLst>
    <p:sldId id="302" r:id="rId2"/>
    <p:sldId id="306" r:id="rId3"/>
    <p:sldId id="290" r:id="rId4"/>
    <p:sldId id="272" r:id="rId5"/>
    <p:sldId id="273" r:id="rId6"/>
    <p:sldId id="301" r:id="rId7"/>
    <p:sldId id="275" r:id="rId8"/>
    <p:sldId id="276" r:id="rId9"/>
    <p:sldId id="280" r:id="rId10"/>
    <p:sldId id="289" r:id="rId11"/>
    <p:sldId id="284" r:id="rId12"/>
    <p:sldId id="285" r:id="rId13"/>
    <p:sldId id="286" r:id="rId14"/>
    <p:sldId id="295" r:id="rId15"/>
    <p:sldId id="298" r:id="rId16"/>
    <p:sldId id="299" r:id="rId17"/>
    <p:sldId id="300" r:id="rId18"/>
    <p:sldId id="296" r:id="rId19"/>
    <p:sldId id="297" r:id="rId20"/>
    <p:sldId id="288" r:id="rId21"/>
    <p:sldId id="291" r:id="rId22"/>
    <p:sldId id="292" r:id="rId23"/>
    <p:sldId id="293" r:id="rId24"/>
    <p:sldId id="303" r:id="rId25"/>
    <p:sldId id="307" r:id="rId26"/>
  </p:sldIdLst>
  <p:sldSz cx="9144000" cy="6858000" type="screen4x3"/>
  <p:notesSz cx="6858000" cy="9144000"/>
  <p:embeddedFontLst>
    <p:embeddedFont>
      <p:font typeface="Calibri" panose="020F0502020204030204" pitchFamily="34" charset="0"/>
      <p:regular r:id="rId28"/>
      <p:bold r:id="rId29"/>
      <p:italic r:id="rId30"/>
      <p:boldItalic r:id="rId31"/>
    </p:embeddedFont>
    <p:embeddedFont>
      <p:font typeface="Corbel" panose="020B0503020204020204" pitchFamily="34"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iz21UFvgSAIHnKvCqjTv0scTohH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MV" initials="" lastIdx="1" clrIdx="0"/>
  <p:cmAuthor id="1" name="CEDEUS"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4B2AF"/>
    <a:srgbClr val="93D3B9"/>
    <a:srgbClr val="009F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69"/>
    <p:restoredTop sz="93724"/>
  </p:normalViewPr>
  <p:slideViewPr>
    <p:cSldViewPr snapToGrid="0" snapToObjects="1">
      <p:cViewPr varScale="1">
        <p:scale>
          <a:sx n="194" d="100"/>
          <a:sy n="194" d="100"/>
        </p:scale>
        <p:origin x="256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7.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9680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39461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53590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174864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999772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19723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46594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ES" sz="1200" b="1" dirty="0">
                <a:solidFill>
                  <a:srgbClr val="00AFF4"/>
                </a:solidFill>
                <a:latin typeface="Calibri"/>
                <a:ea typeface="Calibri"/>
                <a:cs typeface="Calibri"/>
                <a:sym typeface="Calibri"/>
              </a:rPr>
              <a:t>Norma: </a:t>
            </a:r>
            <a:r>
              <a:rPr lang="es-ES" sz="1100" dirty="0">
                <a:solidFill>
                  <a:schemeClr val="dk1"/>
                </a:solidFill>
                <a:latin typeface="Calibri"/>
                <a:ea typeface="Calibri"/>
                <a:cs typeface="Calibri"/>
                <a:sym typeface="Calibri"/>
              </a:rPr>
              <a:t>Participa en la organización interna de la municipalidad y en la aprobación o rechazo de los planes, presupuestos y programas </a:t>
            </a:r>
            <a:r>
              <a:rPr lang="es-ES" sz="1100" dirty="0">
                <a:solidFill>
                  <a:srgbClr val="FF0000"/>
                </a:solidFill>
                <a:latin typeface="Calibri"/>
                <a:ea typeface="Calibri"/>
                <a:cs typeface="Calibri"/>
                <a:sym typeface="Calibri"/>
              </a:rPr>
              <a:t>por</a:t>
            </a:r>
            <a:r>
              <a:rPr lang="es-ES" sz="1100" dirty="0">
                <a:solidFill>
                  <a:schemeClr val="dk1"/>
                </a:solidFill>
                <a:latin typeface="Calibri"/>
                <a:ea typeface="Calibri"/>
                <a:cs typeface="Calibri"/>
                <a:sym typeface="Calibri"/>
              </a:rPr>
              <a:t> desarrollar en la comuna.</a:t>
            </a:r>
            <a:endParaRPr lang="es-ES" dirty="0"/>
          </a:p>
          <a:p>
            <a:pPr marL="0" marR="0" lvl="0" indent="0" algn="just" rtl="0">
              <a:lnSpc>
                <a:spcPct val="100000"/>
              </a:lnSpc>
              <a:spcBef>
                <a:spcPts val="0"/>
              </a:spcBef>
              <a:spcAft>
                <a:spcPts val="0"/>
              </a:spcAft>
              <a:buClr>
                <a:srgbClr val="000000"/>
              </a:buClr>
              <a:buSzPts val="1100"/>
              <a:buFont typeface="Arial"/>
              <a:buNone/>
            </a:pPr>
            <a:r>
              <a:rPr lang="es-ES" sz="1100" b="1" dirty="0">
                <a:solidFill>
                  <a:schemeClr val="dk1"/>
                </a:solidFill>
                <a:latin typeface="Calibri"/>
                <a:ea typeface="Calibri"/>
                <a:cs typeface="Calibri"/>
                <a:sym typeface="Calibri"/>
              </a:rPr>
              <a:t>Resuelve</a:t>
            </a:r>
            <a:r>
              <a:rPr lang="es-ES" sz="1100" dirty="0">
                <a:solidFill>
                  <a:schemeClr val="dk1"/>
                </a:solidFill>
                <a:latin typeface="Calibri"/>
                <a:ea typeface="Calibri"/>
                <a:cs typeface="Calibri"/>
                <a:sym typeface="Calibri"/>
              </a:rPr>
              <a:t>: Define, junto al alcalde o alcaldesa, respecto de temas relativos a la comuna. </a:t>
            </a:r>
            <a:endParaRPr lang="es-ES" dirty="0"/>
          </a:p>
          <a:p>
            <a:pPr marL="0" marR="0" lvl="0" indent="0" algn="just" rtl="0">
              <a:lnSpc>
                <a:spcPct val="100000"/>
              </a:lnSpc>
              <a:spcBef>
                <a:spcPts val="0"/>
              </a:spcBef>
              <a:spcAft>
                <a:spcPts val="0"/>
              </a:spcAft>
              <a:buClr>
                <a:srgbClr val="000000"/>
              </a:buClr>
              <a:buSzPts val="1100"/>
              <a:buFont typeface="Arial"/>
              <a:buNone/>
            </a:pPr>
            <a:r>
              <a:rPr lang="es-ES" sz="1100" b="1" dirty="0">
                <a:solidFill>
                  <a:schemeClr val="dk1"/>
                </a:solidFill>
                <a:latin typeface="Calibri"/>
                <a:ea typeface="Calibri"/>
                <a:cs typeface="Calibri"/>
                <a:sym typeface="Calibri"/>
              </a:rPr>
              <a:t>Fiscaliza</a:t>
            </a:r>
            <a:r>
              <a:rPr lang="es-ES" sz="1100" dirty="0">
                <a:solidFill>
                  <a:schemeClr val="dk1"/>
                </a:solidFill>
                <a:latin typeface="Calibri"/>
                <a:ea typeface="Calibri"/>
                <a:cs typeface="Calibri"/>
                <a:sym typeface="Calibri"/>
              </a:rPr>
              <a:t>: El actuar del alcalde o alcaldesa; además, realiza seguimiento a las acciones decididas y planes aprobados por dicha autoridad. </a:t>
            </a:r>
            <a:endParaRPr lang="es-ES" dirty="0"/>
          </a:p>
          <a:p>
            <a:pPr marL="0" lvl="0" indent="0" algn="l" rtl="0">
              <a:lnSpc>
                <a:spcPct val="100000"/>
              </a:lnSpc>
              <a:spcBef>
                <a:spcPts val="0"/>
              </a:spcBef>
              <a:spcAft>
                <a:spcPts val="0"/>
              </a:spcAft>
              <a:buSzPts val="1100"/>
              <a:buNone/>
            </a:pPr>
            <a:endParaRPr dirty="0"/>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37713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530668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ES" b="1" dirty="0"/>
              <a:t>Ordenanza</a:t>
            </a:r>
            <a:r>
              <a:rPr lang="es-ES" dirty="0"/>
              <a:t>: </a:t>
            </a:r>
            <a:r>
              <a:rPr lang="es-ES" sz="1100" dirty="0">
                <a:solidFill>
                  <a:schemeClr val="dk1"/>
                </a:solidFill>
                <a:latin typeface="Calibri"/>
                <a:ea typeface="Calibri"/>
                <a:cs typeface="Calibri"/>
                <a:sym typeface="Calibri"/>
              </a:rPr>
              <a:t>Ejemplo de esto es la ordenanza que dictó la Municipalidad de Chillán en marzo de 2018 para prohibir el uso de bolsas plásticas en la comuna. </a:t>
            </a:r>
          </a:p>
          <a:p>
            <a:pPr marL="0" lvl="0" indent="0" algn="l" rtl="0">
              <a:lnSpc>
                <a:spcPct val="100000"/>
              </a:lnSpc>
              <a:spcBef>
                <a:spcPts val="0"/>
              </a:spcBef>
              <a:spcAft>
                <a:spcPts val="0"/>
              </a:spcAft>
              <a:buSzPts val="1100"/>
              <a:buNone/>
            </a:pPr>
            <a:r>
              <a:rPr lang="es-ES" sz="1100" b="1" dirty="0">
                <a:solidFill>
                  <a:schemeClr val="dk1"/>
                </a:solidFill>
                <a:latin typeface="Calibri"/>
                <a:ea typeface="Calibri"/>
                <a:cs typeface="Calibri"/>
                <a:sym typeface="Calibri"/>
              </a:rPr>
              <a:t>Reglamento Municipal</a:t>
            </a:r>
            <a:r>
              <a:rPr lang="es-ES" sz="1100" dirty="0">
                <a:solidFill>
                  <a:schemeClr val="dk1"/>
                </a:solidFill>
                <a:latin typeface="Calibri"/>
                <a:ea typeface="Calibri"/>
                <a:cs typeface="Calibri"/>
                <a:sym typeface="Calibri"/>
              </a:rPr>
              <a:t>: Por ejemplo, la Municipalidad de Providencia posee un reglamento interno sobre el horario en el cual pueden circular los vehículos pertenecientes a sus Departamentos.</a:t>
            </a:r>
            <a:endParaRPr lang="es-ES" dirty="0"/>
          </a:p>
          <a:p>
            <a:pPr marL="0" lvl="0" indent="0" algn="l" rtl="0">
              <a:lnSpc>
                <a:spcPct val="100000"/>
              </a:lnSpc>
              <a:spcBef>
                <a:spcPts val="0"/>
              </a:spcBef>
              <a:spcAft>
                <a:spcPts val="0"/>
              </a:spcAft>
              <a:buSzPts val="1100"/>
              <a:buNone/>
            </a:pPr>
            <a:r>
              <a:rPr lang="es-ES" sz="1100" b="1" dirty="0">
                <a:solidFill>
                  <a:schemeClr val="dk1"/>
                </a:solidFill>
                <a:latin typeface="Calibri"/>
                <a:ea typeface="Calibri"/>
                <a:cs typeface="Calibri"/>
                <a:sym typeface="Calibri"/>
              </a:rPr>
              <a:t>Decreto </a:t>
            </a:r>
            <a:r>
              <a:rPr lang="es-ES" sz="1100" b="1" dirty="0" err="1">
                <a:solidFill>
                  <a:schemeClr val="dk1"/>
                </a:solidFill>
                <a:latin typeface="Calibri"/>
                <a:ea typeface="Calibri"/>
                <a:cs typeface="Calibri"/>
                <a:sym typeface="Calibri"/>
              </a:rPr>
              <a:t>Alcaldicio</a:t>
            </a:r>
            <a:r>
              <a:rPr lang="es-ES" sz="1100" dirty="0">
                <a:solidFill>
                  <a:schemeClr val="dk1"/>
                </a:solidFill>
                <a:latin typeface="Calibri"/>
                <a:ea typeface="Calibri"/>
                <a:cs typeface="Calibri"/>
                <a:sym typeface="Calibri"/>
              </a:rPr>
              <a:t>: Ejemplo de decreto </a:t>
            </a:r>
            <a:r>
              <a:rPr lang="es-ES" sz="1100" dirty="0" err="1">
                <a:solidFill>
                  <a:schemeClr val="dk1"/>
                </a:solidFill>
                <a:latin typeface="Calibri"/>
                <a:ea typeface="Calibri"/>
                <a:cs typeface="Calibri"/>
                <a:sym typeface="Calibri"/>
              </a:rPr>
              <a:t>alcaldicio</a:t>
            </a:r>
            <a:r>
              <a:rPr lang="es-ES" sz="1100" dirty="0">
                <a:solidFill>
                  <a:schemeClr val="dk1"/>
                </a:solidFill>
                <a:latin typeface="Calibri"/>
                <a:ea typeface="Calibri"/>
                <a:cs typeface="Calibri"/>
                <a:sym typeface="Calibri"/>
              </a:rPr>
              <a:t> es el firmado por el alcalde de Quillón para demoler un estadio, el cual no contaba con los permisos necesarios para su construcción. Ante tal decisión, vecinos del sector han defendido el proyecto, llegando a tribunales. </a:t>
            </a:r>
            <a:endParaRPr lang="es-ES" dirty="0"/>
          </a:p>
          <a:p>
            <a:pPr marL="0" lvl="0" indent="0" algn="l" rtl="0">
              <a:lnSpc>
                <a:spcPct val="100000"/>
              </a:lnSpc>
              <a:spcBef>
                <a:spcPts val="0"/>
              </a:spcBef>
              <a:spcAft>
                <a:spcPts val="0"/>
              </a:spcAft>
              <a:buSzPts val="1100"/>
              <a:buNone/>
            </a:pPr>
            <a:endParaRPr dirty="0"/>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43354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ES" b="1" dirty="0"/>
              <a:t>Ordenanza</a:t>
            </a:r>
            <a:r>
              <a:rPr lang="es-ES" dirty="0"/>
              <a:t>: </a:t>
            </a:r>
            <a:r>
              <a:rPr lang="es-ES" sz="1100" dirty="0">
                <a:solidFill>
                  <a:schemeClr val="dk1"/>
                </a:solidFill>
                <a:latin typeface="Calibri"/>
                <a:ea typeface="Calibri"/>
                <a:cs typeface="Calibri"/>
                <a:sym typeface="Calibri"/>
              </a:rPr>
              <a:t>Ejemplo de esto es la ordenanza que dictó la Municipalidad de Chillán en marzo de 2018 para prohibir el uso de bolsas plásticas en la comuna. </a:t>
            </a:r>
          </a:p>
          <a:p>
            <a:pPr marL="0" lvl="0" indent="0" algn="l" rtl="0">
              <a:lnSpc>
                <a:spcPct val="100000"/>
              </a:lnSpc>
              <a:spcBef>
                <a:spcPts val="0"/>
              </a:spcBef>
              <a:spcAft>
                <a:spcPts val="0"/>
              </a:spcAft>
              <a:buSzPts val="1100"/>
              <a:buNone/>
            </a:pPr>
            <a:r>
              <a:rPr lang="es-ES" sz="1100" b="1" dirty="0">
                <a:solidFill>
                  <a:schemeClr val="dk1"/>
                </a:solidFill>
                <a:latin typeface="Calibri"/>
                <a:ea typeface="Calibri"/>
                <a:cs typeface="Calibri"/>
                <a:sym typeface="Calibri"/>
              </a:rPr>
              <a:t>Reglamento Municipal</a:t>
            </a:r>
            <a:r>
              <a:rPr lang="es-ES" sz="1100" dirty="0">
                <a:solidFill>
                  <a:schemeClr val="dk1"/>
                </a:solidFill>
                <a:latin typeface="Calibri"/>
                <a:ea typeface="Calibri"/>
                <a:cs typeface="Calibri"/>
                <a:sym typeface="Calibri"/>
              </a:rPr>
              <a:t>: Por ejemplo, la Municipalidad de Providencia posee un reglamento interno sobre el horario en el cual pueden circular los vehículos pertenecientes a sus Departamentos.</a:t>
            </a:r>
            <a:endParaRPr lang="es-ES" dirty="0"/>
          </a:p>
          <a:p>
            <a:pPr marL="0" lvl="0" indent="0" algn="l" rtl="0">
              <a:lnSpc>
                <a:spcPct val="100000"/>
              </a:lnSpc>
              <a:spcBef>
                <a:spcPts val="0"/>
              </a:spcBef>
              <a:spcAft>
                <a:spcPts val="0"/>
              </a:spcAft>
              <a:buSzPts val="1100"/>
              <a:buNone/>
            </a:pPr>
            <a:r>
              <a:rPr lang="es-ES" sz="1100" b="1" dirty="0">
                <a:solidFill>
                  <a:schemeClr val="dk1"/>
                </a:solidFill>
                <a:latin typeface="Calibri"/>
                <a:ea typeface="Calibri"/>
                <a:cs typeface="Calibri"/>
                <a:sym typeface="Calibri"/>
              </a:rPr>
              <a:t>Decreto </a:t>
            </a:r>
            <a:r>
              <a:rPr lang="es-ES" sz="1100" b="1" dirty="0" err="1">
                <a:solidFill>
                  <a:schemeClr val="dk1"/>
                </a:solidFill>
                <a:latin typeface="Calibri"/>
                <a:ea typeface="Calibri"/>
                <a:cs typeface="Calibri"/>
                <a:sym typeface="Calibri"/>
              </a:rPr>
              <a:t>Alcaldicio</a:t>
            </a:r>
            <a:r>
              <a:rPr lang="es-ES" sz="1100" dirty="0">
                <a:solidFill>
                  <a:schemeClr val="dk1"/>
                </a:solidFill>
                <a:latin typeface="Calibri"/>
                <a:ea typeface="Calibri"/>
                <a:cs typeface="Calibri"/>
                <a:sym typeface="Calibri"/>
              </a:rPr>
              <a:t>: Ejemplo de decreto </a:t>
            </a:r>
            <a:r>
              <a:rPr lang="es-ES" sz="1100" dirty="0" err="1">
                <a:solidFill>
                  <a:schemeClr val="dk1"/>
                </a:solidFill>
                <a:latin typeface="Calibri"/>
                <a:ea typeface="Calibri"/>
                <a:cs typeface="Calibri"/>
                <a:sym typeface="Calibri"/>
              </a:rPr>
              <a:t>alcaldicio</a:t>
            </a:r>
            <a:r>
              <a:rPr lang="es-ES" sz="1100" dirty="0">
                <a:solidFill>
                  <a:schemeClr val="dk1"/>
                </a:solidFill>
                <a:latin typeface="Calibri"/>
                <a:ea typeface="Calibri"/>
                <a:cs typeface="Calibri"/>
                <a:sym typeface="Calibri"/>
              </a:rPr>
              <a:t> es el firmado por el alcalde de Quillón para demoler un estadio, el cual no contaba con los permisos necesarios para su construcción. Ante tal decisión, vecinos del sector han defendido el proyecto, llegando a tribunales. </a:t>
            </a:r>
            <a:endParaRPr lang="es-ES" dirty="0"/>
          </a:p>
          <a:p>
            <a:pPr marL="0" lvl="0" indent="0" algn="l" rtl="0">
              <a:lnSpc>
                <a:spcPct val="100000"/>
              </a:lnSpc>
              <a:spcBef>
                <a:spcPts val="0"/>
              </a:spcBef>
              <a:spcAft>
                <a:spcPts val="0"/>
              </a:spcAft>
              <a:buSzPts val="1100"/>
              <a:buNone/>
            </a:pPr>
            <a:endParaRPr dirty="0"/>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591540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884266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ES" b="1" dirty="0"/>
              <a:t>Ordenanza</a:t>
            </a:r>
            <a:r>
              <a:rPr lang="es-ES" dirty="0"/>
              <a:t>: </a:t>
            </a:r>
            <a:r>
              <a:rPr lang="es-ES" sz="1100" dirty="0">
                <a:solidFill>
                  <a:schemeClr val="dk1"/>
                </a:solidFill>
                <a:latin typeface="Calibri"/>
                <a:ea typeface="Calibri"/>
                <a:cs typeface="Calibri"/>
                <a:sym typeface="Calibri"/>
              </a:rPr>
              <a:t>Ejemplo de esto es la ordenanza que dictó la Municipalidad de Chillán en marzo de 2018 para prohibir el uso de bolsas plásticas en la comuna. </a:t>
            </a:r>
          </a:p>
          <a:p>
            <a:pPr marL="0" lvl="0" indent="0" algn="l" rtl="0">
              <a:lnSpc>
                <a:spcPct val="100000"/>
              </a:lnSpc>
              <a:spcBef>
                <a:spcPts val="0"/>
              </a:spcBef>
              <a:spcAft>
                <a:spcPts val="0"/>
              </a:spcAft>
              <a:buSzPts val="1100"/>
              <a:buNone/>
            </a:pPr>
            <a:r>
              <a:rPr lang="es-ES" sz="1100" b="1" dirty="0">
                <a:solidFill>
                  <a:schemeClr val="dk1"/>
                </a:solidFill>
                <a:latin typeface="Calibri"/>
                <a:ea typeface="Calibri"/>
                <a:cs typeface="Calibri"/>
                <a:sym typeface="Calibri"/>
              </a:rPr>
              <a:t>Reglamento Municipal</a:t>
            </a:r>
            <a:r>
              <a:rPr lang="es-ES" sz="1100" dirty="0">
                <a:solidFill>
                  <a:schemeClr val="dk1"/>
                </a:solidFill>
                <a:latin typeface="Calibri"/>
                <a:ea typeface="Calibri"/>
                <a:cs typeface="Calibri"/>
                <a:sym typeface="Calibri"/>
              </a:rPr>
              <a:t>: Por ejemplo, la Municipalidad de Providencia posee un reglamento interno sobre el horario en el cual pueden circular los vehículos pertenecientes a sus Departamentos.</a:t>
            </a:r>
            <a:endParaRPr lang="es-ES" dirty="0"/>
          </a:p>
          <a:p>
            <a:pPr marL="0" lvl="0" indent="0" algn="l" rtl="0">
              <a:lnSpc>
                <a:spcPct val="100000"/>
              </a:lnSpc>
              <a:spcBef>
                <a:spcPts val="0"/>
              </a:spcBef>
              <a:spcAft>
                <a:spcPts val="0"/>
              </a:spcAft>
              <a:buSzPts val="1100"/>
              <a:buNone/>
            </a:pPr>
            <a:r>
              <a:rPr lang="es-ES" sz="1100" b="1" dirty="0">
                <a:solidFill>
                  <a:schemeClr val="dk1"/>
                </a:solidFill>
                <a:latin typeface="Calibri"/>
                <a:ea typeface="Calibri"/>
                <a:cs typeface="Calibri"/>
                <a:sym typeface="Calibri"/>
              </a:rPr>
              <a:t>Decreto </a:t>
            </a:r>
            <a:r>
              <a:rPr lang="es-ES" sz="1100" b="1" dirty="0" err="1">
                <a:solidFill>
                  <a:schemeClr val="dk1"/>
                </a:solidFill>
                <a:latin typeface="Calibri"/>
                <a:ea typeface="Calibri"/>
                <a:cs typeface="Calibri"/>
                <a:sym typeface="Calibri"/>
              </a:rPr>
              <a:t>Alcaldicio</a:t>
            </a:r>
            <a:r>
              <a:rPr lang="es-ES" sz="1100" dirty="0">
                <a:solidFill>
                  <a:schemeClr val="dk1"/>
                </a:solidFill>
                <a:latin typeface="Calibri"/>
                <a:ea typeface="Calibri"/>
                <a:cs typeface="Calibri"/>
                <a:sym typeface="Calibri"/>
              </a:rPr>
              <a:t>: Ejemplo de decreto </a:t>
            </a:r>
            <a:r>
              <a:rPr lang="es-ES" sz="1100" dirty="0" err="1">
                <a:solidFill>
                  <a:schemeClr val="dk1"/>
                </a:solidFill>
                <a:latin typeface="Calibri"/>
                <a:ea typeface="Calibri"/>
                <a:cs typeface="Calibri"/>
                <a:sym typeface="Calibri"/>
              </a:rPr>
              <a:t>alcaldicio</a:t>
            </a:r>
            <a:r>
              <a:rPr lang="es-ES" sz="1100" dirty="0">
                <a:solidFill>
                  <a:schemeClr val="dk1"/>
                </a:solidFill>
                <a:latin typeface="Calibri"/>
                <a:ea typeface="Calibri"/>
                <a:cs typeface="Calibri"/>
                <a:sym typeface="Calibri"/>
              </a:rPr>
              <a:t> es el firmado por el alcalde de Quillón para demoler un estadio, el cual no contaba con los permisos necesarios para su construcción. Ante tal decisión, vecinos del sector han defendido el proyecto, llegando a tribunales. </a:t>
            </a:r>
            <a:endParaRPr lang="es-ES" dirty="0"/>
          </a:p>
          <a:p>
            <a:pPr marL="0" lvl="0" indent="0" algn="l" rtl="0">
              <a:lnSpc>
                <a:spcPct val="100000"/>
              </a:lnSpc>
              <a:spcBef>
                <a:spcPts val="0"/>
              </a:spcBef>
              <a:spcAft>
                <a:spcPts val="0"/>
              </a:spcAft>
              <a:buSzPts val="1100"/>
              <a:buNone/>
            </a:pPr>
            <a:endParaRPr dirty="0"/>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09456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ES" b="1" dirty="0"/>
              <a:t>Ordenanza</a:t>
            </a:r>
            <a:r>
              <a:rPr lang="es-ES" dirty="0"/>
              <a:t>: </a:t>
            </a:r>
            <a:r>
              <a:rPr lang="es-ES" sz="1100" dirty="0">
                <a:solidFill>
                  <a:schemeClr val="dk1"/>
                </a:solidFill>
                <a:latin typeface="Calibri"/>
                <a:ea typeface="Calibri"/>
                <a:cs typeface="Calibri"/>
                <a:sym typeface="Calibri"/>
              </a:rPr>
              <a:t>Ejemplo de esto es la ordenanza que dictó la Municipalidad de Chillán en marzo de 2018 para prohibir el uso de bolsas plásticas en la comuna. </a:t>
            </a:r>
          </a:p>
          <a:p>
            <a:pPr marL="0" lvl="0" indent="0" algn="l" rtl="0">
              <a:lnSpc>
                <a:spcPct val="100000"/>
              </a:lnSpc>
              <a:spcBef>
                <a:spcPts val="0"/>
              </a:spcBef>
              <a:spcAft>
                <a:spcPts val="0"/>
              </a:spcAft>
              <a:buSzPts val="1100"/>
              <a:buNone/>
            </a:pPr>
            <a:r>
              <a:rPr lang="es-ES" sz="1100" b="1" dirty="0">
                <a:solidFill>
                  <a:schemeClr val="dk1"/>
                </a:solidFill>
                <a:latin typeface="Calibri"/>
                <a:ea typeface="Calibri"/>
                <a:cs typeface="Calibri"/>
                <a:sym typeface="Calibri"/>
              </a:rPr>
              <a:t>Reglamento Municipal</a:t>
            </a:r>
            <a:r>
              <a:rPr lang="es-ES" sz="1100" dirty="0">
                <a:solidFill>
                  <a:schemeClr val="dk1"/>
                </a:solidFill>
                <a:latin typeface="Calibri"/>
                <a:ea typeface="Calibri"/>
                <a:cs typeface="Calibri"/>
                <a:sym typeface="Calibri"/>
              </a:rPr>
              <a:t>: Por ejemplo, la Municipalidad de Providencia posee un reglamento interno sobre el horario en el cual pueden circular los vehículos pertenecientes a sus Departamentos.</a:t>
            </a:r>
            <a:endParaRPr lang="es-ES" dirty="0"/>
          </a:p>
          <a:p>
            <a:pPr marL="0" lvl="0" indent="0" algn="l" rtl="0">
              <a:lnSpc>
                <a:spcPct val="100000"/>
              </a:lnSpc>
              <a:spcBef>
                <a:spcPts val="0"/>
              </a:spcBef>
              <a:spcAft>
                <a:spcPts val="0"/>
              </a:spcAft>
              <a:buSzPts val="1100"/>
              <a:buNone/>
            </a:pPr>
            <a:r>
              <a:rPr lang="es-ES" sz="1100" b="1" dirty="0">
                <a:solidFill>
                  <a:schemeClr val="dk1"/>
                </a:solidFill>
                <a:latin typeface="Calibri"/>
                <a:ea typeface="Calibri"/>
                <a:cs typeface="Calibri"/>
                <a:sym typeface="Calibri"/>
              </a:rPr>
              <a:t>Decreto </a:t>
            </a:r>
            <a:r>
              <a:rPr lang="es-ES" sz="1100" b="1" dirty="0" err="1">
                <a:solidFill>
                  <a:schemeClr val="dk1"/>
                </a:solidFill>
                <a:latin typeface="Calibri"/>
                <a:ea typeface="Calibri"/>
                <a:cs typeface="Calibri"/>
                <a:sym typeface="Calibri"/>
              </a:rPr>
              <a:t>Alcaldicio</a:t>
            </a:r>
            <a:r>
              <a:rPr lang="es-ES" sz="1100" dirty="0">
                <a:solidFill>
                  <a:schemeClr val="dk1"/>
                </a:solidFill>
                <a:latin typeface="Calibri"/>
                <a:ea typeface="Calibri"/>
                <a:cs typeface="Calibri"/>
                <a:sym typeface="Calibri"/>
              </a:rPr>
              <a:t>: Ejemplo de decreto </a:t>
            </a:r>
            <a:r>
              <a:rPr lang="es-ES" sz="1100" dirty="0" err="1">
                <a:solidFill>
                  <a:schemeClr val="dk1"/>
                </a:solidFill>
                <a:latin typeface="Calibri"/>
                <a:ea typeface="Calibri"/>
                <a:cs typeface="Calibri"/>
                <a:sym typeface="Calibri"/>
              </a:rPr>
              <a:t>alcaldicio</a:t>
            </a:r>
            <a:r>
              <a:rPr lang="es-ES" sz="1100" dirty="0">
                <a:solidFill>
                  <a:schemeClr val="dk1"/>
                </a:solidFill>
                <a:latin typeface="Calibri"/>
                <a:ea typeface="Calibri"/>
                <a:cs typeface="Calibri"/>
                <a:sym typeface="Calibri"/>
              </a:rPr>
              <a:t> es el firmado por el alcalde de Quillón para demoler un estadio, el cual no contaba con los permisos necesarios para su construcción. Ante tal decisión, vecinos del sector han defendido el proyecto, llegando a tribunales. </a:t>
            </a:r>
            <a:endParaRPr lang="es-ES" dirty="0"/>
          </a:p>
          <a:p>
            <a:pPr marL="0" lvl="0" indent="0" algn="l" rtl="0">
              <a:lnSpc>
                <a:spcPct val="100000"/>
              </a:lnSpc>
              <a:spcBef>
                <a:spcPts val="0"/>
              </a:spcBef>
              <a:spcAft>
                <a:spcPts val="0"/>
              </a:spcAft>
              <a:buSzPts val="1100"/>
              <a:buNone/>
            </a:pPr>
            <a:endParaRPr dirty="0"/>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82956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76778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s-ES" sz="1100" dirty="0"/>
              <a:t>si éstas lo estiman conveniente y necesario puede incluir otros departamentos dentro de su estructura.</a:t>
            </a:r>
            <a:endParaRPr lang="es-ES" dirty="0"/>
          </a:p>
          <a:p>
            <a:pPr marL="0" lvl="0" indent="0" algn="l" rtl="0">
              <a:lnSpc>
                <a:spcPct val="100000"/>
              </a:lnSpc>
              <a:spcBef>
                <a:spcPts val="0"/>
              </a:spcBef>
              <a:spcAft>
                <a:spcPts val="0"/>
              </a:spcAft>
              <a:buSzPts val="1100"/>
              <a:buNone/>
            </a:pPr>
            <a:endParaRPr dirty="0"/>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61453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706293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5474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s-ES" sz="1100" dirty="0">
                <a:solidFill>
                  <a:schemeClr val="dk1"/>
                </a:solidFill>
                <a:latin typeface="Calibri"/>
                <a:ea typeface="Calibri"/>
                <a:cs typeface="Calibri"/>
                <a:sym typeface="Calibri"/>
              </a:rPr>
              <a:t>Entre las atribuciones del alcalde o alcaldesa que no necesitan acuerdo con el </a:t>
            </a:r>
            <a:r>
              <a:rPr lang="es-ES" sz="1100" dirty="0">
                <a:solidFill>
                  <a:srgbClr val="FF0000"/>
                </a:solidFill>
                <a:latin typeface="Calibri"/>
                <a:ea typeface="Calibri"/>
                <a:cs typeface="Calibri"/>
                <a:sym typeface="Calibri"/>
              </a:rPr>
              <a:t>C</a:t>
            </a:r>
            <a:r>
              <a:rPr lang="es-ES" sz="1100" dirty="0">
                <a:solidFill>
                  <a:schemeClr val="dk1"/>
                </a:solidFill>
                <a:latin typeface="Calibri"/>
                <a:ea typeface="Calibri"/>
                <a:cs typeface="Calibri"/>
                <a:sym typeface="Calibri"/>
              </a:rPr>
              <a:t>oncejo Municipal, </a:t>
            </a:r>
            <a:r>
              <a:rPr lang="es-ES" sz="1100" dirty="0">
                <a:solidFill>
                  <a:srgbClr val="FF0000"/>
                </a:solidFill>
                <a:latin typeface="Calibri"/>
                <a:ea typeface="Calibri"/>
                <a:cs typeface="Calibri"/>
                <a:sym typeface="Calibri"/>
              </a:rPr>
              <a:t>están las siguientes</a:t>
            </a:r>
            <a:r>
              <a:rPr lang="es-ES" sz="1100" dirty="0">
                <a:solidFill>
                  <a:schemeClr val="dk1"/>
                </a:solidFill>
                <a:latin typeface="Calibri"/>
                <a:ea typeface="Calibri"/>
                <a:cs typeface="Calibri"/>
                <a:sym typeface="Calibri"/>
              </a:rPr>
              <a:t>: </a:t>
            </a:r>
            <a:endParaRPr lang="es-ES" dirty="0"/>
          </a:p>
          <a:p>
            <a:pPr marL="0" marR="0" lvl="0" indent="0" algn="l" rtl="0">
              <a:lnSpc>
                <a:spcPct val="100000"/>
              </a:lnSpc>
              <a:spcBef>
                <a:spcPts val="0"/>
              </a:spcBef>
              <a:spcAft>
                <a:spcPts val="0"/>
              </a:spcAft>
              <a:buClr>
                <a:srgbClr val="000000"/>
              </a:buClr>
              <a:buSzPts val="1100"/>
              <a:buFont typeface="Arial"/>
              <a:buNone/>
            </a:pPr>
            <a:r>
              <a:rPr lang="es-ES" sz="1100" dirty="0">
                <a:solidFill>
                  <a:schemeClr val="dk1"/>
                </a:solidFill>
                <a:latin typeface="Calibri"/>
                <a:ea typeface="Calibri"/>
                <a:cs typeface="Calibri"/>
                <a:sym typeface="Calibri"/>
              </a:rPr>
              <a:t>Coordina: Por ejemplo, en actividades con el Ministerio del Deporte y el Servicio Nacional de Turismo. </a:t>
            </a:r>
            <a:endParaRPr lang="es-ES" dirty="0"/>
          </a:p>
          <a:p>
            <a:pPr marL="0" marR="0" lvl="0" indent="0" algn="l" rtl="0">
              <a:lnSpc>
                <a:spcPct val="100000"/>
              </a:lnSpc>
              <a:spcBef>
                <a:spcPts val="0"/>
              </a:spcBef>
              <a:spcAft>
                <a:spcPts val="0"/>
              </a:spcAft>
              <a:buClr>
                <a:srgbClr val="000000"/>
              </a:buClr>
              <a:buSzPts val="1100"/>
              <a:buFont typeface="Arial"/>
              <a:buNone/>
            </a:pPr>
            <a:r>
              <a:rPr lang="es-ES" sz="1100" dirty="0">
                <a:solidFill>
                  <a:schemeClr val="dk1"/>
                </a:solidFill>
                <a:latin typeface="Calibri"/>
                <a:ea typeface="Calibri"/>
                <a:cs typeface="Calibri"/>
                <a:sym typeface="Calibri"/>
              </a:rPr>
              <a:t>Fiscaliza y administra: Por ejemplo, entregándole recursos a un Centro Cultural y exigiendo rendición de cuentas. </a:t>
            </a:r>
            <a:endParaRPr lang="es-ES" dirty="0"/>
          </a:p>
          <a:p>
            <a:pPr marL="0" marR="0" lvl="0" indent="0" algn="l" rtl="0">
              <a:lnSpc>
                <a:spcPct val="100000"/>
              </a:lnSpc>
              <a:spcBef>
                <a:spcPts val="0"/>
              </a:spcBef>
              <a:spcAft>
                <a:spcPts val="0"/>
              </a:spcAft>
              <a:buClr>
                <a:srgbClr val="000000"/>
              </a:buClr>
              <a:buSzPts val="1100"/>
              <a:buFont typeface="Arial"/>
              <a:buNone/>
            </a:pPr>
            <a:r>
              <a:rPr lang="es-ES" sz="1100" dirty="0">
                <a:solidFill>
                  <a:schemeClr val="dk1"/>
                </a:solidFill>
                <a:latin typeface="Calibri"/>
                <a:ea typeface="Calibri"/>
                <a:cs typeface="Calibri"/>
                <a:sym typeface="Calibri"/>
              </a:rPr>
              <a:t>Representa: Por ejemplo, al entregar permisos para la realización de una determinada actividad dentro de la comuna. </a:t>
            </a:r>
            <a:endParaRPr lang="es-ES" dirty="0"/>
          </a:p>
          <a:p>
            <a:pPr marL="0" marR="0" lvl="0" indent="0" algn="l" rtl="0">
              <a:lnSpc>
                <a:spcPct val="100000"/>
              </a:lnSpc>
              <a:spcBef>
                <a:spcPts val="0"/>
              </a:spcBef>
              <a:spcAft>
                <a:spcPts val="0"/>
              </a:spcAft>
              <a:buClr>
                <a:srgbClr val="000000"/>
              </a:buClr>
              <a:buSzPts val="1100"/>
              <a:buFont typeface="Arial"/>
              <a:buNone/>
            </a:pPr>
            <a:r>
              <a:rPr lang="es-ES" sz="1100" dirty="0">
                <a:solidFill>
                  <a:schemeClr val="dk1"/>
                </a:solidFill>
                <a:latin typeface="Calibri"/>
                <a:ea typeface="Calibri"/>
                <a:cs typeface="Calibri"/>
                <a:sym typeface="Calibri"/>
              </a:rPr>
              <a:t>Convoca: Por ejemplo, plebiscito convocado por algunas municipalidades para aprobar o rechazar una nueva Constitución.</a:t>
            </a:r>
            <a:endParaRPr lang="es-ES" dirty="0"/>
          </a:p>
          <a:p>
            <a:pPr marL="0" lvl="0" indent="0" algn="l" rtl="0">
              <a:lnSpc>
                <a:spcPct val="100000"/>
              </a:lnSpc>
              <a:spcBef>
                <a:spcPts val="0"/>
              </a:spcBef>
              <a:spcAft>
                <a:spcPts val="0"/>
              </a:spcAft>
              <a:buSzPts val="1100"/>
              <a:buNone/>
            </a:pPr>
            <a:endParaRPr dirty="0"/>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7567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2336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25289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944085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Título y objetos">
    <p:spTree>
      <p:nvGrpSpPr>
        <p:cNvPr id="1" name="Shape 17"/>
        <p:cNvGrpSpPr/>
        <p:nvPr/>
      </p:nvGrpSpPr>
      <p:grpSpPr>
        <a:xfrm>
          <a:off x="0" y="0"/>
          <a:ext cx="0" cy="0"/>
          <a:chOff x="0" y="0"/>
          <a:chExt cx="0" cy="0"/>
        </a:xfrm>
      </p:grpSpPr>
      <p:sp>
        <p:nvSpPr>
          <p:cNvPr id="18" name="Google Shape;18;p1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4"/>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1553271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Título vertical y texto">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4623593" y="2285206"/>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623093"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882371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Encabezado de sección">
    <p:spTree>
      <p:nvGrpSpPr>
        <p:cNvPr id="1" name="Shape 23"/>
        <p:cNvGrpSpPr/>
        <p:nvPr/>
      </p:nvGrpSpPr>
      <p:grpSpPr>
        <a:xfrm>
          <a:off x="0" y="0"/>
          <a:ext cx="0" cy="0"/>
          <a:chOff x="0" y="0"/>
          <a:chExt cx="0" cy="0"/>
        </a:xfrm>
      </p:grpSpPr>
      <p:sp>
        <p:nvSpPr>
          <p:cNvPr id="24" name="Google Shape;24;p15"/>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5"/>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618477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Dos objetos">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6"/>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6"/>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256644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ción" type="twoTxTwoObj">
  <p:cSld name="Comparación">
    <p:spTree>
      <p:nvGrpSpPr>
        <p:cNvPr id="1" name="Shape 36"/>
        <p:cNvGrpSpPr/>
        <p:nvPr/>
      </p:nvGrpSpPr>
      <p:grpSpPr>
        <a:xfrm>
          <a:off x="0" y="0"/>
          <a:ext cx="0" cy="0"/>
          <a:chOff x="0" y="0"/>
          <a:chExt cx="0" cy="0"/>
        </a:xfrm>
      </p:grpSpPr>
      <p:sp>
        <p:nvSpPr>
          <p:cNvPr id="37" name="Google Shape;37;p1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57877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type="titleOnly">
  <p:cSld name="Solo el título">
    <p:spTree>
      <p:nvGrpSpPr>
        <p:cNvPr id="1" name="Shape 45"/>
        <p:cNvGrpSpPr/>
        <p:nvPr/>
      </p:nvGrpSpPr>
      <p:grpSpPr>
        <a:xfrm>
          <a:off x="0" y="0"/>
          <a:ext cx="0" cy="0"/>
          <a:chOff x="0" y="0"/>
          <a:chExt cx="0" cy="0"/>
        </a:xfrm>
      </p:grpSpPr>
      <p:sp>
        <p:nvSpPr>
          <p:cNvPr id="46" name="Google Shape;46;p1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300973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En blanco">
    <p:spTree>
      <p:nvGrpSpPr>
        <p:cNvPr id="1" name="Shape 50"/>
        <p:cNvGrpSpPr/>
        <p:nvPr/>
      </p:nvGrpSpPr>
      <p:grpSpPr>
        <a:xfrm>
          <a:off x="0" y="0"/>
          <a:ext cx="0" cy="0"/>
          <a:chOff x="0" y="0"/>
          <a:chExt cx="0" cy="0"/>
        </a:xfrm>
      </p:grpSpPr>
      <p:sp>
        <p:nvSpPr>
          <p:cNvPr id="51" name="Google Shape;51;p1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209893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type="objTx">
  <p:cSld name="Contenido con título">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438812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n con título" type="picTx">
  <p:cSld name="Imagen con título">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1"/>
          <p:cNvSpPr>
            <a:spLocks noGrp="1"/>
          </p:cNvSpPr>
          <p:nvPr>
            <p:ph type="pic" idx="2"/>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1"/>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319619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y texto vertical" type="vertTx">
  <p:cSld name="Título y texto vertical">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8378644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2424603965"/>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notesSlide" Target="../notesSlides/notesSlide4.xml"/><Relationship Id="rId16"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3.png"/><Relationship Id="rId5" Type="http://schemas.openxmlformats.org/officeDocument/2006/relationships/image" Target="../media/image12.png"/><Relationship Id="rId15" Type="http://schemas.openxmlformats.org/officeDocument/2006/relationships/image" Target="../media/image17.png"/><Relationship Id="rId10" Type="http://schemas.openxmlformats.org/officeDocument/2006/relationships/image" Target="../media/image6.png"/><Relationship Id="rId4" Type="http://schemas.openxmlformats.org/officeDocument/2006/relationships/image" Target="../media/image11.png"/><Relationship Id="rId9" Type="http://schemas.openxmlformats.org/officeDocument/2006/relationships/image" Target="../media/image7.png"/><Relationship Id="rId1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E48C90FB-ED1E-3A42-890A-E36FDBA704AB}"/>
              </a:ext>
            </a:extLst>
          </p:cNvPr>
          <p:cNvSpPr/>
          <p:nvPr/>
        </p:nvSpPr>
        <p:spPr>
          <a:xfrm>
            <a:off x="3460958" y="3854027"/>
            <a:ext cx="2222083"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EDUCACIÓN CIUDADANA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UNIDAD I / CLASE </a:t>
            </a:r>
            <a:r>
              <a:rPr lang="es-ES" b="1" dirty="0">
                <a:solidFill>
                  <a:srgbClr val="FFFFFF"/>
                </a:solidFill>
                <a:latin typeface="Corbel"/>
                <a:ea typeface="Corbel"/>
                <a:cs typeface="Corbel"/>
                <a:sym typeface="Corbel"/>
              </a:rPr>
              <a:t>2</a:t>
            </a:r>
            <a:endParaRPr kumimoji="0" lang="es-CL" sz="1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10" name="Google Shape;84;p1">
            <a:extLst>
              <a:ext uri="{FF2B5EF4-FFF2-40B4-BE49-F238E27FC236}">
                <a16:creationId xmlns:a16="http://schemas.microsoft.com/office/drawing/2014/main" id="{A6AD89F0-F250-2A4C-8C8C-A8532EF0B742}"/>
              </a:ext>
            </a:extLst>
          </p:cNvPr>
          <p:cNvCxnSpPr/>
          <p:nvPr/>
        </p:nvCxnSpPr>
        <p:spPr>
          <a:xfrm rot="10800000">
            <a:off x="2500436" y="3722959"/>
            <a:ext cx="4054783" cy="0"/>
          </a:xfrm>
          <a:prstGeom prst="straightConnector1">
            <a:avLst/>
          </a:prstGeom>
          <a:noFill/>
          <a:ln w="38100" cap="rnd" cmpd="sng">
            <a:solidFill>
              <a:schemeClr val="lt1"/>
            </a:solidFill>
            <a:prstDash val="solid"/>
            <a:round/>
            <a:headEnd type="none" w="sm" len="sm"/>
            <a:tailEnd type="none" w="sm" len="sm"/>
          </a:ln>
        </p:spPr>
      </p:cxnSp>
      <p:sp>
        <p:nvSpPr>
          <p:cNvPr id="11" name="Google Shape;85;p1">
            <a:extLst>
              <a:ext uri="{FF2B5EF4-FFF2-40B4-BE49-F238E27FC236}">
                <a16:creationId xmlns:a16="http://schemas.microsoft.com/office/drawing/2014/main" id="{9463D49B-CE6F-F24B-BE69-8B81DD8A2CD1}"/>
              </a:ext>
            </a:extLst>
          </p:cNvPr>
          <p:cNvSpPr txBox="1"/>
          <p:nvPr/>
        </p:nvSpPr>
        <p:spPr>
          <a:xfrm>
            <a:off x="3005644" y="2677840"/>
            <a:ext cx="3187527" cy="41365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2800" b="1" i="0" u="none" strike="noStrike" cap="none" dirty="0">
                <a:solidFill>
                  <a:schemeClr val="lt1"/>
                </a:solidFill>
                <a:latin typeface="Corbel"/>
                <a:ea typeface="Corbel"/>
                <a:cs typeface="Corbel"/>
                <a:sym typeface="Corbel"/>
              </a:rPr>
              <a:t>MUNICIPALIDAD</a:t>
            </a:r>
            <a:endParaRPr dirty="0"/>
          </a:p>
        </p:txBody>
      </p:sp>
      <p:sp>
        <p:nvSpPr>
          <p:cNvPr id="12" name="Google Shape;87;p1">
            <a:extLst>
              <a:ext uri="{FF2B5EF4-FFF2-40B4-BE49-F238E27FC236}">
                <a16:creationId xmlns:a16="http://schemas.microsoft.com/office/drawing/2014/main" id="{3DC0A460-5E13-4C45-AC01-E71923F4DFB5}"/>
              </a:ext>
            </a:extLst>
          </p:cNvPr>
          <p:cNvSpPr/>
          <p:nvPr/>
        </p:nvSpPr>
        <p:spPr>
          <a:xfrm>
            <a:off x="2500436" y="3222560"/>
            <a:ext cx="425148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1" i="0" u="none" strike="noStrike" cap="none" dirty="0">
                <a:solidFill>
                  <a:schemeClr val="lt1"/>
                </a:solidFill>
                <a:latin typeface="Corbel"/>
                <a:ea typeface="Corbel"/>
                <a:cs typeface="Corbel"/>
                <a:sym typeface="Corbel"/>
              </a:rPr>
              <a:t>SUS ATRIBUCIONES Y AUTORIDADES</a:t>
            </a:r>
            <a:endParaRPr sz="1800" b="0" i="0" u="none" strike="noStrike" cap="none" dirty="0">
              <a:solidFill>
                <a:srgbClr val="000000"/>
              </a:solidFill>
              <a:latin typeface="Arial"/>
              <a:ea typeface="Arial"/>
              <a:cs typeface="Arial"/>
              <a:sym typeface="Arial"/>
            </a:endParaRPr>
          </a:p>
        </p:txBody>
      </p:sp>
      <p:pic>
        <p:nvPicPr>
          <p:cNvPr id="3" name="Gráfico 2">
            <a:extLst>
              <a:ext uri="{FF2B5EF4-FFF2-40B4-BE49-F238E27FC236}">
                <a16:creationId xmlns:a16="http://schemas.microsoft.com/office/drawing/2014/main" id="{E4E33211-5FF1-5D4B-854D-8016A35EFD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4492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¿CUÁL ES LA RESPONSABILIDAD DEL ALCALDE O ALCALDESA? </a:t>
            </a:r>
            <a:endParaRPr sz="2400" dirty="0">
              <a:solidFill>
                <a:srgbClr val="34B2AF"/>
              </a:solidFill>
            </a:endParaRPr>
          </a:p>
        </p:txBody>
      </p:sp>
      <p:sp>
        <p:nvSpPr>
          <p:cNvPr id="113" name="Google Shape;113;p3"/>
          <p:cNvSpPr txBox="1">
            <a:spLocks noGrp="1"/>
          </p:cNvSpPr>
          <p:nvPr>
            <p:ph type="body" idx="1"/>
          </p:nvPr>
        </p:nvSpPr>
        <p:spPr>
          <a:xfrm>
            <a:off x="531024" y="1300799"/>
            <a:ext cx="5730291" cy="1472127"/>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a:lnSpc>
                <a:spcPct val="100000"/>
              </a:lnSpc>
              <a:spcBef>
                <a:spcPts val="0"/>
              </a:spcBef>
              <a:buClr>
                <a:schemeClr val="bg1">
                  <a:lumMod val="50000"/>
                </a:schemeClr>
              </a:buClr>
              <a:buSzPts val="2590"/>
              <a:buNone/>
            </a:pPr>
            <a:r>
              <a:rPr lang="es-ES" sz="1800" dirty="0">
                <a:solidFill>
                  <a:schemeClr val="bg1">
                    <a:lumMod val="50000"/>
                  </a:schemeClr>
                </a:solidFill>
                <a:latin typeface="Corbel"/>
                <a:ea typeface="Corbel"/>
                <a:cs typeface="Corbel"/>
                <a:sym typeface="Corbel"/>
              </a:rPr>
              <a:t>Entre las atribuciones que deben realizar de forma conjunta el </a:t>
            </a:r>
            <a:r>
              <a:rPr lang="es-ES" sz="1800" b="1" dirty="0">
                <a:solidFill>
                  <a:schemeClr val="bg1">
                    <a:lumMod val="50000"/>
                  </a:schemeClr>
                </a:solidFill>
                <a:latin typeface="Corbel"/>
                <a:ea typeface="Corbel"/>
                <a:cs typeface="Corbel"/>
                <a:sym typeface="Corbel"/>
              </a:rPr>
              <a:t>alcalde</a:t>
            </a:r>
            <a:r>
              <a:rPr lang="es-ES" sz="1800" dirty="0">
                <a:solidFill>
                  <a:schemeClr val="bg1">
                    <a:lumMod val="50000"/>
                  </a:schemeClr>
                </a:solidFill>
                <a:latin typeface="Corbel"/>
                <a:ea typeface="Corbel"/>
                <a:cs typeface="Corbel"/>
                <a:sym typeface="Corbel"/>
              </a:rPr>
              <a:t> con el </a:t>
            </a:r>
            <a:r>
              <a:rPr lang="es-ES" sz="1800" b="1" dirty="0">
                <a:solidFill>
                  <a:schemeClr val="bg1">
                    <a:lumMod val="50000"/>
                  </a:schemeClr>
                </a:solidFill>
                <a:latin typeface="Corbel"/>
                <a:ea typeface="Corbel"/>
                <a:cs typeface="Corbel"/>
                <a:sym typeface="Corbel"/>
              </a:rPr>
              <a:t>Concejo Municipal </a:t>
            </a:r>
            <a:r>
              <a:rPr lang="es-ES" sz="1800" dirty="0">
                <a:solidFill>
                  <a:schemeClr val="bg1">
                    <a:lumMod val="50000"/>
                  </a:schemeClr>
                </a:solidFill>
                <a:latin typeface="Corbel"/>
                <a:ea typeface="Corbel"/>
                <a:cs typeface="Corbel"/>
                <a:sym typeface="Corbel"/>
              </a:rPr>
              <a:t>se encuentran: </a:t>
            </a:r>
          </a:p>
        </p:txBody>
      </p:sp>
      <p:pic>
        <p:nvPicPr>
          <p:cNvPr id="8" name="Imagen 7">
            <a:extLst>
              <a:ext uri="{FF2B5EF4-FFF2-40B4-BE49-F238E27FC236}">
                <a16:creationId xmlns:a16="http://schemas.microsoft.com/office/drawing/2014/main" id="{A788AC86-B658-4646-B7E6-B734AC34EE19}"/>
              </a:ext>
            </a:extLst>
          </p:cNvPr>
          <p:cNvPicPr>
            <a:picLocks noChangeAspect="1"/>
          </p:cNvPicPr>
          <p:nvPr/>
        </p:nvPicPr>
        <p:blipFill>
          <a:blip r:embed="rId4"/>
          <a:srcRect/>
          <a:stretch/>
        </p:blipFill>
        <p:spPr>
          <a:xfrm>
            <a:off x="7085956" y="1601555"/>
            <a:ext cx="1033241" cy="1050813"/>
          </a:xfrm>
          <a:prstGeom prst="rect">
            <a:avLst/>
          </a:prstGeom>
        </p:spPr>
      </p:pic>
      <p:sp>
        <p:nvSpPr>
          <p:cNvPr id="9" name="Rectángulo redondeado 8">
            <a:extLst>
              <a:ext uri="{FF2B5EF4-FFF2-40B4-BE49-F238E27FC236}">
                <a16:creationId xmlns:a16="http://schemas.microsoft.com/office/drawing/2014/main" id="{4A347C19-1F44-6B41-9531-FF282576E541}"/>
              </a:ext>
            </a:extLst>
          </p:cNvPr>
          <p:cNvSpPr/>
          <p:nvPr/>
        </p:nvSpPr>
        <p:spPr>
          <a:xfrm>
            <a:off x="6499388" y="2813951"/>
            <a:ext cx="2206384" cy="2743249"/>
          </a:xfrm>
          <a:prstGeom prst="roundRect">
            <a:avLst/>
          </a:prstGeom>
          <a:noFill/>
          <a:ln w="38100" cap="rnd">
            <a:solidFill>
              <a:srgbClr val="34B2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 name="CuadroTexto 2">
            <a:extLst>
              <a:ext uri="{FF2B5EF4-FFF2-40B4-BE49-F238E27FC236}">
                <a16:creationId xmlns:a16="http://schemas.microsoft.com/office/drawing/2014/main" id="{8164EE83-B59B-D243-9911-92DC91716A18}"/>
              </a:ext>
            </a:extLst>
          </p:cNvPr>
          <p:cNvSpPr txBox="1"/>
          <p:nvPr/>
        </p:nvSpPr>
        <p:spPr>
          <a:xfrm>
            <a:off x="6584476" y="3137116"/>
            <a:ext cx="2036203" cy="2523768"/>
          </a:xfrm>
          <a:prstGeom prst="rect">
            <a:avLst/>
          </a:prstGeom>
          <a:noFill/>
        </p:spPr>
        <p:txBody>
          <a:bodyPr wrap="square" rtlCol="0">
            <a:spAutoFit/>
          </a:bodyPr>
          <a:lstStyle/>
          <a:p>
            <a:pPr algn="ctr"/>
            <a:r>
              <a:rPr lang="es-CL" sz="1600" dirty="0">
                <a:solidFill>
                  <a:schemeClr val="bg1">
                    <a:lumMod val="50000"/>
                  </a:schemeClr>
                </a:solidFill>
                <a:latin typeface="Corbel" panose="020B0503020204020204" pitchFamily="34" charset="0"/>
              </a:rPr>
              <a:t>El alcalde o alcaldesa debe ser elegido o elegida mediante votación directa por la población comunal. El tiempo en el cargo es de 4 años y puede ser reelecto o reelecta.</a:t>
            </a:r>
          </a:p>
          <a:p>
            <a:pPr algn="ctr"/>
            <a:endParaRPr lang="es-CL" dirty="0">
              <a:solidFill>
                <a:schemeClr val="bg1">
                  <a:lumMod val="50000"/>
                </a:schemeClr>
              </a:solidFill>
            </a:endParaRPr>
          </a:p>
        </p:txBody>
      </p:sp>
      <p:sp>
        <p:nvSpPr>
          <p:cNvPr id="10" name="Google Shape;155;p8">
            <a:extLst>
              <a:ext uri="{FF2B5EF4-FFF2-40B4-BE49-F238E27FC236}">
                <a16:creationId xmlns:a16="http://schemas.microsoft.com/office/drawing/2014/main" id="{81005847-99C9-3240-9904-2DF0CF594FC6}"/>
              </a:ext>
            </a:extLst>
          </p:cNvPr>
          <p:cNvSpPr/>
          <p:nvPr/>
        </p:nvSpPr>
        <p:spPr>
          <a:xfrm>
            <a:off x="608409" y="2813951"/>
            <a:ext cx="5432156"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1" i="0" u="none" strike="noStrike" cap="none" dirty="0">
                <a:solidFill>
                  <a:srgbClr val="34B2AF"/>
                </a:solidFill>
                <a:latin typeface="Corbel"/>
                <a:ea typeface="Corbel"/>
                <a:cs typeface="Corbel"/>
                <a:sym typeface="Corbel"/>
              </a:rPr>
              <a:t>Presentar y aprobar el Plan de Desarrollo Comunal (PLADECO). </a:t>
            </a:r>
            <a:endParaRPr sz="1800" b="0" i="0" u="none" strike="noStrike" cap="none" dirty="0">
              <a:solidFill>
                <a:srgbClr val="34B2AF"/>
              </a:solidFill>
              <a:latin typeface="Corbel"/>
              <a:ea typeface="Corbel"/>
              <a:cs typeface="Corbel"/>
              <a:sym typeface="Corbel"/>
            </a:endParaRPr>
          </a:p>
        </p:txBody>
      </p:sp>
      <p:cxnSp>
        <p:nvCxnSpPr>
          <p:cNvPr id="6" name="Conector recto 5">
            <a:extLst>
              <a:ext uri="{FF2B5EF4-FFF2-40B4-BE49-F238E27FC236}">
                <a16:creationId xmlns:a16="http://schemas.microsoft.com/office/drawing/2014/main" id="{6D558705-CA6E-004C-91DF-9574090244ED}"/>
              </a:ext>
            </a:extLst>
          </p:cNvPr>
          <p:cNvCxnSpPr>
            <a:cxnSpLocks/>
          </p:cNvCxnSpPr>
          <p:nvPr/>
        </p:nvCxnSpPr>
        <p:spPr>
          <a:xfrm>
            <a:off x="376041" y="1693333"/>
            <a:ext cx="0" cy="3558532"/>
          </a:xfrm>
          <a:prstGeom prst="line">
            <a:avLst/>
          </a:prstGeom>
          <a:ln w="34925"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B3678C35-DFE0-F242-B0E0-26EC0F902D45}"/>
              </a:ext>
            </a:extLst>
          </p:cNvPr>
          <p:cNvCxnSpPr>
            <a:cxnSpLocks/>
          </p:cNvCxnSpPr>
          <p:nvPr/>
        </p:nvCxnSpPr>
        <p:spPr>
          <a:xfrm>
            <a:off x="476625" y="3008376"/>
            <a:ext cx="109263" cy="0"/>
          </a:xfrm>
          <a:prstGeom prst="line">
            <a:avLst/>
          </a:prstGeom>
          <a:ln w="3175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696365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¿CUÁL ES LA RESPONSABILIDAD DEL ALCALDE O ALCALDESA? </a:t>
            </a:r>
            <a:endParaRPr sz="2400" dirty="0">
              <a:solidFill>
                <a:srgbClr val="34B2AF"/>
              </a:solidFill>
            </a:endParaRPr>
          </a:p>
        </p:txBody>
      </p:sp>
      <p:sp>
        <p:nvSpPr>
          <p:cNvPr id="113" name="Google Shape;113;p3"/>
          <p:cNvSpPr txBox="1">
            <a:spLocks noGrp="1"/>
          </p:cNvSpPr>
          <p:nvPr>
            <p:ph type="body" idx="1"/>
          </p:nvPr>
        </p:nvSpPr>
        <p:spPr>
          <a:xfrm>
            <a:off x="531024" y="1300799"/>
            <a:ext cx="5730291" cy="1472127"/>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a:lnSpc>
                <a:spcPct val="100000"/>
              </a:lnSpc>
              <a:spcBef>
                <a:spcPts val="0"/>
              </a:spcBef>
              <a:buClr>
                <a:schemeClr val="bg1">
                  <a:lumMod val="50000"/>
                </a:schemeClr>
              </a:buClr>
              <a:buSzPts val="2590"/>
              <a:buNone/>
            </a:pPr>
            <a:r>
              <a:rPr lang="es-ES" sz="1800" dirty="0">
                <a:solidFill>
                  <a:schemeClr val="bg1">
                    <a:lumMod val="50000"/>
                  </a:schemeClr>
                </a:solidFill>
                <a:latin typeface="Corbel"/>
                <a:ea typeface="Corbel"/>
                <a:cs typeface="Corbel"/>
                <a:sym typeface="Corbel"/>
              </a:rPr>
              <a:t>Entre las atribuciones que deben realizar de forma conjunta el </a:t>
            </a:r>
            <a:r>
              <a:rPr lang="es-ES" sz="1800" b="1" dirty="0">
                <a:solidFill>
                  <a:schemeClr val="bg1">
                    <a:lumMod val="50000"/>
                  </a:schemeClr>
                </a:solidFill>
                <a:latin typeface="Corbel"/>
                <a:ea typeface="Corbel"/>
                <a:cs typeface="Corbel"/>
                <a:sym typeface="Corbel"/>
              </a:rPr>
              <a:t>alcalde</a:t>
            </a:r>
            <a:r>
              <a:rPr lang="es-ES" sz="1800" dirty="0">
                <a:solidFill>
                  <a:schemeClr val="bg1">
                    <a:lumMod val="50000"/>
                  </a:schemeClr>
                </a:solidFill>
                <a:latin typeface="Corbel"/>
                <a:ea typeface="Corbel"/>
                <a:cs typeface="Corbel"/>
                <a:sym typeface="Corbel"/>
              </a:rPr>
              <a:t> con el </a:t>
            </a:r>
            <a:r>
              <a:rPr lang="es-ES" sz="1800" b="1" dirty="0">
                <a:solidFill>
                  <a:schemeClr val="bg1">
                    <a:lumMod val="50000"/>
                  </a:schemeClr>
                </a:solidFill>
                <a:latin typeface="Corbel"/>
                <a:ea typeface="Corbel"/>
                <a:cs typeface="Corbel"/>
                <a:sym typeface="Corbel"/>
              </a:rPr>
              <a:t>Concejo Municipal </a:t>
            </a:r>
            <a:r>
              <a:rPr lang="es-ES" sz="1800" dirty="0">
                <a:solidFill>
                  <a:schemeClr val="bg1">
                    <a:lumMod val="50000"/>
                  </a:schemeClr>
                </a:solidFill>
                <a:latin typeface="Corbel"/>
                <a:ea typeface="Corbel"/>
                <a:cs typeface="Corbel"/>
                <a:sym typeface="Corbel"/>
              </a:rPr>
              <a:t>se encuentran: </a:t>
            </a:r>
          </a:p>
        </p:txBody>
      </p:sp>
      <p:sp>
        <p:nvSpPr>
          <p:cNvPr id="3" name="CuadroTexto 2">
            <a:extLst>
              <a:ext uri="{FF2B5EF4-FFF2-40B4-BE49-F238E27FC236}">
                <a16:creationId xmlns:a16="http://schemas.microsoft.com/office/drawing/2014/main" id="{8164EE83-B59B-D243-9911-92DC91716A18}"/>
              </a:ext>
            </a:extLst>
          </p:cNvPr>
          <p:cNvSpPr txBox="1"/>
          <p:nvPr/>
        </p:nvSpPr>
        <p:spPr>
          <a:xfrm>
            <a:off x="6584476" y="3137116"/>
            <a:ext cx="2036203" cy="2523768"/>
          </a:xfrm>
          <a:prstGeom prst="rect">
            <a:avLst/>
          </a:prstGeom>
          <a:noFill/>
        </p:spPr>
        <p:txBody>
          <a:bodyPr wrap="square" rtlCol="0">
            <a:spAutoFit/>
          </a:bodyPr>
          <a:lstStyle/>
          <a:p>
            <a:pPr algn="ctr"/>
            <a:r>
              <a:rPr lang="es-CL" sz="1600" dirty="0">
                <a:solidFill>
                  <a:schemeClr val="bg1">
                    <a:lumMod val="50000"/>
                  </a:schemeClr>
                </a:solidFill>
                <a:latin typeface="Corbel" panose="020B0503020204020204" pitchFamily="34" charset="0"/>
              </a:rPr>
              <a:t>El alcalde o alcaldesa debe ser elegido o elegida mediante votación directa por la población comunal. El tiempo en el cargo es de 4 años y puede ser reelecto o reelecta.</a:t>
            </a:r>
          </a:p>
          <a:p>
            <a:pPr algn="ctr"/>
            <a:endParaRPr lang="es-CL" dirty="0">
              <a:solidFill>
                <a:schemeClr val="bg1">
                  <a:lumMod val="50000"/>
                </a:schemeClr>
              </a:solidFill>
            </a:endParaRPr>
          </a:p>
        </p:txBody>
      </p:sp>
      <p:sp>
        <p:nvSpPr>
          <p:cNvPr id="10" name="Google Shape;155;p8">
            <a:extLst>
              <a:ext uri="{FF2B5EF4-FFF2-40B4-BE49-F238E27FC236}">
                <a16:creationId xmlns:a16="http://schemas.microsoft.com/office/drawing/2014/main" id="{81005847-99C9-3240-9904-2DF0CF594FC6}"/>
              </a:ext>
            </a:extLst>
          </p:cNvPr>
          <p:cNvSpPr/>
          <p:nvPr/>
        </p:nvSpPr>
        <p:spPr>
          <a:xfrm>
            <a:off x="608409" y="2813951"/>
            <a:ext cx="5432156"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1" i="0" u="none" strike="noStrike" cap="none" dirty="0">
                <a:solidFill>
                  <a:srgbClr val="34B2AF"/>
                </a:solidFill>
                <a:latin typeface="Corbel"/>
                <a:ea typeface="Corbel"/>
                <a:cs typeface="Corbel"/>
                <a:sym typeface="Corbel"/>
              </a:rPr>
              <a:t>Presentar y aprobar el Plan de Desarrollo Comunal (PLADECO). </a:t>
            </a:r>
            <a:endParaRPr sz="1800" b="0" i="0" u="none" strike="noStrike" cap="none" dirty="0">
              <a:solidFill>
                <a:srgbClr val="34B2AF"/>
              </a:solidFill>
              <a:latin typeface="Corbel"/>
              <a:ea typeface="Corbel"/>
              <a:cs typeface="Corbel"/>
              <a:sym typeface="Corbel"/>
            </a:endParaRPr>
          </a:p>
        </p:txBody>
      </p:sp>
      <p:sp>
        <p:nvSpPr>
          <p:cNvPr id="11" name="Google Shape;156;p8">
            <a:extLst>
              <a:ext uri="{FF2B5EF4-FFF2-40B4-BE49-F238E27FC236}">
                <a16:creationId xmlns:a16="http://schemas.microsoft.com/office/drawing/2014/main" id="{5D290671-F8B4-6A46-B6DC-F5624D0F91EE}"/>
              </a:ext>
            </a:extLst>
          </p:cNvPr>
          <p:cNvSpPr/>
          <p:nvPr/>
        </p:nvSpPr>
        <p:spPr>
          <a:xfrm>
            <a:off x="656419" y="3607669"/>
            <a:ext cx="4673074"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1" i="0" u="none" strike="noStrike" cap="none" dirty="0">
                <a:solidFill>
                  <a:srgbClr val="34B2AF"/>
                </a:solidFill>
                <a:latin typeface="Corbel"/>
                <a:ea typeface="Corbel"/>
                <a:cs typeface="Corbel"/>
                <a:sym typeface="Corbel"/>
              </a:rPr>
              <a:t>Presentar y aprobar el presupuesto comunal. </a:t>
            </a:r>
            <a:endParaRPr sz="1800" b="0" i="0" u="none" strike="noStrike" cap="none" dirty="0">
              <a:solidFill>
                <a:srgbClr val="34B2AF"/>
              </a:solidFill>
              <a:latin typeface="Corbel"/>
              <a:ea typeface="Corbel"/>
              <a:cs typeface="Corbel"/>
              <a:sym typeface="Corbel"/>
            </a:endParaRPr>
          </a:p>
        </p:txBody>
      </p:sp>
      <p:cxnSp>
        <p:nvCxnSpPr>
          <p:cNvPr id="6" name="Conector recto 5">
            <a:extLst>
              <a:ext uri="{FF2B5EF4-FFF2-40B4-BE49-F238E27FC236}">
                <a16:creationId xmlns:a16="http://schemas.microsoft.com/office/drawing/2014/main" id="{6D558705-CA6E-004C-91DF-9574090244ED}"/>
              </a:ext>
            </a:extLst>
          </p:cNvPr>
          <p:cNvCxnSpPr>
            <a:cxnSpLocks/>
          </p:cNvCxnSpPr>
          <p:nvPr/>
        </p:nvCxnSpPr>
        <p:spPr>
          <a:xfrm>
            <a:off x="376041" y="1693333"/>
            <a:ext cx="0" cy="3558532"/>
          </a:xfrm>
          <a:prstGeom prst="line">
            <a:avLst/>
          </a:prstGeom>
          <a:ln w="34925"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B3678C35-DFE0-F242-B0E0-26EC0F902D45}"/>
              </a:ext>
            </a:extLst>
          </p:cNvPr>
          <p:cNvCxnSpPr>
            <a:cxnSpLocks/>
          </p:cNvCxnSpPr>
          <p:nvPr/>
        </p:nvCxnSpPr>
        <p:spPr>
          <a:xfrm>
            <a:off x="476625" y="3008376"/>
            <a:ext cx="109263" cy="0"/>
          </a:xfrm>
          <a:prstGeom prst="line">
            <a:avLst/>
          </a:prstGeom>
          <a:ln w="3175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4A6B5175-FA40-B041-A4CE-1F7E392AC6FC}"/>
              </a:ext>
            </a:extLst>
          </p:cNvPr>
          <p:cNvCxnSpPr>
            <a:cxnSpLocks/>
          </p:cNvCxnSpPr>
          <p:nvPr/>
        </p:nvCxnSpPr>
        <p:spPr>
          <a:xfrm>
            <a:off x="476625" y="3800536"/>
            <a:ext cx="109263" cy="0"/>
          </a:xfrm>
          <a:prstGeom prst="line">
            <a:avLst/>
          </a:prstGeom>
          <a:ln w="3175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pic>
        <p:nvPicPr>
          <p:cNvPr id="12" name="Imagen 11">
            <a:extLst>
              <a:ext uri="{FF2B5EF4-FFF2-40B4-BE49-F238E27FC236}">
                <a16:creationId xmlns:a16="http://schemas.microsoft.com/office/drawing/2014/main" id="{A75EA954-0A02-E744-B976-35EA1A518213}"/>
              </a:ext>
            </a:extLst>
          </p:cNvPr>
          <p:cNvPicPr>
            <a:picLocks noChangeAspect="1"/>
          </p:cNvPicPr>
          <p:nvPr/>
        </p:nvPicPr>
        <p:blipFill>
          <a:blip r:embed="rId4"/>
          <a:srcRect/>
          <a:stretch/>
        </p:blipFill>
        <p:spPr>
          <a:xfrm>
            <a:off x="7085956" y="1601555"/>
            <a:ext cx="1033241" cy="1050813"/>
          </a:xfrm>
          <a:prstGeom prst="rect">
            <a:avLst/>
          </a:prstGeom>
        </p:spPr>
      </p:pic>
      <p:sp>
        <p:nvSpPr>
          <p:cNvPr id="13" name="Rectángulo redondeado 12">
            <a:extLst>
              <a:ext uri="{FF2B5EF4-FFF2-40B4-BE49-F238E27FC236}">
                <a16:creationId xmlns:a16="http://schemas.microsoft.com/office/drawing/2014/main" id="{9669FF0A-6C94-BF48-BE62-BE7AED41DF81}"/>
              </a:ext>
            </a:extLst>
          </p:cNvPr>
          <p:cNvSpPr/>
          <p:nvPr/>
        </p:nvSpPr>
        <p:spPr>
          <a:xfrm>
            <a:off x="6499388" y="2813951"/>
            <a:ext cx="2206384" cy="2743249"/>
          </a:xfrm>
          <a:prstGeom prst="roundRect">
            <a:avLst/>
          </a:prstGeom>
          <a:noFill/>
          <a:ln w="38100" cap="rnd">
            <a:solidFill>
              <a:srgbClr val="34B2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19606963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¿CUÁL ES LA RESPONSABILIDAD DEL ALCALDE O ALCALDESA? </a:t>
            </a:r>
            <a:endParaRPr sz="2400" dirty="0">
              <a:solidFill>
                <a:srgbClr val="34B2AF"/>
              </a:solidFill>
            </a:endParaRPr>
          </a:p>
        </p:txBody>
      </p:sp>
      <p:sp>
        <p:nvSpPr>
          <p:cNvPr id="113" name="Google Shape;113;p3"/>
          <p:cNvSpPr txBox="1">
            <a:spLocks noGrp="1"/>
          </p:cNvSpPr>
          <p:nvPr>
            <p:ph type="body" idx="1"/>
          </p:nvPr>
        </p:nvSpPr>
        <p:spPr>
          <a:xfrm>
            <a:off x="531024" y="1300799"/>
            <a:ext cx="5730291" cy="1472127"/>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a:lnSpc>
                <a:spcPct val="100000"/>
              </a:lnSpc>
              <a:spcBef>
                <a:spcPts val="0"/>
              </a:spcBef>
              <a:buClr>
                <a:schemeClr val="bg1">
                  <a:lumMod val="50000"/>
                </a:schemeClr>
              </a:buClr>
              <a:buSzPts val="2590"/>
              <a:buNone/>
            </a:pPr>
            <a:r>
              <a:rPr lang="es-ES" sz="1800" dirty="0">
                <a:solidFill>
                  <a:schemeClr val="bg1">
                    <a:lumMod val="50000"/>
                  </a:schemeClr>
                </a:solidFill>
                <a:latin typeface="Corbel"/>
                <a:ea typeface="Corbel"/>
                <a:cs typeface="Corbel"/>
                <a:sym typeface="Corbel"/>
              </a:rPr>
              <a:t>Entre las atribuciones que deben realizar de forma conjunta el </a:t>
            </a:r>
            <a:r>
              <a:rPr lang="es-ES" sz="1800" b="1" dirty="0">
                <a:solidFill>
                  <a:schemeClr val="bg1">
                    <a:lumMod val="50000"/>
                  </a:schemeClr>
                </a:solidFill>
                <a:latin typeface="Corbel"/>
                <a:ea typeface="Corbel"/>
                <a:cs typeface="Corbel"/>
                <a:sym typeface="Corbel"/>
              </a:rPr>
              <a:t>alcalde</a:t>
            </a:r>
            <a:r>
              <a:rPr lang="es-ES" sz="1800" dirty="0">
                <a:solidFill>
                  <a:schemeClr val="bg1">
                    <a:lumMod val="50000"/>
                  </a:schemeClr>
                </a:solidFill>
                <a:latin typeface="Corbel"/>
                <a:ea typeface="Corbel"/>
                <a:cs typeface="Corbel"/>
                <a:sym typeface="Corbel"/>
              </a:rPr>
              <a:t> con el </a:t>
            </a:r>
            <a:r>
              <a:rPr lang="es-ES" sz="1800" b="1" dirty="0">
                <a:solidFill>
                  <a:schemeClr val="bg1">
                    <a:lumMod val="50000"/>
                  </a:schemeClr>
                </a:solidFill>
                <a:latin typeface="Corbel"/>
                <a:ea typeface="Corbel"/>
                <a:cs typeface="Corbel"/>
                <a:sym typeface="Corbel"/>
              </a:rPr>
              <a:t>Concejo Municipal </a:t>
            </a:r>
            <a:r>
              <a:rPr lang="es-ES" sz="1800" dirty="0">
                <a:solidFill>
                  <a:schemeClr val="bg1">
                    <a:lumMod val="50000"/>
                  </a:schemeClr>
                </a:solidFill>
                <a:latin typeface="Corbel"/>
                <a:ea typeface="Corbel"/>
                <a:cs typeface="Corbel"/>
                <a:sym typeface="Corbel"/>
              </a:rPr>
              <a:t>se encuentran: </a:t>
            </a:r>
          </a:p>
        </p:txBody>
      </p:sp>
      <p:sp>
        <p:nvSpPr>
          <p:cNvPr id="3" name="CuadroTexto 2">
            <a:extLst>
              <a:ext uri="{FF2B5EF4-FFF2-40B4-BE49-F238E27FC236}">
                <a16:creationId xmlns:a16="http://schemas.microsoft.com/office/drawing/2014/main" id="{8164EE83-B59B-D243-9911-92DC91716A18}"/>
              </a:ext>
            </a:extLst>
          </p:cNvPr>
          <p:cNvSpPr txBox="1"/>
          <p:nvPr/>
        </p:nvSpPr>
        <p:spPr>
          <a:xfrm>
            <a:off x="6584476" y="3137116"/>
            <a:ext cx="2036203" cy="2523768"/>
          </a:xfrm>
          <a:prstGeom prst="rect">
            <a:avLst/>
          </a:prstGeom>
          <a:noFill/>
        </p:spPr>
        <p:txBody>
          <a:bodyPr wrap="square" rtlCol="0">
            <a:spAutoFit/>
          </a:bodyPr>
          <a:lstStyle/>
          <a:p>
            <a:pPr algn="ctr"/>
            <a:r>
              <a:rPr lang="es-CL" sz="1600" dirty="0">
                <a:solidFill>
                  <a:schemeClr val="bg1">
                    <a:lumMod val="50000"/>
                  </a:schemeClr>
                </a:solidFill>
                <a:latin typeface="Corbel" panose="020B0503020204020204" pitchFamily="34" charset="0"/>
              </a:rPr>
              <a:t>El alcalde o alcaldesa debe ser elegido o elegida mediante votación directa por la población comunal. El tiempo en el cargo es de 4 años y puede ser reelecto o reelecta.</a:t>
            </a:r>
          </a:p>
          <a:p>
            <a:pPr algn="ctr"/>
            <a:endParaRPr lang="es-CL" dirty="0">
              <a:solidFill>
                <a:schemeClr val="bg1">
                  <a:lumMod val="50000"/>
                </a:schemeClr>
              </a:solidFill>
            </a:endParaRPr>
          </a:p>
        </p:txBody>
      </p:sp>
      <p:sp>
        <p:nvSpPr>
          <p:cNvPr id="10" name="Google Shape;155;p8">
            <a:extLst>
              <a:ext uri="{FF2B5EF4-FFF2-40B4-BE49-F238E27FC236}">
                <a16:creationId xmlns:a16="http://schemas.microsoft.com/office/drawing/2014/main" id="{81005847-99C9-3240-9904-2DF0CF594FC6}"/>
              </a:ext>
            </a:extLst>
          </p:cNvPr>
          <p:cNvSpPr/>
          <p:nvPr/>
        </p:nvSpPr>
        <p:spPr>
          <a:xfrm>
            <a:off x="608409" y="2813951"/>
            <a:ext cx="5432156"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1" i="0" u="none" strike="noStrike" cap="none" dirty="0">
                <a:solidFill>
                  <a:srgbClr val="34B2AF"/>
                </a:solidFill>
                <a:latin typeface="Corbel"/>
                <a:ea typeface="Corbel"/>
                <a:cs typeface="Corbel"/>
                <a:sym typeface="Corbel"/>
              </a:rPr>
              <a:t>Presentar y aprobar el Plan de Desarrollo Comunal (PLADECO). </a:t>
            </a:r>
            <a:endParaRPr sz="1800" b="0" i="0" u="none" strike="noStrike" cap="none" dirty="0">
              <a:solidFill>
                <a:srgbClr val="34B2AF"/>
              </a:solidFill>
              <a:latin typeface="Corbel"/>
              <a:ea typeface="Corbel"/>
              <a:cs typeface="Corbel"/>
              <a:sym typeface="Corbel"/>
            </a:endParaRPr>
          </a:p>
        </p:txBody>
      </p:sp>
      <p:sp>
        <p:nvSpPr>
          <p:cNvPr id="11" name="Google Shape;156;p8">
            <a:extLst>
              <a:ext uri="{FF2B5EF4-FFF2-40B4-BE49-F238E27FC236}">
                <a16:creationId xmlns:a16="http://schemas.microsoft.com/office/drawing/2014/main" id="{5D290671-F8B4-6A46-B6DC-F5624D0F91EE}"/>
              </a:ext>
            </a:extLst>
          </p:cNvPr>
          <p:cNvSpPr/>
          <p:nvPr/>
        </p:nvSpPr>
        <p:spPr>
          <a:xfrm>
            <a:off x="656419" y="3607669"/>
            <a:ext cx="4673074"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1" i="0" u="none" strike="noStrike" cap="none" dirty="0">
                <a:solidFill>
                  <a:srgbClr val="34B2AF"/>
                </a:solidFill>
                <a:latin typeface="Corbel"/>
                <a:ea typeface="Corbel"/>
                <a:cs typeface="Corbel"/>
                <a:sym typeface="Corbel"/>
              </a:rPr>
              <a:t>Presentar y aprobar el presupuesto comunal. </a:t>
            </a:r>
            <a:endParaRPr sz="1800" b="0" i="0" u="none" strike="noStrike" cap="none" dirty="0">
              <a:solidFill>
                <a:srgbClr val="34B2AF"/>
              </a:solidFill>
              <a:latin typeface="Corbel"/>
              <a:ea typeface="Corbel"/>
              <a:cs typeface="Corbel"/>
              <a:sym typeface="Corbel"/>
            </a:endParaRPr>
          </a:p>
        </p:txBody>
      </p:sp>
      <p:sp>
        <p:nvSpPr>
          <p:cNvPr id="12" name="Google Shape;157;p8">
            <a:extLst>
              <a:ext uri="{FF2B5EF4-FFF2-40B4-BE49-F238E27FC236}">
                <a16:creationId xmlns:a16="http://schemas.microsoft.com/office/drawing/2014/main" id="{73A953BC-3081-3D42-93E0-7F898EFDCEA4}"/>
              </a:ext>
            </a:extLst>
          </p:cNvPr>
          <p:cNvSpPr/>
          <p:nvPr/>
        </p:nvSpPr>
        <p:spPr>
          <a:xfrm>
            <a:off x="656419" y="4128128"/>
            <a:ext cx="5032635"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1" i="0" u="none" strike="noStrike" cap="none" dirty="0">
                <a:solidFill>
                  <a:srgbClr val="34B2AF"/>
                </a:solidFill>
                <a:latin typeface="Corbel"/>
                <a:ea typeface="Corbel"/>
                <a:cs typeface="Corbel"/>
                <a:sym typeface="Corbel"/>
              </a:rPr>
              <a:t>Presentar y aprobar el Plan Regulador Comunal (PRC). </a:t>
            </a:r>
            <a:endParaRPr sz="1800" b="0" i="0" u="none" strike="noStrike" cap="none" dirty="0">
              <a:solidFill>
                <a:srgbClr val="34B2AF"/>
              </a:solidFill>
              <a:latin typeface="Corbel"/>
              <a:ea typeface="Corbel"/>
              <a:cs typeface="Corbel"/>
              <a:sym typeface="Corbel"/>
            </a:endParaRPr>
          </a:p>
        </p:txBody>
      </p:sp>
      <p:cxnSp>
        <p:nvCxnSpPr>
          <p:cNvPr id="6" name="Conector recto 5">
            <a:extLst>
              <a:ext uri="{FF2B5EF4-FFF2-40B4-BE49-F238E27FC236}">
                <a16:creationId xmlns:a16="http://schemas.microsoft.com/office/drawing/2014/main" id="{6D558705-CA6E-004C-91DF-9574090244ED}"/>
              </a:ext>
            </a:extLst>
          </p:cNvPr>
          <p:cNvCxnSpPr>
            <a:cxnSpLocks/>
          </p:cNvCxnSpPr>
          <p:nvPr/>
        </p:nvCxnSpPr>
        <p:spPr>
          <a:xfrm>
            <a:off x="376041" y="1693333"/>
            <a:ext cx="0" cy="3558532"/>
          </a:xfrm>
          <a:prstGeom prst="line">
            <a:avLst/>
          </a:prstGeom>
          <a:ln w="34925"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B3678C35-DFE0-F242-B0E0-26EC0F902D45}"/>
              </a:ext>
            </a:extLst>
          </p:cNvPr>
          <p:cNvCxnSpPr>
            <a:cxnSpLocks/>
          </p:cNvCxnSpPr>
          <p:nvPr/>
        </p:nvCxnSpPr>
        <p:spPr>
          <a:xfrm>
            <a:off x="476625" y="3008376"/>
            <a:ext cx="109263" cy="0"/>
          </a:xfrm>
          <a:prstGeom prst="line">
            <a:avLst/>
          </a:prstGeom>
          <a:ln w="3175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4A6B5175-FA40-B041-A4CE-1F7E392AC6FC}"/>
              </a:ext>
            </a:extLst>
          </p:cNvPr>
          <p:cNvCxnSpPr>
            <a:cxnSpLocks/>
          </p:cNvCxnSpPr>
          <p:nvPr/>
        </p:nvCxnSpPr>
        <p:spPr>
          <a:xfrm>
            <a:off x="476625" y="3800536"/>
            <a:ext cx="109263" cy="0"/>
          </a:xfrm>
          <a:prstGeom prst="line">
            <a:avLst/>
          </a:prstGeom>
          <a:ln w="3175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88557306-8C07-EB4C-9262-A6D4BB14C23C}"/>
              </a:ext>
            </a:extLst>
          </p:cNvPr>
          <p:cNvCxnSpPr>
            <a:cxnSpLocks/>
          </p:cNvCxnSpPr>
          <p:nvPr/>
        </p:nvCxnSpPr>
        <p:spPr>
          <a:xfrm>
            <a:off x="476625" y="4297680"/>
            <a:ext cx="109263" cy="0"/>
          </a:xfrm>
          <a:prstGeom prst="line">
            <a:avLst/>
          </a:prstGeom>
          <a:ln w="3175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pic>
        <p:nvPicPr>
          <p:cNvPr id="14" name="Imagen 13">
            <a:extLst>
              <a:ext uri="{FF2B5EF4-FFF2-40B4-BE49-F238E27FC236}">
                <a16:creationId xmlns:a16="http://schemas.microsoft.com/office/drawing/2014/main" id="{D5811691-F2A1-E840-A827-6C901E474735}"/>
              </a:ext>
            </a:extLst>
          </p:cNvPr>
          <p:cNvPicPr>
            <a:picLocks noChangeAspect="1"/>
          </p:cNvPicPr>
          <p:nvPr/>
        </p:nvPicPr>
        <p:blipFill>
          <a:blip r:embed="rId4"/>
          <a:srcRect/>
          <a:stretch/>
        </p:blipFill>
        <p:spPr>
          <a:xfrm>
            <a:off x="7085956" y="1601555"/>
            <a:ext cx="1033241" cy="1050813"/>
          </a:xfrm>
          <a:prstGeom prst="rect">
            <a:avLst/>
          </a:prstGeom>
        </p:spPr>
      </p:pic>
      <p:sp>
        <p:nvSpPr>
          <p:cNvPr id="16" name="Rectángulo redondeado 15">
            <a:extLst>
              <a:ext uri="{FF2B5EF4-FFF2-40B4-BE49-F238E27FC236}">
                <a16:creationId xmlns:a16="http://schemas.microsoft.com/office/drawing/2014/main" id="{CC00704B-9F44-A347-8268-F8A906A03EB6}"/>
              </a:ext>
            </a:extLst>
          </p:cNvPr>
          <p:cNvSpPr/>
          <p:nvPr/>
        </p:nvSpPr>
        <p:spPr>
          <a:xfrm>
            <a:off x="6499388" y="2813951"/>
            <a:ext cx="2206384" cy="2743249"/>
          </a:xfrm>
          <a:prstGeom prst="roundRect">
            <a:avLst/>
          </a:prstGeom>
          <a:noFill/>
          <a:ln w="38100" cap="rnd">
            <a:solidFill>
              <a:srgbClr val="34B2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3611207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¿CUÁL ES LA RESPONSABILIDAD DEL ALCALDE O ALCALDESA? </a:t>
            </a:r>
            <a:endParaRPr sz="2400" dirty="0">
              <a:solidFill>
                <a:srgbClr val="34B2AF"/>
              </a:solidFill>
            </a:endParaRPr>
          </a:p>
        </p:txBody>
      </p:sp>
      <p:sp>
        <p:nvSpPr>
          <p:cNvPr id="113" name="Google Shape;113;p3"/>
          <p:cNvSpPr txBox="1">
            <a:spLocks noGrp="1"/>
          </p:cNvSpPr>
          <p:nvPr>
            <p:ph type="body" idx="1"/>
          </p:nvPr>
        </p:nvSpPr>
        <p:spPr>
          <a:xfrm>
            <a:off x="531024" y="1300799"/>
            <a:ext cx="5730291" cy="1472127"/>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a:lnSpc>
                <a:spcPct val="100000"/>
              </a:lnSpc>
              <a:spcBef>
                <a:spcPts val="0"/>
              </a:spcBef>
              <a:buClr>
                <a:schemeClr val="bg1">
                  <a:lumMod val="50000"/>
                </a:schemeClr>
              </a:buClr>
              <a:buSzPts val="2590"/>
              <a:buNone/>
            </a:pPr>
            <a:r>
              <a:rPr lang="es-ES" sz="1800" dirty="0">
                <a:solidFill>
                  <a:schemeClr val="bg1">
                    <a:lumMod val="50000"/>
                  </a:schemeClr>
                </a:solidFill>
                <a:latin typeface="Corbel"/>
                <a:ea typeface="Corbel"/>
                <a:cs typeface="Corbel"/>
                <a:sym typeface="Corbel"/>
              </a:rPr>
              <a:t>Entre las atribuciones que deben realizar de forma conjunta el </a:t>
            </a:r>
            <a:r>
              <a:rPr lang="es-ES" sz="1800" b="1" dirty="0">
                <a:solidFill>
                  <a:schemeClr val="bg1">
                    <a:lumMod val="50000"/>
                  </a:schemeClr>
                </a:solidFill>
                <a:latin typeface="Corbel"/>
                <a:ea typeface="Corbel"/>
                <a:cs typeface="Corbel"/>
                <a:sym typeface="Corbel"/>
              </a:rPr>
              <a:t>alcalde</a:t>
            </a:r>
            <a:r>
              <a:rPr lang="es-ES" sz="1800" dirty="0">
                <a:solidFill>
                  <a:schemeClr val="bg1">
                    <a:lumMod val="50000"/>
                  </a:schemeClr>
                </a:solidFill>
                <a:latin typeface="Corbel"/>
                <a:ea typeface="Corbel"/>
                <a:cs typeface="Corbel"/>
                <a:sym typeface="Corbel"/>
              </a:rPr>
              <a:t> con el </a:t>
            </a:r>
            <a:r>
              <a:rPr lang="es-ES" sz="1800" b="1" dirty="0">
                <a:solidFill>
                  <a:schemeClr val="bg1">
                    <a:lumMod val="50000"/>
                  </a:schemeClr>
                </a:solidFill>
                <a:latin typeface="Corbel"/>
                <a:ea typeface="Corbel"/>
                <a:cs typeface="Corbel"/>
                <a:sym typeface="Corbel"/>
              </a:rPr>
              <a:t>Concejo Municipal </a:t>
            </a:r>
            <a:r>
              <a:rPr lang="es-ES" sz="1800" dirty="0">
                <a:solidFill>
                  <a:schemeClr val="bg1">
                    <a:lumMod val="50000"/>
                  </a:schemeClr>
                </a:solidFill>
                <a:latin typeface="Corbel"/>
                <a:ea typeface="Corbel"/>
                <a:cs typeface="Corbel"/>
                <a:sym typeface="Corbel"/>
              </a:rPr>
              <a:t>se encuentran: </a:t>
            </a:r>
          </a:p>
        </p:txBody>
      </p:sp>
      <p:sp>
        <p:nvSpPr>
          <p:cNvPr id="3" name="CuadroTexto 2">
            <a:extLst>
              <a:ext uri="{FF2B5EF4-FFF2-40B4-BE49-F238E27FC236}">
                <a16:creationId xmlns:a16="http://schemas.microsoft.com/office/drawing/2014/main" id="{8164EE83-B59B-D243-9911-92DC91716A18}"/>
              </a:ext>
            </a:extLst>
          </p:cNvPr>
          <p:cNvSpPr txBox="1"/>
          <p:nvPr/>
        </p:nvSpPr>
        <p:spPr>
          <a:xfrm>
            <a:off x="6584476" y="3137116"/>
            <a:ext cx="2036203" cy="2523768"/>
          </a:xfrm>
          <a:prstGeom prst="rect">
            <a:avLst/>
          </a:prstGeom>
          <a:noFill/>
        </p:spPr>
        <p:txBody>
          <a:bodyPr wrap="square" rtlCol="0">
            <a:spAutoFit/>
          </a:bodyPr>
          <a:lstStyle/>
          <a:p>
            <a:pPr algn="ctr"/>
            <a:r>
              <a:rPr lang="es-CL" sz="1600" dirty="0">
                <a:solidFill>
                  <a:schemeClr val="bg1">
                    <a:lumMod val="50000"/>
                  </a:schemeClr>
                </a:solidFill>
                <a:latin typeface="Corbel" panose="020B0503020204020204" pitchFamily="34" charset="0"/>
              </a:rPr>
              <a:t>El alcalde o alcaldesa debe ser elegido o elegida mediante votación directa por la población comunal. El tiempo en el cargo es de 4 años y puede ser reelecto o reelecta.</a:t>
            </a:r>
          </a:p>
          <a:p>
            <a:pPr algn="ctr"/>
            <a:endParaRPr lang="es-CL" dirty="0">
              <a:solidFill>
                <a:schemeClr val="bg1">
                  <a:lumMod val="50000"/>
                </a:schemeClr>
              </a:solidFill>
            </a:endParaRPr>
          </a:p>
        </p:txBody>
      </p:sp>
      <p:sp>
        <p:nvSpPr>
          <p:cNvPr id="10" name="Google Shape;155;p8">
            <a:extLst>
              <a:ext uri="{FF2B5EF4-FFF2-40B4-BE49-F238E27FC236}">
                <a16:creationId xmlns:a16="http://schemas.microsoft.com/office/drawing/2014/main" id="{81005847-99C9-3240-9904-2DF0CF594FC6}"/>
              </a:ext>
            </a:extLst>
          </p:cNvPr>
          <p:cNvSpPr/>
          <p:nvPr/>
        </p:nvSpPr>
        <p:spPr>
          <a:xfrm>
            <a:off x="608409" y="2813951"/>
            <a:ext cx="5432156"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1" i="0" u="none" strike="noStrike" cap="none" dirty="0">
                <a:solidFill>
                  <a:srgbClr val="34B2AF"/>
                </a:solidFill>
                <a:latin typeface="Corbel"/>
                <a:ea typeface="Corbel"/>
                <a:cs typeface="Corbel"/>
                <a:sym typeface="Corbel"/>
              </a:rPr>
              <a:t>Presentar y aprobar el Plan de Desarrollo Comunal (PLADECO). </a:t>
            </a:r>
            <a:endParaRPr sz="1800" b="0" i="0" u="none" strike="noStrike" cap="none" dirty="0">
              <a:solidFill>
                <a:srgbClr val="34B2AF"/>
              </a:solidFill>
              <a:latin typeface="Corbel"/>
              <a:ea typeface="Corbel"/>
              <a:cs typeface="Corbel"/>
              <a:sym typeface="Corbel"/>
            </a:endParaRPr>
          </a:p>
        </p:txBody>
      </p:sp>
      <p:sp>
        <p:nvSpPr>
          <p:cNvPr id="11" name="Google Shape;156;p8">
            <a:extLst>
              <a:ext uri="{FF2B5EF4-FFF2-40B4-BE49-F238E27FC236}">
                <a16:creationId xmlns:a16="http://schemas.microsoft.com/office/drawing/2014/main" id="{5D290671-F8B4-6A46-B6DC-F5624D0F91EE}"/>
              </a:ext>
            </a:extLst>
          </p:cNvPr>
          <p:cNvSpPr/>
          <p:nvPr/>
        </p:nvSpPr>
        <p:spPr>
          <a:xfrm>
            <a:off x="656419" y="3607669"/>
            <a:ext cx="4673074"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1" i="0" u="none" strike="noStrike" cap="none" dirty="0">
                <a:solidFill>
                  <a:srgbClr val="34B2AF"/>
                </a:solidFill>
                <a:latin typeface="Corbel"/>
                <a:ea typeface="Corbel"/>
                <a:cs typeface="Corbel"/>
                <a:sym typeface="Corbel"/>
              </a:rPr>
              <a:t>Presentar y aprobar el presupuesto comunal. </a:t>
            </a:r>
            <a:endParaRPr sz="1800" b="0" i="0" u="none" strike="noStrike" cap="none" dirty="0">
              <a:solidFill>
                <a:srgbClr val="34B2AF"/>
              </a:solidFill>
              <a:latin typeface="Corbel"/>
              <a:ea typeface="Corbel"/>
              <a:cs typeface="Corbel"/>
              <a:sym typeface="Corbel"/>
            </a:endParaRPr>
          </a:p>
        </p:txBody>
      </p:sp>
      <p:sp>
        <p:nvSpPr>
          <p:cNvPr id="12" name="Google Shape;157;p8">
            <a:extLst>
              <a:ext uri="{FF2B5EF4-FFF2-40B4-BE49-F238E27FC236}">
                <a16:creationId xmlns:a16="http://schemas.microsoft.com/office/drawing/2014/main" id="{73A953BC-3081-3D42-93E0-7F898EFDCEA4}"/>
              </a:ext>
            </a:extLst>
          </p:cNvPr>
          <p:cNvSpPr/>
          <p:nvPr/>
        </p:nvSpPr>
        <p:spPr>
          <a:xfrm>
            <a:off x="656419" y="4128128"/>
            <a:ext cx="5032635"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1" i="0" u="none" strike="noStrike" cap="none" dirty="0">
                <a:solidFill>
                  <a:srgbClr val="34B2AF"/>
                </a:solidFill>
                <a:latin typeface="Corbel"/>
                <a:ea typeface="Corbel"/>
                <a:cs typeface="Corbel"/>
                <a:sym typeface="Corbel"/>
              </a:rPr>
              <a:t>Presentar y aprobar el Plan Regulador Comunal (PRC). </a:t>
            </a:r>
            <a:endParaRPr sz="1800" b="0" i="0" u="none" strike="noStrike" cap="none" dirty="0">
              <a:solidFill>
                <a:srgbClr val="34B2AF"/>
              </a:solidFill>
              <a:latin typeface="Corbel"/>
              <a:ea typeface="Corbel"/>
              <a:cs typeface="Corbel"/>
              <a:sym typeface="Corbel"/>
            </a:endParaRPr>
          </a:p>
        </p:txBody>
      </p:sp>
      <p:sp>
        <p:nvSpPr>
          <p:cNvPr id="13" name="Google Shape;158;p8">
            <a:extLst>
              <a:ext uri="{FF2B5EF4-FFF2-40B4-BE49-F238E27FC236}">
                <a16:creationId xmlns:a16="http://schemas.microsoft.com/office/drawing/2014/main" id="{A19B1372-40D8-AF47-A135-73342B7EF131}"/>
              </a:ext>
            </a:extLst>
          </p:cNvPr>
          <p:cNvSpPr/>
          <p:nvPr/>
        </p:nvSpPr>
        <p:spPr>
          <a:xfrm>
            <a:off x="658955" y="4928700"/>
            <a:ext cx="4922788"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s-ES" sz="1800" b="1" i="0" u="none" strike="noStrike" cap="none" dirty="0">
                <a:solidFill>
                  <a:srgbClr val="34B2AF"/>
                </a:solidFill>
                <a:latin typeface="Corbel"/>
                <a:ea typeface="Corbel"/>
                <a:cs typeface="Corbel"/>
                <a:sym typeface="Corbel"/>
              </a:rPr>
              <a:t>Aprobar e incorporar a la gestión las políticas de servicios de salud y educación. </a:t>
            </a:r>
            <a:endParaRPr sz="1800" b="0" i="0" u="none" strike="noStrike" cap="none" dirty="0">
              <a:solidFill>
                <a:srgbClr val="34B2AF"/>
              </a:solidFill>
              <a:latin typeface="Corbel"/>
              <a:ea typeface="Corbel"/>
              <a:cs typeface="Corbel"/>
              <a:sym typeface="Corbel"/>
            </a:endParaRPr>
          </a:p>
        </p:txBody>
      </p:sp>
      <p:cxnSp>
        <p:nvCxnSpPr>
          <p:cNvPr id="6" name="Conector recto 5">
            <a:extLst>
              <a:ext uri="{FF2B5EF4-FFF2-40B4-BE49-F238E27FC236}">
                <a16:creationId xmlns:a16="http://schemas.microsoft.com/office/drawing/2014/main" id="{6D558705-CA6E-004C-91DF-9574090244ED}"/>
              </a:ext>
            </a:extLst>
          </p:cNvPr>
          <p:cNvCxnSpPr>
            <a:cxnSpLocks/>
          </p:cNvCxnSpPr>
          <p:nvPr/>
        </p:nvCxnSpPr>
        <p:spPr>
          <a:xfrm>
            <a:off x="376041" y="1693333"/>
            <a:ext cx="0" cy="3558532"/>
          </a:xfrm>
          <a:prstGeom prst="line">
            <a:avLst/>
          </a:prstGeom>
          <a:ln w="34925"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15" name="Conector recto 14">
            <a:extLst>
              <a:ext uri="{FF2B5EF4-FFF2-40B4-BE49-F238E27FC236}">
                <a16:creationId xmlns:a16="http://schemas.microsoft.com/office/drawing/2014/main" id="{B3678C35-DFE0-F242-B0E0-26EC0F902D45}"/>
              </a:ext>
            </a:extLst>
          </p:cNvPr>
          <p:cNvCxnSpPr>
            <a:cxnSpLocks/>
          </p:cNvCxnSpPr>
          <p:nvPr/>
        </p:nvCxnSpPr>
        <p:spPr>
          <a:xfrm>
            <a:off x="476625" y="3008376"/>
            <a:ext cx="109263" cy="0"/>
          </a:xfrm>
          <a:prstGeom prst="line">
            <a:avLst/>
          </a:prstGeom>
          <a:ln w="3175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4A6B5175-FA40-B041-A4CE-1F7E392AC6FC}"/>
              </a:ext>
            </a:extLst>
          </p:cNvPr>
          <p:cNvCxnSpPr>
            <a:cxnSpLocks/>
          </p:cNvCxnSpPr>
          <p:nvPr/>
        </p:nvCxnSpPr>
        <p:spPr>
          <a:xfrm>
            <a:off x="476625" y="3800536"/>
            <a:ext cx="109263" cy="0"/>
          </a:xfrm>
          <a:prstGeom prst="line">
            <a:avLst/>
          </a:prstGeom>
          <a:ln w="3175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20" name="Conector recto 19">
            <a:extLst>
              <a:ext uri="{FF2B5EF4-FFF2-40B4-BE49-F238E27FC236}">
                <a16:creationId xmlns:a16="http://schemas.microsoft.com/office/drawing/2014/main" id="{88557306-8C07-EB4C-9262-A6D4BB14C23C}"/>
              </a:ext>
            </a:extLst>
          </p:cNvPr>
          <p:cNvCxnSpPr>
            <a:cxnSpLocks/>
          </p:cNvCxnSpPr>
          <p:nvPr/>
        </p:nvCxnSpPr>
        <p:spPr>
          <a:xfrm>
            <a:off x="476625" y="4297680"/>
            <a:ext cx="109263" cy="0"/>
          </a:xfrm>
          <a:prstGeom prst="line">
            <a:avLst/>
          </a:prstGeom>
          <a:ln w="3175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CB04EDBA-FEA9-BF42-8E24-71275449D0A1}"/>
              </a:ext>
            </a:extLst>
          </p:cNvPr>
          <p:cNvCxnSpPr>
            <a:cxnSpLocks/>
          </p:cNvCxnSpPr>
          <p:nvPr/>
        </p:nvCxnSpPr>
        <p:spPr>
          <a:xfrm>
            <a:off x="476625" y="5111496"/>
            <a:ext cx="109263" cy="0"/>
          </a:xfrm>
          <a:prstGeom prst="line">
            <a:avLst/>
          </a:prstGeom>
          <a:ln w="3175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pic>
        <p:nvPicPr>
          <p:cNvPr id="16" name="Imagen 15">
            <a:extLst>
              <a:ext uri="{FF2B5EF4-FFF2-40B4-BE49-F238E27FC236}">
                <a16:creationId xmlns:a16="http://schemas.microsoft.com/office/drawing/2014/main" id="{1137D66E-0478-8E47-BEF9-EDE7314B5278}"/>
              </a:ext>
            </a:extLst>
          </p:cNvPr>
          <p:cNvPicPr>
            <a:picLocks noChangeAspect="1"/>
          </p:cNvPicPr>
          <p:nvPr/>
        </p:nvPicPr>
        <p:blipFill>
          <a:blip r:embed="rId4"/>
          <a:srcRect/>
          <a:stretch/>
        </p:blipFill>
        <p:spPr>
          <a:xfrm>
            <a:off x="7085956" y="1601555"/>
            <a:ext cx="1033241" cy="1050813"/>
          </a:xfrm>
          <a:prstGeom prst="rect">
            <a:avLst/>
          </a:prstGeom>
        </p:spPr>
      </p:pic>
      <p:sp>
        <p:nvSpPr>
          <p:cNvPr id="17" name="Rectángulo redondeado 16">
            <a:extLst>
              <a:ext uri="{FF2B5EF4-FFF2-40B4-BE49-F238E27FC236}">
                <a16:creationId xmlns:a16="http://schemas.microsoft.com/office/drawing/2014/main" id="{FC94B8C5-DA78-2A44-9360-FC9E5BF17E6E}"/>
              </a:ext>
            </a:extLst>
          </p:cNvPr>
          <p:cNvSpPr/>
          <p:nvPr/>
        </p:nvSpPr>
        <p:spPr>
          <a:xfrm>
            <a:off x="6499388" y="2813951"/>
            <a:ext cx="2206384" cy="2743249"/>
          </a:xfrm>
          <a:prstGeom prst="roundRect">
            <a:avLst/>
          </a:prstGeom>
          <a:noFill/>
          <a:ln w="38100" cap="rnd">
            <a:solidFill>
              <a:srgbClr val="34B2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Tree>
    <p:extLst>
      <p:ext uri="{BB962C8B-B14F-4D97-AF65-F5344CB8AC3E}">
        <p14:creationId xmlns:p14="http://schemas.microsoft.com/office/powerpoint/2010/main" val="3051397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CONCEJO MUNICIPAL </a:t>
            </a:r>
            <a:endParaRPr sz="2400" dirty="0">
              <a:solidFill>
                <a:srgbClr val="34B2AF"/>
              </a:solidFill>
            </a:endParaRPr>
          </a:p>
        </p:txBody>
      </p:sp>
      <p:sp>
        <p:nvSpPr>
          <p:cNvPr id="113" name="Google Shape;113;p3"/>
          <p:cNvSpPr txBox="1">
            <a:spLocks noGrp="1"/>
          </p:cNvSpPr>
          <p:nvPr>
            <p:ph type="body" idx="1"/>
          </p:nvPr>
        </p:nvSpPr>
        <p:spPr>
          <a:xfrm>
            <a:off x="531023" y="2096573"/>
            <a:ext cx="6334725" cy="1572849"/>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r>
              <a:rPr lang="es-ES" sz="1800" dirty="0">
                <a:solidFill>
                  <a:schemeClr val="bg1">
                    <a:lumMod val="50000"/>
                  </a:schemeClr>
                </a:solidFill>
                <a:latin typeface="Corbel"/>
                <a:ea typeface="Corbel"/>
                <a:cs typeface="Corbel"/>
                <a:sym typeface="Corbel"/>
              </a:rPr>
              <a:t>Es un órgano colegiado que representa a la comunidad local, conformado por concejales. La cantidad de concejales                      –integrantes del Concejo– variará dependiendo de la población de electores de la comuna en cuestión, de modo que: </a:t>
            </a: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p:txBody>
      </p:sp>
      <p:pic>
        <p:nvPicPr>
          <p:cNvPr id="4" name="Imagen 3">
            <a:extLst>
              <a:ext uri="{FF2B5EF4-FFF2-40B4-BE49-F238E27FC236}">
                <a16:creationId xmlns:a16="http://schemas.microsoft.com/office/drawing/2014/main" id="{CCF4079B-21CF-3D48-97B0-87A91DE2A560}"/>
              </a:ext>
            </a:extLst>
          </p:cNvPr>
          <p:cNvPicPr>
            <a:picLocks noChangeAspect="1"/>
          </p:cNvPicPr>
          <p:nvPr/>
        </p:nvPicPr>
        <p:blipFill>
          <a:blip r:embed="rId4"/>
          <a:srcRect/>
          <a:stretch/>
        </p:blipFill>
        <p:spPr>
          <a:xfrm>
            <a:off x="6998631" y="2430581"/>
            <a:ext cx="1963445" cy="1996836"/>
          </a:xfrm>
          <a:prstGeom prst="rect">
            <a:avLst/>
          </a:prstGeom>
        </p:spPr>
      </p:pic>
    </p:spTree>
    <p:extLst>
      <p:ext uri="{BB962C8B-B14F-4D97-AF65-F5344CB8AC3E}">
        <p14:creationId xmlns:p14="http://schemas.microsoft.com/office/powerpoint/2010/main" val="1759893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CONCEJO MUNICIPAL </a:t>
            </a:r>
            <a:endParaRPr sz="2400" dirty="0">
              <a:solidFill>
                <a:srgbClr val="34B2AF"/>
              </a:solidFill>
            </a:endParaRPr>
          </a:p>
        </p:txBody>
      </p:sp>
      <p:sp>
        <p:nvSpPr>
          <p:cNvPr id="113" name="Google Shape;113;p3"/>
          <p:cNvSpPr txBox="1">
            <a:spLocks noGrp="1"/>
          </p:cNvSpPr>
          <p:nvPr>
            <p:ph type="body" idx="1"/>
          </p:nvPr>
        </p:nvSpPr>
        <p:spPr>
          <a:xfrm>
            <a:off x="531023" y="2096573"/>
            <a:ext cx="6334725" cy="1572849"/>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r>
              <a:rPr lang="es-ES" sz="1800" dirty="0">
                <a:solidFill>
                  <a:schemeClr val="bg1">
                    <a:lumMod val="50000"/>
                  </a:schemeClr>
                </a:solidFill>
                <a:latin typeface="Corbel"/>
                <a:ea typeface="Corbel"/>
                <a:cs typeface="Corbel"/>
                <a:sym typeface="Corbel"/>
              </a:rPr>
              <a:t>Es un órgano colegiado que representa a la comunidad local, conformado por concejales. La cantidad de concejales                      –integrantes del Concejo– variará dependiendo de la población de electores de la comuna en cuestión, de modo que: </a:t>
            </a: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p:txBody>
      </p:sp>
      <p:pic>
        <p:nvPicPr>
          <p:cNvPr id="4" name="Imagen 3">
            <a:extLst>
              <a:ext uri="{FF2B5EF4-FFF2-40B4-BE49-F238E27FC236}">
                <a16:creationId xmlns:a16="http://schemas.microsoft.com/office/drawing/2014/main" id="{CCF4079B-21CF-3D48-97B0-87A91DE2A560}"/>
              </a:ext>
            </a:extLst>
          </p:cNvPr>
          <p:cNvPicPr>
            <a:picLocks noChangeAspect="1"/>
          </p:cNvPicPr>
          <p:nvPr/>
        </p:nvPicPr>
        <p:blipFill>
          <a:blip r:embed="rId4"/>
          <a:srcRect/>
          <a:stretch/>
        </p:blipFill>
        <p:spPr>
          <a:xfrm>
            <a:off x="6998631" y="2430581"/>
            <a:ext cx="1963445" cy="1996836"/>
          </a:xfrm>
          <a:prstGeom prst="rect">
            <a:avLst/>
          </a:prstGeom>
        </p:spPr>
      </p:pic>
      <p:sp>
        <p:nvSpPr>
          <p:cNvPr id="5" name="Rectángulo 4">
            <a:extLst>
              <a:ext uri="{FF2B5EF4-FFF2-40B4-BE49-F238E27FC236}">
                <a16:creationId xmlns:a16="http://schemas.microsoft.com/office/drawing/2014/main" id="{39DAF7E5-8768-154E-A7F7-8A0BF887D44A}"/>
              </a:ext>
            </a:extLst>
          </p:cNvPr>
          <p:cNvSpPr/>
          <p:nvPr/>
        </p:nvSpPr>
        <p:spPr>
          <a:xfrm>
            <a:off x="566468" y="3669422"/>
            <a:ext cx="6365722" cy="584775"/>
          </a:xfrm>
          <a:prstGeom prst="rect">
            <a:avLst/>
          </a:prstGeom>
        </p:spPr>
        <p:txBody>
          <a:bodyPr wrap="square">
            <a:spAutoFit/>
          </a:bodyPr>
          <a:lstStyle/>
          <a:p>
            <a:pPr lvl="0" algn="just"/>
            <a:r>
              <a:rPr lang="es-ES" sz="1600" b="1" dirty="0">
                <a:solidFill>
                  <a:srgbClr val="34B2AF"/>
                </a:solidFill>
              </a:rPr>
              <a:t>Una comuna de hasta 70.000 electores tendrá un Concejo Municipal compuesto por 6 concejales. </a:t>
            </a:r>
          </a:p>
        </p:txBody>
      </p:sp>
    </p:spTree>
    <p:extLst>
      <p:ext uri="{BB962C8B-B14F-4D97-AF65-F5344CB8AC3E}">
        <p14:creationId xmlns:p14="http://schemas.microsoft.com/office/powerpoint/2010/main" val="2824677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CONCEJO MUNICIPAL </a:t>
            </a:r>
            <a:endParaRPr sz="2400" dirty="0">
              <a:solidFill>
                <a:srgbClr val="34B2AF"/>
              </a:solidFill>
            </a:endParaRPr>
          </a:p>
        </p:txBody>
      </p:sp>
      <p:sp>
        <p:nvSpPr>
          <p:cNvPr id="113" name="Google Shape;113;p3"/>
          <p:cNvSpPr txBox="1">
            <a:spLocks noGrp="1"/>
          </p:cNvSpPr>
          <p:nvPr>
            <p:ph type="body" idx="1"/>
          </p:nvPr>
        </p:nvSpPr>
        <p:spPr>
          <a:xfrm>
            <a:off x="531023" y="2096573"/>
            <a:ext cx="6334725" cy="1572849"/>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r>
              <a:rPr lang="es-ES" sz="1800" dirty="0">
                <a:solidFill>
                  <a:schemeClr val="bg1">
                    <a:lumMod val="50000"/>
                  </a:schemeClr>
                </a:solidFill>
                <a:latin typeface="Corbel"/>
                <a:ea typeface="Corbel"/>
                <a:cs typeface="Corbel"/>
                <a:sym typeface="Corbel"/>
              </a:rPr>
              <a:t>Es un órgano colegiado que representa a la comunidad local, conformado por concejales. La cantidad de concejales                      –integrantes del Concejo– variará dependiendo de la población de electores de la comuna en cuestión, de modo que: </a:t>
            </a: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p:txBody>
      </p:sp>
      <p:pic>
        <p:nvPicPr>
          <p:cNvPr id="4" name="Imagen 3">
            <a:extLst>
              <a:ext uri="{FF2B5EF4-FFF2-40B4-BE49-F238E27FC236}">
                <a16:creationId xmlns:a16="http://schemas.microsoft.com/office/drawing/2014/main" id="{CCF4079B-21CF-3D48-97B0-87A91DE2A560}"/>
              </a:ext>
            </a:extLst>
          </p:cNvPr>
          <p:cNvPicPr>
            <a:picLocks noChangeAspect="1"/>
          </p:cNvPicPr>
          <p:nvPr/>
        </p:nvPicPr>
        <p:blipFill>
          <a:blip r:embed="rId4"/>
          <a:srcRect/>
          <a:stretch/>
        </p:blipFill>
        <p:spPr>
          <a:xfrm>
            <a:off x="6998631" y="2430581"/>
            <a:ext cx="1963445" cy="1996836"/>
          </a:xfrm>
          <a:prstGeom prst="rect">
            <a:avLst/>
          </a:prstGeom>
        </p:spPr>
      </p:pic>
      <p:sp>
        <p:nvSpPr>
          <p:cNvPr id="5" name="Rectángulo 4">
            <a:extLst>
              <a:ext uri="{FF2B5EF4-FFF2-40B4-BE49-F238E27FC236}">
                <a16:creationId xmlns:a16="http://schemas.microsoft.com/office/drawing/2014/main" id="{39DAF7E5-8768-154E-A7F7-8A0BF887D44A}"/>
              </a:ext>
            </a:extLst>
          </p:cNvPr>
          <p:cNvSpPr/>
          <p:nvPr/>
        </p:nvSpPr>
        <p:spPr>
          <a:xfrm>
            <a:off x="566468" y="3669422"/>
            <a:ext cx="6365722" cy="584775"/>
          </a:xfrm>
          <a:prstGeom prst="rect">
            <a:avLst/>
          </a:prstGeom>
        </p:spPr>
        <p:txBody>
          <a:bodyPr wrap="square">
            <a:spAutoFit/>
          </a:bodyPr>
          <a:lstStyle/>
          <a:p>
            <a:pPr lvl="0" algn="just"/>
            <a:r>
              <a:rPr lang="es-ES" sz="1600" b="1" dirty="0">
                <a:solidFill>
                  <a:srgbClr val="34B2AF"/>
                </a:solidFill>
              </a:rPr>
              <a:t>Una comuna de hasta 70.000 electores tendrá un Concejo Municipal compuesto por 6 concejales. </a:t>
            </a:r>
          </a:p>
        </p:txBody>
      </p:sp>
      <p:sp>
        <p:nvSpPr>
          <p:cNvPr id="6" name="Rectángulo 5">
            <a:extLst>
              <a:ext uri="{FF2B5EF4-FFF2-40B4-BE49-F238E27FC236}">
                <a16:creationId xmlns:a16="http://schemas.microsoft.com/office/drawing/2014/main" id="{13888E08-8E84-9244-9A1C-1FDA85CDCDFF}"/>
              </a:ext>
            </a:extLst>
          </p:cNvPr>
          <p:cNvSpPr/>
          <p:nvPr/>
        </p:nvSpPr>
        <p:spPr>
          <a:xfrm>
            <a:off x="591868" y="4470812"/>
            <a:ext cx="6340322" cy="535531"/>
          </a:xfrm>
          <a:prstGeom prst="rect">
            <a:avLst/>
          </a:prstGeom>
        </p:spPr>
        <p:txBody>
          <a:bodyPr wrap="square">
            <a:spAutoFit/>
          </a:bodyPr>
          <a:lstStyle/>
          <a:p>
            <a:pPr lvl="0" algn="just">
              <a:lnSpc>
                <a:spcPct val="90000"/>
              </a:lnSpc>
              <a:buClr>
                <a:srgbClr val="00AFF4"/>
              </a:buClr>
              <a:buSzPts val="1800"/>
            </a:pPr>
            <a:r>
              <a:rPr lang="es-ES" sz="1600" b="1" dirty="0">
                <a:solidFill>
                  <a:srgbClr val="34B2AF"/>
                </a:solidFill>
              </a:rPr>
              <a:t>Una comuna de entre 70.000 y 150.000 electores tendrá un Concejo Municipal compuesto por 8 concejales. </a:t>
            </a:r>
            <a:endParaRPr lang="es-ES" sz="1600" dirty="0">
              <a:solidFill>
                <a:srgbClr val="34B2AF"/>
              </a:solidFill>
            </a:endParaRPr>
          </a:p>
        </p:txBody>
      </p:sp>
    </p:spTree>
    <p:extLst>
      <p:ext uri="{BB962C8B-B14F-4D97-AF65-F5344CB8AC3E}">
        <p14:creationId xmlns:p14="http://schemas.microsoft.com/office/powerpoint/2010/main" val="1148155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CONCEJO MUNICIPAL </a:t>
            </a:r>
            <a:endParaRPr sz="2400" dirty="0">
              <a:solidFill>
                <a:srgbClr val="34B2AF"/>
              </a:solidFill>
            </a:endParaRPr>
          </a:p>
        </p:txBody>
      </p:sp>
      <p:sp>
        <p:nvSpPr>
          <p:cNvPr id="113" name="Google Shape;113;p3"/>
          <p:cNvSpPr txBox="1">
            <a:spLocks noGrp="1"/>
          </p:cNvSpPr>
          <p:nvPr>
            <p:ph type="body" idx="1"/>
          </p:nvPr>
        </p:nvSpPr>
        <p:spPr>
          <a:xfrm>
            <a:off x="531023" y="2096573"/>
            <a:ext cx="6334725" cy="1572849"/>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r>
              <a:rPr lang="es-ES" sz="1800" dirty="0">
                <a:solidFill>
                  <a:schemeClr val="bg1">
                    <a:lumMod val="50000"/>
                  </a:schemeClr>
                </a:solidFill>
                <a:latin typeface="Corbel"/>
                <a:ea typeface="Corbel"/>
                <a:cs typeface="Corbel"/>
                <a:sym typeface="Corbel"/>
              </a:rPr>
              <a:t>Es un órgano colegiado que representa a la comunidad local, conformado por concejales. La cantidad de concejales                      –integrantes del Concejo– variará dependiendo de la población de electores de la comuna en cuestión, de modo que: </a:t>
            </a: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p:txBody>
      </p:sp>
      <p:pic>
        <p:nvPicPr>
          <p:cNvPr id="4" name="Imagen 3">
            <a:extLst>
              <a:ext uri="{FF2B5EF4-FFF2-40B4-BE49-F238E27FC236}">
                <a16:creationId xmlns:a16="http://schemas.microsoft.com/office/drawing/2014/main" id="{CCF4079B-21CF-3D48-97B0-87A91DE2A560}"/>
              </a:ext>
            </a:extLst>
          </p:cNvPr>
          <p:cNvPicPr>
            <a:picLocks noChangeAspect="1"/>
          </p:cNvPicPr>
          <p:nvPr/>
        </p:nvPicPr>
        <p:blipFill>
          <a:blip r:embed="rId4"/>
          <a:srcRect/>
          <a:stretch/>
        </p:blipFill>
        <p:spPr>
          <a:xfrm>
            <a:off x="6998631" y="2430581"/>
            <a:ext cx="1963445" cy="1996836"/>
          </a:xfrm>
          <a:prstGeom prst="rect">
            <a:avLst/>
          </a:prstGeom>
        </p:spPr>
      </p:pic>
      <p:sp>
        <p:nvSpPr>
          <p:cNvPr id="5" name="Rectángulo 4">
            <a:extLst>
              <a:ext uri="{FF2B5EF4-FFF2-40B4-BE49-F238E27FC236}">
                <a16:creationId xmlns:a16="http://schemas.microsoft.com/office/drawing/2014/main" id="{39DAF7E5-8768-154E-A7F7-8A0BF887D44A}"/>
              </a:ext>
            </a:extLst>
          </p:cNvPr>
          <p:cNvSpPr/>
          <p:nvPr/>
        </p:nvSpPr>
        <p:spPr>
          <a:xfrm>
            <a:off x="566468" y="3669422"/>
            <a:ext cx="6365722" cy="584775"/>
          </a:xfrm>
          <a:prstGeom prst="rect">
            <a:avLst/>
          </a:prstGeom>
        </p:spPr>
        <p:txBody>
          <a:bodyPr wrap="square">
            <a:spAutoFit/>
          </a:bodyPr>
          <a:lstStyle/>
          <a:p>
            <a:pPr lvl="0" algn="just"/>
            <a:r>
              <a:rPr lang="es-ES" sz="1600" b="1" dirty="0">
                <a:solidFill>
                  <a:srgbClr val="34B2AF"/>
                </a:solidFill>
              </a:rPr>
              <a:t>Una comuna de hasta 70.000 electores tendrá un Concejo Municipal compuesto por 6 concejales. </a:t>
            </a:r>
          </a:p>
        </p:txBody>
      </p:sp>
      <p:sp>
        <p:nvSpPr>
          <p:cNvPr id="6" name="Rectángulo 5">
            <a:extLst>
              <a:ext uri="{FF2B5EF4-FFF2-40B4-BE49-F238E27FC236}">
                <a16:creationId xmlns:a16="http://schemas.microsoft.com/office/drawing/2014/main" id="{13888E08-8E84-9244-9A1C-1FDA85CDCDFF}"/>
              </a:ext>
            </a:extLst>
          </p:cNvPr>
          <p:cNvSpPr/>
          <p:nvPr/>
        </p:nvSpPr>
        <p:spPr>
          <a:xfrm>
            <a:off x="591868" y="4470812"/>
            <a:ext cx="6340322" cy="535531"/>
          </a:xfrm>
          <a:prstGeom prst="rect">
            <a:avLst/>
          </a:prstGeom>
        </p:spPr>
        <p:txBody>
          <a:bodyPr wrap="square">
            <a:spAutoFit/>
          </a:bodyPr>
          <a:lstStyle/>
          <a:p>
            <a:pPr lvl="0" algn="just">
              <a:lnSpc>
                <a:spcPct val="90000"/>
              </a:lnSpc>
              <a:buClr>
                <a:srgbClr val="00AFF4"/>
              </a:buClr>
              <a:buSzPts val="1800"/>
            </a:pPr>
            <a:r>
              <a:rPr lang="es-ES" sz="1600" b="1" dirty="0">
                <a:solidFill>
                  <a:srgbClr val="34B2AF"/>
                </a:solidFill>
              </a:rPr>
              <a:t>Una comuna de entre 70.000 y 150.000 electores tendrá un Concejo Municipal compuesto por 8 concejales. </a:t>
            </a:r>
            <a:endParaRPr lang="es-ES" sz="1600" dirty="0">
              <a:solidFill>
                <a:srgbClr val="34B2AF"/>
              </a:solidFill>
            </a:endParaRPr>
          </a:p>
        </p:txBody>
      </p:sp>
      <p:sp>
        <p:nvSpPr>
          <p:cNvPr id="7" name="Rectángulo 6">
            <a:extLst>
              <a:ext uri="{FF2B5EF4-FFF2-40B4-BE49-F238E27FC236}">
                <a16:creationId xmlns:a16="http://schemas.microsoft.com/office/drawing/2014/main" id="{C57C8896-8C01-214B-A913-D336CD9CCCB8}"/>
              </a:ext>
            </a:extLst>
          </p:cNvPr>
          <p:cNvSpPr/>
          <p:nvPr/>
        </p:nvSpPr>
        <p:spPr>
          <a:xfrm>
            <a:off x="591868" y="5222958"/>
            <a:ext cx="6340322" cy="535531"/>
          </a:xfrm>
          <a:prstGeom prst="rect">
            <a:avLst/>
          </a:prstGeom>
        </p:spPr>
        <p:txBody>
          <a:bodyPr wrap="square">
            <a:spAutoFit/>
          </a:bodyPr>
          <a:lstStyle/>
          <a:p>
            <a:pPr lvl="0" algn="just">
              <a:lnSpc>
                <a:spcPct val="90000"/>
              </a:lnSpc>
              <a:buClr>
                <a:srgbClr val="00AFF4"/>
              </a:buClr>
              <a:buSzPts val="1800"/>
            </a:pPr>
            <a:r>
              <a:rPr lang="es-ES" sz="1600" b="1" dirty="0">
                <a:solidFill>
                  <a:srgbClr val="34B2AF"/>
                </a:solidFill>
              </a:rPr>
              <a:t>Una comuna con más de 150.000 electores tendrá un Concejo Municipal compuesto por 10 concejales.</a:t>
            </a:r>
            <a:endParaRPr lang="es-ES" sz="1600" dirty="0">
              <a:solidFill>
                <a:srgbClr val="34B2AF"/>
              </a:solidFill>
            </a:endParaRPr>
          </a:p>
        </p:txBody>
      </p:sp>
    </p:spTree>
    <p:extLst>
      <p:ext uri="{BB962C8B-B14F-4D97-AF65-F5344CB8AC3E}">
        <p14:creationId xmlns:p14="http://schemas.microsoft.com/office/powerpoint/2010/main" val="33800460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CONCEJO MUNICIPAL </a:t>
            </a:r>
            <a:endParaRPr sz="2400" dirty="0">
              <a:solidFill>
                <a:srgbClr val="34B2AF"/>
              </a:solidFill>
            </a:endParaRPr>
          </a:p>
        </p:txBody>
      </p:sp>
      <p:sp>
        <p:nvSpPr>
          <p:cNvPr id="113" name="Google Shape;113;p3"/>
          <p:cNvSpPr txBox="1">
            <a:spLocks noGrp="1"/>
          </p:cNvSpPr>
          <p:nvPr>
            <p:ph type="body" idx="1"/>
          </p:nvPr>
        </p:nvSpPr>
        <p:spPr>
          <a:xfrm>
            <a:off x="531023" y="2096573"/>
            <a:ext cx="6334725" cy="2989777"/>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0"/>
              </a:spcBef>
              <a:buClr>
                <a:srgbClr val="000000"/>
              </a:buClr>
              <a:buNone/>
            </a:pPr>
            <a:r>
              <a:rPr lang="es-ES" sz="2000" dirty="0">
                <a:solidFill>
                  <a:schemeClr val="bg1">
                    <a:lumMod val="50000"/>
                  </a:schemeClr>
                </a:solidFill>
                <a:latin typeface="Corbel"/>
                <a:ea typeface="Corbel"/>
                <a:cs typeface="Corbel"/>
                <a:sym typeface="Corbel"/>
              </a:rPr>
              <a:t>Es la entidad encargada de normar, fiscalizar y supervisar el cumplimiento de planes, programas y presupuesto municipal planteados por el alcalde o alcaldesa. </a:t>
            </a:r>
            <a:endParaRPr lang="es-ES" sz="2000" dirty="0">
              <a:solidFill>
                <a:schemeClr val="bg1">
                  <a:lumMod val="50000"/>
                </a:schemeClr>
              </a:solidFill>
              <a:latin typeface="Arial"/>
              <a:cs typeface="Arial"/>
              <a:sym typeface="Arial"/>
            </a:endParaRPr>
          </a:p>
          <a:p>
            <a:pPr marL="0" lvl="0" indent="0" algn="just">
              <a:lnSpc>
                <a:spcPct val="100000"/>
              </a:lnSpc>
              <a:spcBef>
                <a:spcPts val="0"/>
              </a:spcBef>
              <a:buClr>
                <a:srgbClr val="000000"/>
              </a:buClr>
              <a:buNone/>
            </a:pPr>
            <a:endParaRPr lang="es-ES" sz="2000" dirty="0">
              <a:solidFill>
                <a:schemeClr val="bg1">
                  <a:lumMod val="50000"/>
                </a:schemeClr>
              </a:solidFill>
              <a:latin typeface="Corbel"/>
              <a:ea typeface="Corbel"/>
              <a:cs typeface="Corbel"/>
              <a:sym typeface="Corbel"/>
            </a:endParaRPr>
          </a:p>
          <a:p>
            <a:pPr marL="0" lvl="0" indent="0" algn="just">
              <a:lnSpc>
                <a:spcPct val="100000"/>
              </a:lnSpc>
              <a:spcBef>
                <a:spcPts val="0"/>
              </a:spcBef>
              <a:buClr>
                <a:srgbClr val="000000"/>
              </a:buClr>
              <a:buNone/>
            </a:pPr>
            <a:endParaRPr lang="es-ES" sz="2000" dirty="0">
              <a:solidFill>
                <a:schemeClr val="bg1">
                  <a:lumMod val="50000"/>
                </a:schemeClr>
              </a:solidFill>
              <a:latin typeface="Corbel"/>
              <a:ea typeface="Corbel"/>
              <a:cs typeface="Corbel"/>
              <a:sym typeface="Corbel"/>
            </a:endParaRPr>
          </a:p>
          <a:p>
            <a:pPr marL="0" lvl="0" indent="0" algn="just">
              <a:lnSpc>
                <a:spcPct val="100000"/>
              </a:lnSpc>
              <a:spcBef>
                <a:spcPts val="0"/>
              </a:spcBef>
              <a:buClr>
                <a:srgbClr val="000000"/>
              </a:buClr>
              <a:buNone/>
            </a:pPr>
            <a:r>
              <a:rPr lang="es-ES" sz="2000" dirty="0">
                <a:solidFill>
                  <a:schemeClr val="bg1">
                    <a:lumMod val="50000"/>
                  </a:schemeClr>
                </a:solidFill>
                <a:latin typeface="Corbel"/>
                <a:ea typeface="Corbel"/>
                <a:cs typeface="Corbel"/>
                <a:sym typeface="Corbel"/>
              </a:rPr>
              <a:t>El Concejo Municipal respalda o rechaza las decisiones del alcalde o alcaldesa, por lo que norma, resuelve y fiscaliza las labores realizadas tanto por el municipio como por la autoridad municipal, entre otras labores: </a:t>
            </a:r>
          </a:p>
          <a:p>
            <a:pPr marL="64135" lvl="0" indent="0" algn="just" rtl="0">
              <a:lnSpc>
                <a:spcPct val="100000"/>
              </a:lnSpc>
              <a:spcBef>
                <a:spcPts val="0"/>
              </a:spcBef>
              <a:spcAft>
                <a:spcPts val="0"/>
              </a:spcAft>
              <a:buClr>
                <a:schemeClr val="bg1">
                  <a:lumMod val="50000"/>
                </a:schemeClr>
              </a:buClr>
              <a:buSzPts val="2590"/>
              <a:buNone/>
            </a:pPr>
            <a:endParaRPr lang="es-ES" sz="2000" dirty="0">
              <a:solidFill>
                <a:schemeClr val="bg1">
                  <a:lumMod val="50000"/>
                </a:schemeClr>
              </a:solidFill>
              <a:latin typeface="Corbel"/>
              <a:ea typeface="Corbel"/>
              <a:cs typeface="Corbel"/>
              <a:sym typeface="Corbel"/>
            </a:endParaRPr>
          </a:p>
          <a:p>
            <a:pPr marL="64135" lvl="0" indent="0" algn="just" rtl="0">
              <a:lnSpc>
                <a:spcPct val="100000"/>
              </a:lnSpc>
              <a:spcBef>
                <a:spcPts val="0"/>
              </a:spcBef>
              <a:spcAft>
                <a:spcPts val="0"/>
              </a:spcAft>
              <a:buClr>
                <a:schemeClr val="bg1">
                  <a:lumMod val="50000"/>
                </a:schemeClr>
              </a:buClr>
              <a:buSzPts val="2590"/>
              <a:buNone/>
            </a:pPr>
            <a:endParaRPr lang="es-ES" sz="2000" dirty="0">
              <a:solidFill>
                <a:schemeClr val="bg1">
                  <a:lumMod val="50000"/>
                </a:schemeClr>
              </a:solidFill>
              <a:latin typeface="Corbel"/>
              <a:ea typeface="Corbel"/>
              <a:cs typeface="Corbel"/>
              <a:sym typeface="Corbel"/>
            </a:endParaRPr>
          </a:p>
        </p:txBody>
      </p:sp>
      <p:pic>
        <p:nvPicPr>
          <p:cNvPr id="4" name="Imagen 3">
            <a:extLst>
              <a:ext uri="{FF2B5EF4-FFF2-40B4-BE49-F238E27FC236}">
                <a16:creationId xmlns:a16="http://schemas.microsoft.com/office/drawing/2014/main" id="{CCF4079B-21CF-3D48-97B0-87A91DE2A560}"/>
              </a:ext>
            </a:extLst>
          </p:cNvPr>
          <p:cNvPicPr>
            <a:picLocks noChangeAspect="1"/>
          </p:cNvPicPr>
          <p:nvPr/>
        </p:nvPicPr>
        <p:blipFill>
          <a:blip r:embed="rId4"/>
          <a:srcRect/>
          <a:stretch/>
        </p:blipFill>
        <p:spPr>
          <a:xfrm>
            <a:off x="6998631" y="2430581"/>
            <a:ext cx="1963445" cy="1996836"/>
          </a:xfrm>
          <a:prstGeom prst="rect">
            <a:avLst/>
          </a:prstGeom>
        </p:spPr>
      </p:pic>
    </p:spTree>
    <p:extLst>
      <p:ext uri="{BB962C8B-B14F-4D97-AF65-F5344CB8AC3E}">
        <p14:creationId xmlns:p14="http://schemas.microsoft.com/office/powerpoint/2010/main" val="42180233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CONCEJO MUNICIPAL </a:t>
            </a:r>
            <a:endParaRPr sz="2400" dirty="0">
              <a:solidFill>
                <a:srgbClr val="34B2AF"/>
              </a:solidFill>
            </a:endParaRPr>
          </a:p>
        </p:txBody>
      </p:sp>
      <p:sp>
        <p:nvSpPr>
          <p:cNvPr id="113" name="Google Shape;113;p3"/>
          <p:cNvSpPr txBox="1">
            <a:spLocks noGrp="1"/>
          </p:cNvSpPr>
          <p:nvPr>
            <p:ph type="body" idx="1"/>
          </p:nvPr>
        </p:nvSpPr>
        <p:spPr>
          <a:xfrm>
            <a:off x="531023" y="2096573"/>
            <a:ext cx="6334725" cy="2989777"/>
          </a:xfrm>
          <a:prstGeom prst="rect">
            <a:avLst/>
          </a:prstGeom>
          <a:noFill/>
          <a:ln>
            <a:noFill/>
          </a:ln>
        </p:spPr>
        <p:txBody>
          <a:bodyPr spcFirstLastPara="1" wrap="square" lIns="91425" tIns="45700" rIns="91425" bIns="45700" anchor="t" anchorCtr="0">
            <a:noAutofit/>
          </a:bodyPr>
          <a:lstStyle/>
          <a:p>
            <a:pPr marL="0" lvl="0" indent="0" algn="just">
              <a:spcBef>
                <a:spcPts val="0"/>
              </a:spcBef>
              <a:buNone/>
            </a:pPr>
            <a:r>
              <a:rPr lang="es-ES" sz="2000" dirty="0">
                <a:solidFill>
                  <a:schemeClr val="bg1">
                    <a:lumMod val="50000"/>
                  </a:schemeClr>
                </a:solidFill>
                <a:latin typeface="Corbel" panose="020B0503020204020204" pitchFamily="34" charset="0"/>
              </a:rPr>
              <a:t>El Concejo Municipal funciona por medio de sesiones que se efectúan al menos dos veces al mes. Las sesiones son públicas, a no ser que un tercio de los integrantes solicite expresamente que alguna sea secreta. </a:t>
            </a:r>
          </a:p>
          <a:p>
            <a:pPr marL="0" lvl="0" indent="0" algn="just">
              <a:spcBef>
                <a:spcPts val="0"/>
              </a:spcBef>
              <a:buNone/>
            </a:pPr>
            <a:endParaRPr lang="es-ES" sz="2000" dirty="0">
              <a:solidFill>
                <a:schemeClr val="bg1">
                  <a:lumMod val="50000"/>
                </a:schemeClr>
              </a:solidFill>
              <a:latin typeface="Corbel" panose="020B0503020204020204" pitchFamily="34" charset="0"/>
            </a:endParaRPr>
          </a:p>
          <a:p>
            <a:pPr marL="0" lvl="0" indent="0" algn="just">
              <a:buNone/>
            </a:pPr>
            <a:r>
              <a:rPr lang="es-ES" sz="2000" dirty="0">
                <a:solidFill>
                  <a:schemeClr val="bg1">
                    <a:lumMod val="50000"/>
                  </a:schemeClr>
                </a:solidFill>
                <a:latin typeface="Corbel" panose="020B0503020204020204" pitchFamily="34" charset="0"/>
              </a:rPr>
              <a:t>Al igual que con los alcaldes o alcaldesas, los concejales son elegidos por votación directa y su período en el cargo es de 4 años, pudiendo ser reelegidos indefinidamente. </a:t>
            </a:r>
          </a:p>
          <a:p>
            <a:pPr marL="0" lvl="0" indent="0" algn="just">
              <a:buNone/>
            </a:pPr>
            <a:endParaRPr lang="es-ES" sz="2000" dirty="0">
              <a:solidFill>
                <a:schemeClr val="bg1">
                  <a:lumMod val="50000"/>
                </a:schemeClr>
              </a:solidFill>
              <a:latin typeface="Corbel" panose="020B0503020204020204" pitchFamily="34" charset="0"/>
            </a:endParaRPr>
          </a:p>
          <a:p>
            <a:pPr marL="0" lvl="0" indent="0" algn="just">
              <a:buNone/>
            </a:pPr>
            <a:r>
              <a:rPr lang="es-ES" sz="2000" dirty="0">
                <a:solidFill>
                  <a:schemeClr val="bg1">
                    <a:lumMod val="50000"/>
                  </a:schemeClr>
                </a:solidFill>
                <a:latin typeface="Corbel" panose="020B0503020204020204" pitchFamily="34" charset="0"/>
              </a:rPr>
              <a:t>Así, el alcalde o alcaldesa y el Concejo Municipal pueden “legislar” sobre su territorio, y en esa condición tienen el poder de elaborar: </a:t>
            </a:r>
          </a:p>
          <a:p>
            <a:pPr marL="64135" lvl="0" indent="0" algn="just" rtl="0">
              <a:lnSpc>
                <a:spcPct val="100000"/>
              </a:lnSpc>
              <a:spcBef>
                <a:spcPts val="0"/>
              </a:spcBef>
              <a:spcAft>
                <a:spcPts val="0"/>
              </a:spcAft>
              <a:buClr>
                <a:schemeClr val="bg1">
                  <a:lumMod val="50000"/>
                </a:schemeClr>
              </a:buClr>
              <a:buSzPts val="2590"/>
              <a:buNone/>
            </a:pPr>
            <a:endParaRPr lang="es-ES" sz="2000" dirty="0">
              <a:solidFill>
                <a:schemeClr val="bg1">
                  <a:lumMod val="50000"/>
                </a:schemeClr>
              </a:solidFill>
              <a:latin typeface="Corbel"/>
              <a:ea typeface="Corbel"/>
              <a:cs typeface="Corbel"/>
              <a:sym typeface="Corbel"/>
            </a:endParaRPr>
          </a:p>
          <a:p>
            <a:pPr marL="64135" lvl="0" indent="0" algn="just" rtl="0">
              <a:lnSpc>
                <a:spcPct val="100000"/>
              </a:lnSpc>
              <a:spcBef>
                <a:spcPts val="0"/>
              </a:spcBef>
              <a:spcAft>
                <a:spcPts val="0"/>
              </a:spcAft>
              <a:buClr>
                <a:schemeClr val="bg1">
                  <a:lumMod val="50000"/>
                </a:schemeClr>
              </a:buClr>
              <a:buSzPts val="2590"/>
              <a:buNone/>
            </a:pPr>
            <a:endParaRPr lang="es-ES" sz="2000" dirty="0">
              <a:solidFill>
                <a:schemeClr val="bg1">
                  <a:lumMod val="50000"/>
                </a:schemeClr>
              </a:solidFill>
              <a:latin typeface="Corbel"/>
              <a:ea typeface="Corbel"/>
              <a:cs typeface="Corbel"/>
              <a:sym typeface="Corbel"/>
            </a:endParaRPr>
          </a:p>
        </p:txBody>
      </p:sp>
      <p:pic>
        <p:nvPicPr>
          <p:cNvPr id="4" name="Imagen 3">
            <a:extLst>
              <a:ext uri="{FF2B5EF4-FFF2-40B4-BE49-F238E27FC236}">
                <a16:creationId xmlns:a16="http://schemas.microsoft.com/office/drawing/2014/main" id="{CCF4079B-21CF-3D48-97B0-87A91DE2A560}"/>
              </a:ext>
            </a:extLst>
          </p:cNvPr>
          <p:cNvPicPr>
            <a:picLocks noChangeAspect="1"/>
          </p:cNvPicPr>
          <p:nvPr/>
        </p:nvPicPr>
        <p:blipFill>
          <a:blip r:embed="rId4"/>
          <a:srcRect/>
          <a:stretch/>
        </p:blipFill>
        <p:spPr>
          <a:xfrm>
            <a:off x="6998631" y="2430581"/>
            <a:ext cx="1963445" cy="1996836"/>
          </a:xfrm>
          <a:prstGeom prst="rect">
            <a:avLst/>
          </a:prstGeom>
        </p:spPr>
      </p:pic>
    </p:spTree>
    <p:extLst>
      <p:ext uri="{BB962C8B-B14F-4D97-AF65-F5344CB8AC3E}">
        <p14:creationId xmlns:p14="http://schemas.microsoft.com/office/powerpoint/2010/main" val="255672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Google Shape;86;p1">
            <a:extLst>
              <a:ext uri="{FF2B5EF4-FFF2-40B4-BE49-F238E27FC236}">
                <a16:creationId xmlns:a16="http://schemas.microsoft.com/office/drawing/2014/main" id="{2FBD80FF-C08D-EE42-98B3-3BE604C55772}"/>
              </a:ext>
            </a:extLst>
          </p:cNvPr>
          <p:cNvSpPr txBox="1"/>
          <p:nvPr/>
        </p:nvSpPr>
        <p:spPr>
          <a:xfrm>
            <a:off x="1494987" y="3515676"/>
            <a:ext cx="6111817" cy="738664"/>
          </a:xfrm>
          <a:prstGeom prst="rect">
            <a:avLst/>
          </a:prstGeom>
          <a:noFill/>
          <a:ln>
            <a:noFill/>
          </a:ln>
        </p:spPr>
        <p:txBody>
          <a:bodyPr spcFirstLastPara="1" wrap="square" lIns="91425" tIns="45700" rIns="91425" bIns="45700" anchor="t" anchorCtr="0">
            <a:noAutofit/>
          </a:bodyPr>
          <a:lstStyle/>
          <a:p>
            <a:pPr lvl="0" algn="ctr">
              <a:buSzPts val="1400"/>
            </a:pPr>
            <a:r>
              <a:rPr lang="es-ES" sz="2000" i="1" dirty="0">
                <a:solidFill>
                  <a:schemeClr val="lt1"/>
                </a:solidFill>
                <a:latin typeface="Corbel"/>
                <a:ea typeface="Corbel"/>
                <a:cs typeface="Corbel"/>
                <a:sym typeface="Corbel"/>
              </a:rPr>
              <a:t>Identificar los fundamentos, atributos y dimensiones de la democracia y ciudadanía, considerando las libertades fundamentales de las personas como un principio de estas y reconociendo sus implicancias en los deberes del Estado y en los derechos y responsabilidades ciudadanas.</a:t>
            </a:r>
            <a:endParaRPr lang="es-ES" sz="2000" b="1" i="1" dirty="0">
              <a:solidFill>
                <a:srgbClr val="FFFFFF"/>
              </a:solidFill>
              <a:latin typeface="Corbel"/>
              <a:ea typeface="Corbel"/>
              <a:cs typeface="Corbel"/>
              <a:sym typeface="Corbel"/>
            </a:endParaRPr>
          </a:p>
        </p:txBody>
      </p:sp>
      <p:sp>
        <p:nvSpPr>
          <p:cNvPr id="6" name="Rectángulo 5">
            <a:extLst>
              <a:ext uri="{FF2B5EF4-FFF2-40B4-BE49-F238E27FC236}">
                <a16:creationId xmlns:a16="http://schemas.microsoft.com/office/drawing/2014/main" id="{BC5FAE29-366C-9B49-8755-435419BC4D72}"/>
              </a:ext>
            </a:extLst>
          </p:cNvPr>
          <p:cNvSpPr/>
          <p:nvPr/>
        </p:nvSpPr>
        <p:spPr>
          <a:xfrm>
            <a:off x="3904990" y="2574728"/>
            <a:ext cx="1334020" cy="461665"/>
          </a:xfrm>
          <a:prstGeom prst="rect">
            <a:avLst/>
          </a:prstGeom>
        </p:spPr>
        <p:txBody>
          <a:bodyPr wrap="none">
            <a:spAutoFit/>
          </a:bodyPr>
          <a:lstStyle/>
          <a:p>
            <a:r>
              <a:rPr lang="es-ES" sz="2400" b="1" dirty="0">
                <a:solidFill>
                  <a:schemeClr val="lt1"/>
                </a:solidFill>
                <a:latin typeface="Corbel"/>
                <a:ea typeface="Corbel"/>
                <a:cs typeface="Corbel"/>
                <a:sym typeface="Corbel"/>
              </a:rPr>
              <a:t>Objetivo</a:t>
            </a:r>
            <a:endParaRPr lang="es-CL" sz="2400" dirty="0"/>
          </a:p>
        </p:txBody>
      </p:sp>
      <p:cxnSp>
        <p:nvCxnSpPr>
          <p:cNvPr id="7" name="Google Shape;93;p2">
            <a:extLst>
              <a:ext uri="{FF2B5EF4-FFF2-40B4-BE49-F238E27FC236}">
                <a16:creationId xmlns:a16="http://schemas.microsoft.com/office/drawing/2014/main" id="{C4B129E7-E800-5741-9642-F90DD8C07A8F}"/>
              </a:ext>
            </a:extLst>
          </p:cNvPr>
          <p:cNvCxnSpPr/>
          <p:nvPr/>
        </p:nvCxnSpPr>
        <p:spPr>
          <a:xfrm rot="10800000">
            <a:off x="3254486" y="3276034"/>
            <a:ext cx="2592820" cy="0"/>
          </a:xfrm>
          <a:prstGeom prst="straightConnector1">
            <a:avLst/>
          </a:prstGeom>
          <a:noFill/>
          <a:ln w="38100" cap="rnd" cmpd="sng">
            <a:solidFill>
              <a:schemeClr val="bg1">
                <a:lumMod val="95000"/>
              </a:schemeClr>
            </a:solidFill>
            <a:prstDash val="dot"/>
            <a:round/>
            <a:headEnd type="none" w="sm" len="sm"/>
            <a:tailEnd type="none" w="sm" len="sm"/>
          </a:ln>
        </p:spPr>
      </p:cxnSp>
    </p:spTree>
    <p:extLst>
      <p:ext uri="{BB962C8B-B14F-4D97-AF65-F5344CB8AC3E}">
        <p14:creationId xmlns:p14="http://schemas.microsoft.com/office/powerpoint/2010/main" val="9089510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01015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CONCEJO MUNICIPAL </a:t>
            </a:r>
            <a:endParaRPr sz="2400" dirty="0">
              <a:solidFill>
                <a:srgbClr val="34B2AF"/>
              </a:solidFill>
            </a:endParaRPr>
          </a:p>
        </p:txBody>
      </p:sp>
      <p:sp>
        <p:nvSpPr>
          <p:cNvPr id="113" name="Google Shape;113;p3"/>
          <p:cNvSpPr txBox="1">
            <a:spLocks noGrp="1"/>
          </p:cNvSpPr>
          <p:nvPr>
            <p:ph type="body" idx="1"/>
          </p:nvPr>
        </p:nvSpPr>
        <p:spPr>
          <a:xfrm>
            <a:off x="480223" y="1309893"/>
            <a:ext cx="8214325" cy="1045849"/>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0"/>
              </a:spcBef>
              <a:buClr>
                <a:srgbClr val="000000"/>
              </a:buClr>
              <a:buSzPts val="1600"/>
              <a:buNone/>
            </a:pPr>
            <a:r>
              <a:rPr lang="es-ES" sz="1800" b="1" dirty="0">
                <a:solidFill>
                  <a:schemeClr val="bg1">
                    <a:lumMod val="50000"/>
                  </a:schemeClr>
                </a:solidFill>
                <a:latin typeface="Corbel" panose="020B0503020204020204" pitchFamily="34" charset="0"/>
              </a:rPr>
              <a:t>Ordenanzas </a:t>
            </a:r>
          </a:p>
          <a:p>
            <a:pPr marL="285750" lvl="0" indent="-285750" algn="just">
              <a:lnSpc>
                <a:spcPct val="100000"/>
              </a:lnSpc>
              <a:spcBef>
                <a:spcPts val="0"/>
              </a:spcBef>
              <a:buClr>
                <a:srgbClr val="93D3B9"/>
              </a:buClr>
              <a:buSzPts val="1600"/>
              <a:buFont typeface="Courier New" panose="02070309020205020404" pitchFamily="49" charset="0"/>
              <a:buChar char="o"/>
            </a:pPr>
            <a:endParaRPr lang="es-ES" sz="1600" dirty="0">
              <a:solidFill>
                <a:schemeClr val="bg1">
                  <a:lumMod val="50000"/>
                </a:schemeClr>
              </a:solidFill>
              <a:latin typeface="Corbel" panose="020B0503020204020204" pitchFamily="34" charset="0"/>
              <a:ea typeface="Arial"/>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Normas generales y obligatorias aplicables a la comunidad. </a:t>
            </a:r>
            <a:endParaRPr lang="es-ES" sz="1600" b="1" dirty="0">
              <a:solidFill>
                <a:srgbClr val="34B2AF"/>
              </a:solidFill>
              <a:latin typeface="Corbel" panose="020B0503020204020204" pitchFamily="34" charset="0"/>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Establecen multas a infractores. </a:t>
            </a:r>
          </a:p>
          <a:p>
            <a:pPr marL="0" lvl="0" indent="0">
              <a:lnSpc>
                <a:spcPct val="100000"/>
              </a:lnSpc>
              <a:spcBef>
                <a:spcPts val="0"/>
              </a:spcBef>
              <a:buClr>
                <a:srgbClr val="000000"/>
              </a:buClr>
              <a:buSzPts val="1600"/>
              <a:buNone/>
            </a:pPr>
            <a:endParaRPr lang="es-ES" sz="1600" dirty="0">
              <a:solidFill>
                <a:srgbClr val="93D3B9"/>
              </a:solidFill>
            </a:endParaRPr>
          </a:p>
          <a:p>
            <a:pPr marL="0" lvl="0" indent="0">
              <a:lnSpc>
                <a:spcPct val="100000"/>
              </a:lnSpc>
              <a:spcBef>
                <a:spcPts val="0"/>
              </a:spcBef>
              <a:buClr>
                <a:srgbClr val="000000"/>
              </a:buClr>
              <a:buSzPts val="1600"/>
              <a:buNone/>
            </a:pPr>
            <a:endParaRPr lang="es-ES" sz="1600" dirty="0">
              <a:solidFill>
                <a:srgbClr val="93D3B9"/>
              </a:solidFill>
            </a:endParaRPr>
          </a:p>
          <a:p>
            <a:pPr marL="0" lvl="0" indent="0">
              <a:lnSpc>
                <a:spcPct val="100000"/>
              </a:lnSpc>
              <a:spcBef>
                <a:spcPts val="0"/>
              </a:spcBef>
              <a:buClr>
                <a:srgbClr val="000000"/>
              </a:buClr>
              <a:buSzPts val="1600"/>
              <a:buNone/>
            </a:pPr>
            <a:endParaRPr lang="es-ES" sz="1600" dirty="0">
              <a:solidFill>
                <a:srgbClr val="93D3B9"/>
              </a:solidFill>
            </a:endParaRPr>
          </a:p>
          <a:p>
            <a:pPr marL="64135" lvl="0" indent="0" algn="just" rtl="0">
              <a:lnSpc>
                <a:spcPct val="100000"/>
              </a:lnSpc>
              <a:spcBef>
                <a:spcPts val="0"/>
              </a:spcBef>
              <a:spcAft>
                <a:spcPts val="0"/>
              </a:spcAft>
              <a:buClr>
                <a:schemeClr val="bg1">
                  <a:lumMod val="50000"/>
                </a:schemeClr>
              </a:buClr>
              <a:buSzPts val="2590"/>
              <a:buNone/>
            </a:pPr>
            <a:endParaRPr lang="es-ES" sz="1800" dirty="0">
              <a:solidFill>
                <a:srgbClr val="93D3B9"/>
              </a:solidFill>
              <a:latin typeface="Corbel" panose="020B0503020204020204" pitchFamily="34" charset="0"/>
              <a:ea typeface="Corbel"/>
              <a:cs typeface="Corbel"/>
              <a:sym typeface="Corbel"/>
            </a:endParaRP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panose="020B0503020204020204" pitchFamily="34" charset="0"/>
              <a:ea typeface="Corbel"/>
              <a:cs typeface="Corbel"/>
              <a:sym typeface="Corbel"/>
            </a:endParaRPr>
          </a:p>
        </p:txBody>
      </p:sp>
    </p:spTree>
    <p:extLst>
      <p:ext uri="{BB962C8B-B14F-4D97-AF65-F5344CB8AC3E}">
        <p14:creationId xmlns:p14="http://schemas.microsoft.com/office/powerpoint/2010/main" val="762420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01015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CONCEJO MUNICIPAL </a:t>
            </a:r>
            <a:endParaRPr sz="2400" dirty="0">
              <a:solidFill>
                <a:srgbClr val="34B2AF"/>
              </a:solidFill>
            </a:endParaRPr>
          </a:p>
        </p:txBody>
      </p:sp>
      <p:sp>
        <p:nvSpPr>
          <p:cNvPr id="113" name="Google Shape;113;p3"/>
          <p:cNvSpPr txBox="1">
            <a:spLocks noGrp="1"/>
          </p:cNvSpPr>
          <p:nvPr>
            <p:ph type="body" idx="1"/>
          </p:nvPr>
        </p:nvSpPr>
        <p:spPr>
          <a:xfrm>
            <a:off x="480223" y="1309893"/>
            <a:ext cx="8214325" cy="1045849"/>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0"/>
              </a:spcBef>
              <a:buClr>
                <a:srgbClr val="93D3B9"/>
              </a:buClr>
              <a:buSzPts val="1600"/>
              <a:buNone/>
            </a:pPr>
            <a:r>
              <a:rPr lang="es-ES" sz="1800" b="1" dirty="0">
                <a:solidFill>
                  <a:schemeClr val="bg1">
                    <a:lumMod val="50000"/>
                  </a:schemeClr>
                </a:solidFill>
                <a:latin typeface="Corbel" panose="020B0503020204020204" pitchFamily="34" charset="0"/>
              </a:rPr>
              <a:t>Ordenanzas </a:t>
            </a:r>
          </a:p>
          <a:p>
            <a:pPr marL="285750" lvl="0" indent="-285750" algn="just">
              <a:lnSpc>
                <a:spcPct val="100000"/>
              </a:lnSpc>
              <a:spcBef>
                <a:spcPts val="0"/>
              </a:spcBef>
              <a:buClr>
                <a:srgbClr val="93D3B9"/>
              </a:buClr>
              <a:buSzPts val="1600"/>
              <a:buFont typeface="Courier New" panose="02070309020205020404" pitchFamily="49" charset="0"/>
              <a:buChar char="o"/>
            </a:pPr>
            <a:endParaRPr lang="es-ES" sz="1600" dirty="0">
              <a:solidFill>
                <a:schemeClr val="bg1">
                  <a:lumMod val="50000"/>
                </a:schemeClr>
              </a:solidFill>
              <a:latin typeface="Corbel" panose="020B0503020204020204" pitchFamily="34" charset="0"/>
              <a:ea typeface="Arial"/>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Normas generales y obligatorias aplicables a la comunidad. </a:t>
            </a:r>
            <a:endParaRPr lang="es-ES" sz="1600" b="1" dirty="0">
              <a:solidFill>
                <a:srgbClr val="34B2AF"/>
              </a:solidFill>
              <a:latin typeface="Corbel" panose="020B0503020204020204" pitchFamily="34" charset="0"/>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Establecen multas a infractores. </a:t>
            </a:r>
          </a:p>
          <a:p>
            <a:pPr marL="285750" lvl="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lvl="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lvl="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349885" lvl="0" indent="-285750" algn="just" rtl="0">
              <a:lnSpc>
                <a:spcPct val="100000"/>
              </a:lnSpc>
              <a:spcBef>
                <a:spcPts val="0"/>
              </a:spcBef>
              <a:spcAft>
                <a:spcPts val="0"/>
              </a:spcAft>
              <a:buClr>
                <a:srgbClr val="93D3B9"/>
              </a:buClr>
              <a:buSzPts val="2590"/>
              <a:buFont typeface="Courier New" panose="02070309020205020404" pitchFamily="49" charset="0"/>
              <a:buChar char="o"/>
            </a:pPr>
            <a:endParaRPr lang="es-ES" sz="1800" dirty="0">
              <a:solidFill>
                <a:srgbClr val="93D3B9"/>
              </a:solidFill>
              <a:latin typeface="Corbel" panose="020B0503020204020204" pitchFamily="34" charset="0"/>
              <a:ea typeface="Corbel"/>
              <a:cs typeface="Corbel"/>
              <a:sym typeface="Corbel"/>
            </a:endParaRPr>
          </a:p>
          <a:p>
            <a:pPr marL="349885" lvl="0" indent="-285750" algn="just" rtl="0">
              <a:lnSpc>
                <a:spcPct val="100000"/>
              </a:lnSpc>
              <a:spcBef>
                <a:spcPts val="0"/>
              </a:spcBef>
              <a:spcAft>
                <a:spcPts val="0"/>
              </a:spcAft>
              <a:buClr>
                <a:srgbClr val="93D3B9"/>
              </a:buClr>
              <a:buSzPts val="2590"/>
              <a:buFont typeface="Courier New" panose="02070309020205020404" pitchFamily="49" charset="0"/>
              <a:buChar char="o"/>
            </a:pPr>
            <a:endParaRPr lang="es-ES" sz="1800" dirty="0">
              <a:solidFill>
                <a:schemeClr val="bg1">
                  <a:lumMod val="50000"/>
                </a:schemeClr>
              </a:solidFill>
              <a:latin typeface="Corbel" panose="020B0503020204020204" pitchFamily="34" charset="0"/>
              <a:ea typeface="Corbel"/>
              <a:cs typeface="Corbel"/>
              <a:sym typeface="Corbel"/>
            </a:endParaRPr>
          </a:p>
        </p:txBody>
      </p:sp>
      <p:sp>
        <p:nvSpPr>
          <p:cNvPr id="5" name="Google Shape;113;p3">
            <a:extLst>
              <a:ext uri="{FF2B5EF4-FFF2-40B4-BE49-F238E27FC236}">
                <a16:creationId xmlns:a16="http://schemas.microsoft.com/office/drawing/2014/main" id="{86C60A2E-FC54-2E44-8E40-718FC64C5E3F}"/>
              </a:ext>
            </a:extLst>
          </p:cNvPr>
          <p:cNvSpPr txBox="1">
            <a:spLocks/>
          </p:cNvSpPr>
          <p:nvPr/>
        </p:nvSpPr>
        <p:spPr>
          <a:xfrm>
            <a:off x="464838" y="2627249"/>
            <a:ext cx="6648996" cy="80175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a:lnSpc>
                <a:spcPct val="100000"/>
              </a:lnSpc>
              <a:spcBef>
                <a:spcPts val="0"/>
              </a:spcBef>
              <a:buClr>
                <a:srgbClr val="93D3B9"/>
              </a:buClr>
              <a:buSzPts val="1600"/>
              <a:buNone/>
            </a:pPr>
            <a:r>
              <a:rPr lang="es-ES" sz="1800" b="1" dirty="0">
                <a:solidFill>
                  <a:schemeClr val="bg1">
                    <a:lumMod val="50000"/>
                  </a:schemeClr>
                </a:solidFill>
                <a:latin typeface="Corbel" panose="020B0503020204020204" pitchFamily="34" charset="0"/>
              </a:rPr>
              <a:t>Reglamento Municipal</a:t>
            </a:r>
          </a:p>
          <a:p>
            <a:pPr marL="285750" lvl="0" indent="-285750" algn="just">
              <a:lnSpc>
                <a:spcPct val="100000"/>
              </a:lnSpc>
              <a:spcBef>
                <a:spcPts val="0"/>
              </a:spcBef>
              <a:buClr>
                <a:srgbClr val="93D3B9"/>
              </a:buClr>
              <a:buSzPts val="1600"/>
              <a:buFont typeface="Courier New" panose="02070309020205020404" pitchFamily="49" charset="0"/>
              <a:buChar char="o"/>
            </a:pPr>
            <a:endParaRPr lang="es-ES" sz="1600" dirty="0">
              <a:solidFill>
                <a:schemeClr val="bg1">
                  <a:lumMod val="50000"/>
                </a:schemeClr>
              </a:solidFill>
              <a:latin typeface="Corbel" panose="020B0503020204020204" pitchFamily="34" charset="0"/>
              <a:ea typeface="Arial"/>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Normas relacionadas con el orden interno de la municipalidad. </a:t>
            </a: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rgbClr val="93D3B9"/>
              </a:solidFill>
              <a:latin typeface="Corbel" panose="020B0503020204020204" pitchFamily="34" charset="0"/>
              <a:ea typeface="Corbel"/>
              <a:cs typeface="Corbel"/>
              <a:sym typeface="Corbe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chemeClr val="bg1">
                  <a:lumMod val="50000"/>
                </a:schemeClr>
              </a:solidFill>
              <a:latin typeface="Corbel" panose="020B0503020204020204" pitchFamily="34" charset="0"/>
              <a:ea typeface="Corbel"/>
              <a:cs typeface="Corbel"/>
              <a:sym typeface="Corbel"/>
            </a:endParaRPr>
          </a:p>
        </p:txBody>
      </p:sp>
    </p:spTree>
    <p:extLst>
      <p:ext uri="{BB962C8B-B14F-4D97-AF65-F5344CB8AC3E}">
        <p14:creationId xmlns:p14="http://schemas.microsoft.com/office/powerpoint/2010/main" val="33353560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01015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CONCEJO MUNICIPAL </a:t>
            </a:r>
            <a:endParaRPr sz="2400" dirty="0">
              <a:solidFill>
                <a:srgbClr val="34B2AF"/>
              </a:solidFill>
            </a:endParaRPr>
          </a:p>
        </p:txBody>
      </p:sp>
      <p:sp>
        <p:nvSpPr>
          <p:cNvPr id="113" name="Google Shape;113;p3"/>
          <p:cNvSpPr txBox="1">
            <a:spLocks noGrp="1"/>
          </p:cNvSpPr>
          <p:nvPr>
            <p:ph type="body" idx="1"/>
          </p:nvPr>
        </p:nvSpPr>
        <p:spPr>
          <a:xfrm>
            <a:off x="480223" y="1309893"/>
            <a:ext cx="8214325" cy="1045849"/>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0"/>
              </a:spcBef>
              <a:buClr>
                <a:srgbClr val="93D3B9"/>
              </a:buClr>
              <a:buSzPts val="1600"/>
              <a:buNone/>
            </a:pPr>
            <a:r>
              <a:rPr lang="es-ES" sz="1800" b="1" dirty="0">
                <a:solidFill>
                  <a:schemeClr val="bg1">
                    <a:lumMod val="50000"/>
                  </a:schemeClr>
                </a:solidFill>
                <a:latin typeface="Corbel" panose="020B0503020204020204" pitchFamily="34" charset="0"/>
              </a:rPr>
              <a:t>Ordenanzas </a:t>
            </a:r>
          </a:p>
          <a:p>
            <a:pPr marL="285750" lvl="0" indent="-285750" algn="just">
              <a:lnSpc>
                <a:spcPct val="100000"/>
              </a:lnSpc>
              <a:spcBef>
                <a:spcPts val="0"/>
              </a:spcBef>
              <a:buClr>
                <a:srgbClr val="93D3B9"/>
              </a:buClr>
              <a:buSzPts val="1600"/>
              <a:buFont typeface="Courier New" panose="02070309020205020404" pitchFamily="49" charset="0"/>
              <a:buChar char="o"/>
            </a:pPr>
            <a:endParaRPr lang="es-ES" sz="1600" dirty="0">
              <a:solidFill>
                <a:schemeClr val="bg1">
                  <a:lumMod val="50000"/>
                </a:schemeClr>
              </a:solidFill>
              <a:latin typeface="Corbel" panose="020B0503020204020204" pitchFamily="34" charset="0"/>
              <a:ea typeface="Arial"/>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Normas generales y obligatorias aplicables a la comunidad. </a:t>
            </a:r>
            <a:endParaRPr lang="es-ES" sz="1600" b="1" dirty="0">
              <a:solidFill>
                <a:srgbClr val="34B2AF"/>
              </a:solidFill>
              <a:latin typeface="Corbel" panose="020B0503020204020204" pitchFamily="34" charset="0"/>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Establecen multas a infractores. </a:t>
            </a:r>
          </a:p>
          <a:p>
            <a:pPr marL="285750" lvl="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lvl="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lvl="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349885" lvl="0" indent="-285750" algn="just" rtl="0">
              <a:lnSpc>
                <a:spcPct val="100000"/>
              </a:lnSpc>
              <a:spcBef>
                <a:spcPts val="0"/>
              </a:spcBef>
              <a:spcAft>
                <a:spcPts val="0"/>
              </a:spcAft>
              <a:buClr>
                <a:srgbClr val="93D3B9"/>
              </a:buClr>
              <a:buSzPts val="2590"/>
              <a:buFont typeface="Courier New" panose="02070309020205020404" pitchFamily="49" charset="0"/>
              <a:buChar char="o"/>
            </a:pPr>
            <a:endParaRPr lang="es-ES" sz="1800" dirty="0">
              <a:solidFill>
                <a:srgbClr val="93D3B9"/>
              </a:solidFill>
              <a:latin typeface="Corbel" panose="020B0503020204020204" pitchFamily="34" charset="0"/>
              <a:ea typeface="Corbel"/>
              <a:cs typeface="Corbel"/>
              <a:sym typeface="Corbel"/>
            </a:endParaRPr>
          </a:p>
          <a:p>
            <a:pPr marL="349885" lvl="0" indent="-285750" algn="just" rtl="0">
              <a:lnSpc>
                <a:spcPct val="100000"/>
              </a:lnSpc>
              <a:spcBef>
                <a:spcPts val="0"/>
              </a:spcBef>
              <a:spcAft>
                <a:spcPts val="0"/>
              </a:spcAft>
              <a:buClr>
                <a:srgbClr val="93D3B9"/>
              </a:buClr>
              <a:buSzPts val="2590"/>
              <a:buFont typeface="Courier New" panose="02070309020205020404" pitchFamily="49" charset="0"/>
              <a:buChar char="o"/>
            </a:pPr>
            <a:endParaRPr lang="es-ES" sz="1800" dirty="0">
              <a:solidFill>
                <a:schemeClr val="bg1">
                  <a:lumMod val="50000"/>
                </a:schemeClr>
              </a:solidFill>
              <a:latin typeface="Corbel" panose="020B0503020204020204" pitchFamily="34" charset="0"/>
              <a:ea typeface="Corbel"/>
              <a:cs typeface="Corbel"/>
              <a:sym typeface="Corbel"/>
            </a:endParaRPr>
          </a:p>
        </p:txBody>
      </p:sp>
      <p:sp>
        <p:nvSpPr>
          <p:cNvPr id="5" name="Google Shape;113;p3">
            <a:extLst>
              <a:ext uri="{FF2B5EF4-FFF2-40B4-BE49-F238E27FC236}">
                <a16:creationId xmlns:a16="http://schemas.microsoft.com/office/drawing/2014/main" id="{86C60A2E-FC54-2E44-8E40-718FC64C5E3F}"/>
              </a:ext>
            </a:extLst>
          </p:cNvPr>
          <p:cNvSpPr txBox="1">
            <a:spLocks/>
          </p:cNvSpPr>
          <p:nvPr/>
        </p:nvSpPr>
        <p:spPr>
          <a:xfrm>
            <a:off x="464838" y="2627249"/>
            <a:ext cx="6648996" cy="80175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a:lnSpc>
                <a:spcPct val="100000"/>
              </a:lnSpc>
              <a:spcBef>
                <a:spcPts val="0"/>
              </a:spcBef>
              <a:buClr>
                <a:srgbClr val="93D3B9"/>
              </a:buClr>
              <a:buSzPts val="1600"/>
              <a:buNone/>
            </a:pPr>
            <a:r>
              <a:rPr lang="es-ES" sz="1800" b="1" dirty="0">
                <a:solidFill>
                  <a:schemeClr val="bg1">
                    <a:lumMod val="50000"/>
                  </a:schemeClr>
                </a:solidFill>
                <a:latin typeface="Corbel" panose="020B0503020204020204" pitchFamily="34" charset="0"/>
              </a:rPr>
              <a:t>Reglamento Municipal</a:t>
            </a:r>
          </a:p>
          <a:p>
            <a:pPr marL="285750" lvl="0" indent="-285750" algn="just">
              <a:lnSpc>
                <a:spcPct val="100000"/>
              </a:lnSpc>
              <a:spcBef>
                <a:spcPts val="0"/>
              </a:spcBef>
              <a:buClr>
                <a:srgbClr val="93D3B9"/>
              </a:buClr>
              <a:buSzPts val="1600"/>
              <a:buFont typeface="Courier New" panose="02070309020205020404" pitchFamily="49" charset="0"/>
              <a:buChar char="o"/>
            </a:pPr>
            <a:endParaRPr lang="es-ES" sz="1600" dirty="0">
              <a:solidFill>
                <a:schemeClr val="bg1">
                  <a:lumMod val="50000"/>
                </a:schemeClr>
              </a:solidFill>
              <a:latin typeface="Corbel" panose="020B0503020204020204" pitchFamily="34" charset="0"/>
              <a:ea typeface="Arial"/>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Normas relacionadas con el orden interno de la municipalidad. </a:t>
            </a: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rgbClr val="93D3B9"/>
              </a:solidFill>
              <a:latin typeface="Corbel" panose="020B0503020204020204" pitchFamily="34" charset="0"/>
              <a:ea typeface="Corbel"/>
              <a:cs typeface="Corbel"/>
              <a:sym typeface="Corbe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chemeClr val="bg1">
                  <a:lumMod val="50000"/>
                </a:schemeClr>
              </a:solidFill>
              <a:latin typeface="Corbel" panose="020B0503020204020204" pitchFamily="34" charset="0"/>
              <a:ea typeface="Corbel"/>
              <a:cs typeface="Corbel"/>
              <a:sym typeface="Corbel"/>
            </a:endParaRPr>
          </a:p>
        </p:txBody>
      </p:sp>
      <p:sp>
        <p:nvSpPr>
          <p:cNvPr id="6" name="Google Shape;113;p3">
            <a:extLst>
              <a:ext uri="{FF2B5EF4-FFF2-40B4-BE49-F238E27FC236}">
                <a16:creationId xmlns:a16="http://schemas.microsoft.com/office/drawing/2014/main" id="{1AE514F4-94B0-2549-8DAE-D3A9EDE692FC}"/>
              </a:ext>
            </a:extLst>
          </p:cNvPr>
          <p:cNvSpPr txBox="1">
            <a:spLocks/>
          </p:cNvSpPr>
          <p:nvPr/>
        </p:nvSpPr>
        <p:spPr>
          <a:xfrm>
            <a:off x="464838" y="3790480"/>
            <a:ext cx="8214324" cy="104584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nSpc>
                <a:spcPct val="100000"/>
              </a:lnSpc>
              <a:spcBef>
                <a:spcPts val="0"/>
              </a:spcBef>
              <a:buClr>
                <a:srgbClr val="93D3B9"/>
              </a:buClr>
              <a:buSzPts val="1600"/>
              <a:buNone/>
            </a:pPr>
            <a:r>
              <a:rPr lang="es-ES" sz="1800" b="1" dirty="0">
                <a:solidFill>
                  <a:schemeClr val="bg1">
                    <a:lumMod val="50000"/>
                  </a:schemeClr>
                </a:solidFill>
                <a:latin typeface="Corbel" panose="020B0503020204020204" pitchFamily="34" charset="0"/>
              </a:rPr>
              <a:t>Decretos </a:t>
            </a:r>
            <a:r>
              <a:rPr lang="es-ES" sz="1800" b="1" dirty="0" err="1">
                <a:solidFill>
                  <a:schemeClr val="bg1">
                    <a:lumMod val="50000"/>
                  </a:schemeClr>
                </a:solidFill>
                <a:latin typeface="Corbel" panose="020B0503020204020204" pitchFamily="34" charset="0"/>
              </a:rPr>
              <a:t>alcaldicios</a:t>
            </a:r>
            <a:r>
              <a:rPr lang="es-ES" sz="1800" b="1" dirty="0">
                <a:solidFill>
                  <a:schemeClr val="bg1">
                    <a:lumMod val="50000"/>
                  </a:schemeClr>
                </a:solidFill>
                <a:latin typeface="Corbel" panose="020B0503020204020204" pitchFamily="34" charset="0"/>
              </a:rPr>
              <a:t> </a:t>
            </a:r>
            <a:endParaRPr lang="es-ES" sz="1800" dirty="0">
              <a:solidFill>
                <a:schemeClr val="bg1">
                  <a:lumMod val="50000"/>
                </a:schemeClr>
              </a:solidFill>
              <a:latin typeface="Corbel" panose="020B0503020204020204" pitchFamily="34" charset="0"/>
              <a:ea typeface="Arial"/>
              <a:cs typeface="Arial"/>
              <a:sym typeface="Arial"/>
            </a:endParaRPr>
          </a:p>
          <a:p>
            <a:pPr marL="285750" lvl="0" indent="-285750" algn="just">
              <a:lnSpc>
                <a:spcPct val="100000"/>
              </a:lnSpc>
              <a:spcBef>
                <a:spcPts val="0"/>
              </a:spcBef>
              <a:buClr>
                <a:srgbClr val="93D3B9"/>
              </a:buClr>
              <a:buSzPts val="1600"/>
              <a:buFont typeface="Courier New" panose="02070309020205020404" pitchFamily="49" charset="0"/>
              <a:buChar char="o"/>
            </a:pPr>
            <a:endParaRPr lang="es-ES" sz="1800" dirty="0">
              <a:solidFill>
                <a:srgbClr val="93D3B9"/>
              </a:solidFill>
              <a:latin typeface="Corbel" panose="020B0503020204020204" pitchFamily="34" charset="0"/>
              <a:ea typeface="Arial"/>
              <a:cs typeface="Arial"/>
              <a:sym typeface="Arial"/>
            </a:endParaRPr>
          </a:p>
          <a:p>
            <a:pPr marL="285750" lvl="0" indent="-285750">
              <a:lnSpc>
                <a:spcPct val="100000"/>
              </a:lnSpc>
              <a:spcBef>
                <a:spcPts val="0"/>
              </a:spcBef>
              <a:buClr>
                <a:srgbClr val="34B2AF"/>
              </a:buClr>
              <a:buSzTx/>
              <a:buFont typeface="Courier New" panose="02070309020205020404" pitchFamily="49" charset="0"/>
              <a:buChar char="o"/>
            </a:pPr>
            <a:r>
              <a:rPr lang="es-ES" sz="1600" b="1" dirty="0">
                <a:solidFill>
                  <a:srgbClr val="34B2AF"/>
                </a:solidFill>
                <a:latin typeface="Corbel"/>
                <a:ea typeface="Corbel"/>
                <a:cs typeface="Corbel"/>
                <a:sym typeface="Corbel"/>
              </a:rPr>
              <a:t>Actos jurídicos que manifiestan la voluntad de la autoridad pública.</a:t>
            </a:r>
            <a:endParaRPr lang="es-ES" sz="1400" b="1" dirty="0">
              <a:solidFill>
                <a:srgbClr val="34B2AF"/>
              </a:solidFill>
              <a:latin typeface="Arial"/>
              <a:cs typeface="Arial"/>
              <a:sym typeface="Arial"/>
            </a:endParaRPr>
          </a:p>
          <a:p>
            <a:pPr marL="285750" lvl="0" indent="-285750">
              <a:lnSpc>
                <a:spcPct val="100000"/>
              </a:lnSpc>
              <a:spcBef>
                <a:spcPts val="0"/>
              </a:spcBef>
              <a:buClr>
                <a:srgbClr val="34B2AF"/>
              </a:buClr>
              <a:buSzTx/>
              <a:buFont typeface="Courier New" panose="02070309020205020404" pitchFamily="49" charset="0"/>
              <a:buChar char="o"/>
            </a:pPr>
            <a:r>
              <a:rPr lang="es-ES" sz="1600" b="1" dirty="0">
                <a:solidFill>
                  <a:srgbClr val="34B2AF"/>
                </a:solidFill>
                <a:latin typeface="Corbel"/>
                <a:ea typeface="Corbel"/>
                <a:cs typeface="Corbel"/>
                <a:sym typeface="Corbel"/>
              </a:rPr>
              <a:t>Ordenan, prohíben o permiten algo, lo cual puede ser creado, modificado o extinguido.</a:t>
            </a:r>
          </a:p>
          <a:p>
            <a:pPr marL="285750" indent="-285750">
              <a:lnSpc>
                <a:spcPct val="100000"/>
              </a:lnSpc>
              <a:spcBef>
                <a:spcPts val="0"/>
              </a:spcBef>
              <a:buClr>
                <a:srgbClr val="34B2AF"/>
              </a:buClr>
              <a:buSzPts val="1600"/>
              <a:buFont typeface="Courier New" panose="02070309020205020404" pitchFamily="49" charset="0"/>
              <a:buChar char="o"/>
            </a:pPr>
            <a:endParaRPr lang="es-ES" sz="1600" b="1" dirty="0">
              <a:solidFill>
                <a:srgbClr val="34B2AF"/>
              </a:solidFill>
            </a:endParaRP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rgbClr val="93D3B9"/>
              </a:solidFill>
              <a:latin typeface="Corbel" panose="020B0503020204020204" pitchFamily="34" charset="0"/>
              <a:ea typeface="Corbel"/>
              <a:cs typeface="Corbel"/>
              <a:sym typeface="Corbe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chemeClr val="bg1">
                  <a:lumMod val="50000"/>
                </a:schemeClr>
              </a:solidFill>
              <a:latin typeface="Corbel" panose="020B0503020204020204" pitchFamily="34" charset="0"/>
              <a:ea typeface="Corbel"/>
              <a:cs typeface="Corbel"/>
              <a:sym typeface="Corbel"/>
            </a:endParaRPr>
          </a:p>
        </p:txBody>
      </p:sp>
    </p:spTree>
    <p:extLst>
      <p:ext uri="{BB962C8B-B14F-4D97-AF65-F5344CB8AC3E}">
        <p14:creationId xmlns:p14="http://schemas.microsoft.com/office/powerpoint/2010/main" val="27435584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01015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CONCEJO MUNICIPAL </a:t>
            </a:r>
            <a:endParaRPr sz="2400" dirty="0">
              <a:solidFill>
                <a:srgbClr val="34B2AF"/>
              </a:solidFill>
            </a:endParaRPr>
          </a:p>
        </p:txBody>
      </p:sp>
      <p:sp>
        <p:nvSpPr>
          <p:cNvPr id="113" name="Google Shape;113;p3"/>
          <p:cNvSpPr txBox="1">
            <a:spLocks noGrp="1"/>
          </p:cNvSpPr>
          <p:nvPr>
            <p:ph type="body" idx="1"/>
          </p:nvPr>
        </p:nvSpPr>
        <p:spPr>
          <a:xfrm>
            <a:off x="480223" y="1309893"/>
            <a:ext cx="8214325" cy="1045849"/>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0"/>
              </a:spcBef>
              <a:buClr>
                <a:srgbClr val="93D3B9"/>
              </a:buClr>
              <a:buSzPts val="1600"/>
              <a:buNone/>
            </a:pPr>
            <a:r>
              <a:rPr lang="es-ES" sz="1800" b="1" dirty="0">
                <a:solidFill>
                  <a:schemeClr val="bg1">
                    <a:lumMod val="50000"/>
                  </a:schemeClr>
                </a:solidFill>
                <a:latin typeface="Corbel" panose="020B0503020204020204" pitchFamily="34" charset="0"/>
              </a:rPr>
              <a:t>Ordenanzas </a:t>
            </a:r>
          </a:p>
          <a:p>
            <a:pPr marL="285750" lvl="0" indent="-285750" algn="just">
              <a:lnSpc>
                <a:spcPct val="100000"/>
              </a:lnSpc>
              <a:spcBef>
                <a:spcPts val="0"/>
              </a:spcBef>
              <a:buClr>
                <a:srgbClr val="93D3B9"/>
              </a:buClr>
              <a:buSzPts val="1600"/>
              <a:buFont typeface="Courier New" panose="02070309020205020404" pitchFamily="49" charset="0"/>
              <a:buChar char="o"/>
            </a:pPr>
            <a:endParaRPr lang="es-ES" sz="1600" dirty="0">
              <a:solidFill>
                <a:schemeClr val="bg1">
                  <a:lumMod val="50000"/>
                </a:schemeClr>
              </a:solidFill>
              <a:latin typeface="Corbel" panose="020B0503020204020204" pitchFamily="34" charset="0"/>
              <a:ea typeface="Arial"/>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Normas generales y obligatorias aplicables a la comunidad. </a:t>
            </a:r>
            <a:endParaRPr lang="es-ES" sz="1600" b="1" dirty="0">
              <a:solidFill>
                <a:srgbClr val="34B2AF"/>
              </a:solidFill>
              <a:latin typeface="Corbel" panose="020B0503020204020204" pitchFamily="34" charset="0"/>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Establecen multas a infractores. </a:t>
            </a:r>
          </a:p>
          <a:p>
            <a:pPr marL="285750" lvl="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lvl="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lvl="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349885" lvl="0" indent="-285750" algn="just" rtl="0">
              <a:lnSpc>
                <a:spcPct val="100000"/>
              </a:lnSpc>
              <a:spcBef>
                <a:spcPts val="0"/>
              </a:spcBef>
              <a:spcAft>
                <a:spcPts val="0"/>
              </a:spcAft>
              <a:buClr>
                <a:srgbClr val="93D3B9"/>
              </a:buClr>
              <a:buSzPts val="2590"/>
              <a:buFont typeface="Courier New" panose="02070309020205020404" pitchFamily="49" charset="0"/>
              <a:buChar char="o"/>
            </a:pPr>
            <a:endParaRPr lang="es-ES" sz="1800" dirty="0">
              <a:solidFill>
                <a:srgbClr val="93D3B9"/>
              </a:solidFill>
              <a:latin typeface="Corbel" panose="020B0503020204020204" pitchFamily="34" charset="0"/>
              <a:ea typeface="Corbel"/>
              <a:cs typeface="Corbel"/>
              <a:sym typeface="Corbel"/>
            </a:endParaRPr>
          </a:p>
          <a:p>
            <a:pPr marL="349885" lvl="0" indent="-285750" algn="just" rtl="0">
              <a:lnSpc>
                <a:spcPct val="100000"/>
              </a:lnSpc>
              <a:spcBef>
                <a:spcPts val="0"/>
              </a:spcBef>
              <a:spcAft>
                <a:spcPts val="0"/>
              </a:spcAft>
              <a:buClr>
                <a:srgbClr val="93D3B9"/>
              </a:buClr>
              <a:buSzPts val="2590"/>
              <a:buFont typeface="Courier New" panose="02070309020205020404" pitchFamily="49" charset="0"/>
              <a:buChar char="o"/>
            </a:pPr>
            <a:endParaRPr lang="es-ES" sz="1800" dirty="0">
              <a:solidFill>
                <a:schemeClr val="bg1">
                  <a:lumMod val="50000"/>
                </a:schemeClr>
              </a:solidFill>
              <a:latin typeface="Corbel" panose="020B0503020204020204" pitchFamily="34" charset="0"/>
              <a:ea typeface="Corbel"/>
              <a:cs typeface="Corbel"/>
              <a:sym typeface="Corbel"/>
            </a:endParaRPr>
          </a:p>
        </p:txBody>
      </p:sp>
      <p:sp>
        <p:nvSpPr>
          <p:cNvPr id="5" name="Google Shape;113;p3">
            <a:extLst>
              <a:ext uri="{FF2B5EF4-FFF2-40B4-BE49-F238E27FC236}">
                <a16:creationId xmlns:a16="http://schemas.microsoft.com/office/drawing/2014/main" id="{86C60A2E-FC54-2E44-8E40-718FC64C5E3F}"/>
              </a:ext>
            </a:extLst>
          </p:cNvPr>
          <p:cNvSpPr txBox="1">
            <a:spLocks/>
          </p:cNvSpPr>
          <p:nvPr/>
        </p:nvSpPr>
        <p:spPr>
          <a:xfrm>
            <a:off x="464838" y="2627249"/>
            <a:ext cx="6648996" cy="80175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gn="just">
              <a:lnSpc>
                <a:spcPct val="100000"/>
              </a:lnSpc>
              <a:spcBef>
                <a:spcPts val="0"/>
              </a:spcBef>
              <a:buClr>
                <a:srgbClr val="93D3B9"/>
              </a:buClr>
              <a:buSzPts val="1600"/>
              <a:buNone/>
            </a:pPr>
            <a:r>
              <a:rPr lang="es-ES" sz="1800" b="1" dirty="0">
                <a:solidFill>
                  <a:schemeClr val="bg1">
                    <a:lumMod val="50000"/>
                  </a:schemeClr>
                </a:solidFill>
                <a:latin typeface="Corbel" panose="020B0503020204020204" pitchFamily="34" charset="0"/>
              </a:rPr>
              <a:t>Reglamento Municipal</a:t>
            </a:r>
          </a:p>
          <a:p>
            <a:pPr marL="285750" lvl="0" indent="-285750" algn="just">
              <a:lnSpc>
                <a:spcPct val="100000"/>
              </a:lnSpc>
              <a:spcBef>
                <a:spcPts val="0"/>
              </a:spcBef>
              <a:buClr>
                <a:srgbClr val="93D3B9"/>
              </a:buClr>
              <a:buSzPts val="1600"/>
              <a:buFont typeface="Courier New" panose="02070309020205020404" pitchFamily="49" charset="0"/>
              <a:buChar char="o"/>
            </a:pPr>
            <a:endParaRPr lang="es-ES" sz="1600" dirty="0">
              <a:solidFill>
                <a:schemeClr val="bg1">
                  <a:lumMod val="50000"/>
                </a:schemeClr>
              </a:solidFill>
              <a:latin typeface="Corbel" panose="020B0503020204020204" pitchFamily="34" charset="0"/>
              <a:ea typeface="Arial"/>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Normas relacionadas con el orden interno de la municipalidad. </a:t>
            </a: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rgbClr val="93D3B9"/>
              </a:solidFill>
              <a:latin typeface="Corbel" panose="020B0503020204020204" pitchFamily="34" charset="0"/>
              <a:ea typeface="Corbel"/>
              <a:cs typeface="Corbel"/>
              <a:sym typeface="Corbe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chemeClr val="bg1">
                  <a:lumMod val="50000"/>
                </a:schemeClr>
              </a:solidFill>
              <a:latin typeface="Corbel" panose="020B0503020204020204" pitchFamily="34" charset="0"/>
              <a:ea typeface="Corbel"/>
              <a:cs typeface="Corbel"/>
              <a:sym typeface="Corbel"/>
            </a:endParaRPr>
          </a:p>
        </p:txBody>
      </p:sp>
      <p:sp>
        <p:nvSpPr>
          <p:cNvPr id="6" name="Google Shape;113;p3">
            <a:extLst>
              <a:ext uri="{FF2B5EF4-FFF2-40B4-BE49-F238E27FC236}">
                <a16:creationId xmlns:a16="http://schemas.microsoft.com/office/drawing/2014/main" id="{1AE514F4-94B0-2549-8DAE-D3A9EDE692FC}"/>
              </a:ext>
            </a:extLst>
          </p:cNvPr>
          <p:cNvSpPr txBox="1">
            <a:spLocks/>
          </p:cNvSpPr>
          <p:nvPr/>
        </p:nvSpPr>
        <p:spPr>
          <a:xfrm>
            <a:off x="464838" y="3790480"/>
            <a:ext cx="8214324" cy="1045849"/>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nSpc>
                <a:spcPct val="100000"/>
              </a:lnSpc>
              <a:spcBef>
                <a:spcPts val="0"/>
              </a:spcBef>
              <a:buClr>
                <a:srgbClr val="93D3B9"/>
              </a:buClr>
              <a:buSzPts val="1600"/>
              <a:buNone/>
            </a:pPr>
            <a:r>
              <a:rPr lang="es-ES" sz="1800" b="1" dirty="0">
                <a:solidFill>
                  <a:schemeClr val="bg1">
                    <a:lumMod val="50000"/>
                  </a:schemeClr>
                </a:solidFill>
                <a:latin typeface="Corbel" panose="020B0503020204020204" pitchFamily="34" charset="0"/>
              </a:rPr>
              <a:t>Decretos </a:t>
            </a:r>
            <a:r>
              <a:rPr lang="es-ES" sz="1800" b="1" dirty="0" err="1">
                <a:solidFill>
                  <a:schemeClr val="bg1">
                    <a:lumMod val="50000"/>
                  </a:schemeClr>
                </a:solidFill>
                <a:latin typeface="Corbel" panose="020B0503020204020204" pitchFamily="34" charset="0"/>
              </a:rPr>
              <a:t>alcaldicios</a:t>
            </a:r>
            <a:r>
              <a:rPr lang="es-ES" sz="1800" b="1" dirty="0">
                <a:solidFill>
                  <a:schemeClr val="bg1">
                    <a:lumMod val="50000"/>
                  </a:schemeClr>
                </a:solidFill>
                <a:latin typeface="Corbel" panose="020B0503020204020204" pitchFamily="34" charset="0"/>
              </a:rPr>
              <a:t> </a:t>
            </a:r>
            <a:endParaRPr lang="es-ES" sz="1800" dirty="0">
              <a:solidFill>
                <a:schemeClr val="bg1">
                  <a:lumMod val="50000"/>
                </a:schemeClr>
              </a:solidFill>
              <a:latin typeface="Corbel" panose="020B0503020204020204" pitchFamily="34" charset="0"/>
              <a:ea typeface="Arial"/>
              <a:cs typeface="Arial"/>
              <a:sym typeface="Arial"/>
            </a:endParaRPr>
          </a:p>
          <a:p>
            <a:pPr marL="285750" lvl="0" indent="-285750" algn="just">
              <a:lnSpc>
                <a:spcPct val="100000"/>
              </a:lnSpc>
              <a:spcBef>
                <a:spcPts val="0"/>
              </a:spcBef>
              <a:buClr>
                <a:srgbClr val="93D3B9"/>
              </a:buClr>
              <a:buSzPts val="1600"/>
              <a:buFont typeface="Courier New" panose="02070309020205020404" pitchFamily="49" charset="0"/>
              <a:buChar char="o"/>
            </a:pPr>
            <a:endParaRPr lang="es-ES" sz="1800" dirty="0">
              <a:solidFill>
                <a:srgbClr val="93D3B9"/>
              </a:solidFill>
              <a:latin typeface="Corbel" panose="020B0503020204020204" pitchFamily="34" charset="0"/>
              <a:ea typeface="Arial"/>
              <a:cs typeface="Arial"/>
              <a:sym typeface="Arial"/>
            </a:endParaRPr>
          </a:p>
          <a:p>
            <a:pPr marL="285750" lvl="0" indent="-285750">
              <a:lnSpc>
                <a:spcPct val="100000"/>
              </a:lnSpc>
              <a:spcBef>
                <a:spcPts val="0"/>
              </a:spcBef>
              <a:buClr>
                <a:srgbClr val="34B2AF"/>
              </a:buClr>
              <a:buSzTx/>
              <a:buFont typeface="Courier New" panose="02070309020205020404" pitchFamily="49" charset="0"/>
              <a:buChar char="o"/>
            </a:pPr>
            <a:r>
              <a:rPr lang="es-ES" sz="1600" b="1" dirty="0">
                <a:solidFill>
                  <a:srgbClr val="34B2AF"/>
                </a:solidFill>
                <a:latin typeface="Corbel"/>
                <a:ea typeface="Corbel"/>
                <a:cs typeface="Corbel"/>
                <a:sym typeface="Corbel"/>
              </a:rPr>
              <a:t>Actos jurídicos que manifiestan la voluntad de la autoridad pública.</a:t>
            </a:r>
            <a:endParaRPr lang="es-ES" sz="1400" b="1" dirty="0">
              <a:solidFill>
                <a:srgbClr val="34B2AF"/>
              </a:solidFill>
              <a:latin typeface="Arial"/>
              <a:cs typeface="Arial"/>
              <a:sym typeface="Arial"/>
            </a:endParaRPr>
          </a:p>
          <a:p>
            <a:pPr marL="285750" lvl="0" indent="-285750">
              <a:lnSpc>
                <a:spcPct val="100000"/>
              </a:lnSpc>
              <a:spcBef>
                <a:spcPts val="0"/>
              </a:spcBef>
              <a:buClr>
                <a:srgbClr val="34B2AF"/>
              </a:buClr>
              <a:buSzTx/>
              <a:buFont typeface="Courier New" panose="02070309020205020404" pitchFamily="49" charset="0"/>
              <a:buChar char="o"/>
            </a:pPr>
            <a:r>
              <a:rPr lang="es-ES" sz="1600" b="1" dirty="0">
                <a:solidFill>
                  <a:srgbClr val="34B2AF"/>
                </a:solidFill>
                <a:latin typeface="Corbel"/>
                <a:ea typeface="Corbel"/>
                <a:cs typeface="Corbel"/>
                <a:sym typeface="Corbel"/>
              </a:rPr>
              <a:t>Ordenan, prohíben o permiten algo, lo cual puede ser creado, modificado o extinguido.</a:t>
            </a:r>
          </a:p>
          <a:p>
            <a:pPr marL="285750" indent="-285750">
              <a:lnSpc>
                <a:spcPct val="100000"/>
              </a:lnSpc>
              <a:spcBef>
                <a:spcPts val="0"/>
              </a:spcBef>
              <a:buClr>
                <a:srgbClr val="34B2AF"/>
              </a:buClr>
              <a:buSzPts val="1600"/>
              <a:buFont typeface="Courier New" panose="02070309020205020404" pitchFamily="49" charset="0"/>
              <a:buChar char="o"/>
            </a:pPr>
            <a:endParaRPr lang="es-ES" sz="1600" b="1" dirty="0">
              <a:solidFill>
                <a:srgbClr val="34B2AF"/>
              </a:solidFill>
            </a:endParaRP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rgbClr val="93D3B9"/>
              </a:solidFill>
              <a:latin typeface="Corbel" panose="020B0503020204020204" pitchFamily="34" charset="0"/>
              <a:ea typeface="Corbel"/>
              <a:cs typeface="Corbel"/>
              <a:sym typeface="Corbe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chemeClr val="bg1">
                  <a:lumMod val="50000"/>
                </a:schemeClr>
              </a:solidFill>
              <a:latin typeface="Corbel" panose="020B0503020204020204" pitchFamily="34" charset="0"/>
              <a:ea typeface="Corbel"/>
              <a:cs typeface="Corbel"/>
              <a:sym typeface="Corbel"/>
            </a:endParaRPr>
          </a:p>
        </p:txBody>
      </p:sp>
      <p:sp>
        <p:nvSpPr>
          <p:cNvPr id="7" name="Google Shape;113;p3">
            <a:extLst>
              <a:ext uri="{FF2B5EF4-FFF2-40B4-BE49-F238E27FC236}">
                <a16:creationId xmlns:a16="http://schemas.microsoft.com/office/drawing/2014/main" id="{5449CB10-2883-B242-B723-6E52600CD9F9}"/>
              </a:ext>
            </a:extLst>
          </p:cNvPr>
          <p:cNvSpPr txBox="1">
            <a:spLocks/>
          </p:cNvSpPr>
          <p:nvPr/>
        </p:nvSpPr>
        <p:spPr>
          <a:xfrm>
            <a:off x="480223" y="5101515"/>
            <a:ext cx="8493295" cy="1169552"/>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lvl="0" indent="0">
              <a:lnSpc>
                <a:spcPct val="100000"/>
              </a:lnSpc>
              <a:spcBef>
                <a:spcPts val="0"/>
              </a:spcBef>
              <a:buClr>
                <a:srgbClr val="93D3B9"/>
              </a:buClr>
              <a:buSzPts val="1600"/>
              <a:buNone/>
            </a:pPr>
            <a:r>
              <a:rPr lang="es-ES" sz="1800" b="1" dirty="0">
                <a:solidFill>
                  <a:schemeClr val="bg1">
                    <a:lumMod val="50000"/>
                  </a:schemeClr>
                </a:solidFill>
                <a:latin typeface="Corbel" panose="020B0503020204020204" pitchFamily="34" charset="0"/>
              </a:rPr>
              <a:t>Instrucciones </a:t>
            </a:r>
            <a:endParaRPr lang="es-ES" sz="1800" b="1" dirty="0">
              <a:solidFill>
                <a:schemeClr val="bg1">
                  <a:lumMod val="50000"/>
                </a:schemeClr>
              </a:solidFill>
              <a:latin typeface="Corbel" panose="020B0503020204020204" pitchFamily="34" charset="0"/>
              <a:ea typeface="Arial"/>
              <a:cs typeface="Arial"/>
              <a:sym typeface="Arial"/>
            </a:endParaRPr>
          </a:p>
          <a:p>
            <a:pPr marL="285750" lvl="0" indent="-285750" algn="just">
              <a:lnSpc>
                <a:spcPct val="100000"/>
              </a:lnSpc>
              <a:spcBef>
                <a:spcPts val="0"/>
              </a:spcBef>
              <a:buClr>
                <a:srgbClr val="93D3B9"/>
              </a:buClr>
              <a:buSzPts val="1600"/>
              <a:buFont typeface="Courier New" panose="02070309020205020404" pitchFamily="49" charset="0"/>
              <a:buChar char="o"/>
            </a:pPr>
            <a:endParaRPr lang="es-ES" sz="1800" b="1" dirty="0">
              <a:solidFill>
                <a:srgbClr val="93D3B9"/>
              </a:solidFill>
              <a:latin typeface="Corbel" panose="020B0503020204020204" pitchFamily="34" charset="0"/>
              <a:ea typeface="Arial"/>
              <a:cs typeface="Arial"/>
              <a:sym typeface="Arial"/>
            </a:endParaRPr>
          </a:p>
          <a:p>
            <a:pPr marL="285750" lvl="0" indent="-285750">
              <a:lnSpc>
                <a:spcPct val="100000"/>
              </a:lnSpc>
              <a:spcBef>
                <a:spcPts val="0"/>
              </a:spcBef>
              <a:buClr>
                <a:srgbClr val="34B2AF"/>
              </a:buClr>
              <a:buSzPts val="1600"/>
              <a:buFont typeface="Courier New" panose="02070309020205020404" pitchFamily="49" charset="0"/>
              <a:buChar char="o"/>
            </a:pPr>
            <a:r>
              <a:rPr lang="es-ES" sz="1600" b="1" dirty="0">
                <a:solidFill>
                  <a:srgbClr val="34B2AF"/>
                </a:solidFill>
                <a:latin typeface="Corbel" panose="020B0503020204020204" pitchFamily="34" charset="0"/>
              </a:rPr>
              <a:t>Son directrices impartidas a los funcionarios municipales y a sus respectivas reparticiones.</a:t>
            </a:r>
          </a:p>
          <a:p>
            <a:pPr marL="285750" indent="-285750">
              <a:lnSpc>
                <a:spcPct val="100000"/>
              </a:lnSpc>
              <a:spcBef>
                <a:spcPts val="0"/>
              </a:spcBef>
              <a:buClr>
                <a:srgbClr val="34B2AF"/>
              </a:buClr>
              <a:buSzPts val="1600"/>
              <a:buFont typeface="Courier New" panose="02070309020205020404" pitchFamily="49" charset="0"/>
              <a:buChar char="o"/>
            </a:pPr>
            <a:endParaRPr lang="es-ES" sz="1600" dirty="0">
              <a:solidFill>
                <a:srgbClr val="34B2AF"/>
              </a:solidFill>
            </a:endParaRPr>
          </a:p>
          <a:p>
            <a:pPr marL="285750" indent="-285750">
              <a:lnSpc>
                <a:spcPct val="100000"/>
              </a:lnSpc>
              <a:spcBef>
                <a:spcPts val="0"/>
              </a:spcBef>
              <a:buClr>
                <a:srgbClr val="93D3B9"/>
              </a:buClr>
              <a:buSzPts val="1600"/>
              <a:buFont typeface="Courier New" panose="02070309020205020404" pitchFamily="49" charset="0"/>
              <a:buChar char="o"/>
            </a:pPr>
            <a:endParaRPr lang="es-ES" sz="1600" dirty="0">
              <a:solidFill>
                <a:srgbClr val="93D3B9"/>
              </a:solidFil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rgbClr val="93D3B9"/>
              </a:solidFill>
              <a:latin typeface="Corbel" panose="020B0503020204020204" pitchFamily="34" charset="0"/>
              <a:ea typeface="Corbel"/>
              <a:cs typeface="Corbel"/>
              <a:sym typeface="Corbel"/>
            </a:endParaRPr>
          </a:p>
          <a:p>
            <a:pPr marL="349885" indent="-285750" algn="just">
              <a:lnSpc>
                <a:spcPct val="100000"/>
              </a:lnSpc>
              <a:spcBef>
                <a:spcPts val="0"/>
              </a:spcBef>
              <a:buClr>
                <a:srgbClr val="93D3B9"/>
              </a:buClr>
              <a:buSzPts val="2590"/>
              <a:buFont typeface="Courier New" panose="02070309020205020404" pitchFamily="49" charset="0"/>
              <a:buChar char="o"/>
            </a:pPr>
            <a:endParaRPr lang="es-ES" sz="1800" dirty="0">
              <a:solidFill>
                <a:schemeClr val="bg1">
                  <a:lumMod val="50000"/>
                </a:schemeClr>
              </a:solidFill>
              <a:latin typeface="Corbel" panose="020B0503020204020204" pitchFamily="34" charset="0"/>
              <a:ea typeface="Corbel"/>
              <a:cs typeface="Corbel"/>
              <a:sym typeface="Corbel"/>
            </a:endParaRPr>
          </a:p>
        </p:txBody>
      </p:sp>
    </p:spTree>
    <p:extLst>
      <p:ext uri="{BB962C8B-B14F-4D97-AF65-F5344CB8AC3E}">
        <p14:creationId xmlns:p14="http://schemas.microsoft.com/office/powerpoint/2010/main" val="2320826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0"/>
        <p:cNvGrpSpPr/>
        <p:nvPr/>
      </p:nvGrpSpPr>
      <p:grpSpPr>
        <a:xfrm>
          <a:off x="0" y="0"/>
          <a:ext cx="0" cy="0"/>
          <a:chOff x="0" y="0"/>
          <a:chExt cx="0" cy="0"/>
        </a:xfrm>
      </p:grpSpPr>
      <p:cxnSp>
        <p:nvCxnSpPr>
          <p:cNvPr id="9" name="Google Shape;86;p1">
            <a:extLst>
              <a:ext uri="{FF2B5EF4-FFF2-40B4-BE49-F238E27FC236}">
                <a16:creationId xmlns:a16="http://schemas.microsoft.com/office/drawing/2014/main" id="{F252A23A-D807-5043-BDC0-E881C42EB422}"/>
              </a:ext>
            </a:extLst>
          </p:cNvPr>
          <p:cNvCxnSpPr>
            <a:cxnSpLocks/>
          </p:cNvCxnSpPr>
          <p:nvPr/>
        </p:nvCxnSpPr>
        <p:spPr>
          <a:xfrm flipH="1">
            <a:off x="3275590" y="2493340"/>
            <a:ext cx="2592820" cy="0"/>
          </a:xfrm>
          <a:prstGeom prst="straightConnector1">
            <a:avLst/>
          </a:prstGeom>
          <a:noFill/>
          <a:ln w="38100" cap="rnd" cmpd="sng">
            <a:solidFill>
              <a:srgbClr val="34B2AF"/>
            </a:solidFill>
            <a:prstDash val="sysDot"/>
            <a:round/>
            <a:headEnd type="none" w="sm" len="sm"/>
            <a:tailEnd type="none" w="sm" len="sm"/>
          </a:ln>
        </p:spPr>
      </p:cxnSp>
      <p:sp>
        <p:nvSpPr>
          <p:cNvPr id="3" name="Rectángulo 2">
            <a:extLst>
              <a:ext uri="{FF2B5EF4-FFF2-40B4-BE49-F238E27FC236}">
                <a16:creationId xmlns:a16="http://schemas.microsoft.com/office/drawing/2014/main" id="{98A41E84-62B6-DC4F-838F-D7F1F665AB48}"/>
              </a:ext>
            </a:extLst>
          </p:cNvPr>
          <p:cNvSpPr/>
          <p:nvPr/>
        </p:nvSpPr>
        <p:spPr>
          <a:xfrm>
            <a:off x="2239918" y="1150887"/>
            <a:ext cx="4601566"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ES" sz="2800" b="1" i="0" u="none" strike="noStrike" kern="0" cap="none" spc="0" normalizeH="0" baseline="0" noProof="0" dirty="0">
                <a:ln>
                  <a:noFill/>
                </a:ln>
                <a:solidFill>
                  <a:srgbClr val="FFFFFF">
                    <a:lumMod val="50000"/>
                  </a:srgbClr>
                </a:solidFill>
                <a:effectLst/>
                <a:uLnTx/>
                <a:uFillTx/>
                <a:latin typeface="Corbel"/>
                <a:ea typeface="Corbel"/>
                <a:cs typeface="Corbel"/>
                <a:sym typeface="Corbel"/>
              </a:rPr>
              <a:t>¿Por qué es importante que </a:t>
            </a:r>
          </a:p>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ES" sz="2800" b="1" i="0" u="none" strike="noStrike" kern="0" cap="none" spc="0" normalizeH="0" baseline="0" noProof="0" dirty="0">
                <a:ln>
                  <a:noFill/>
                </a:ln>
                <a:solidFill>
                  <a:srgbClr val="FFFFFF">
                    <a:lumMod val="50000"/>
                  </a:srgbClr>
                </a:solidFill>
                <a:effectLst/>
                <a:uLnTx/>
                <a:uFillTx/>
                <a:latin typeface="Corbel"/>
                <a:ea typeface="Corbel"/>
                <a:cs typeface="Corbel"/>
                <a:sym typeface="Corbel"/>
              </a:rPr>
              <a:t>exista la municipalidad? </a:t>
            </a:r>
          </a:p>
        </p:txBody>
      </p:sp>
      <p:sp>
        <p:nvSpPr>
          <p:cNvPr id="7" name="Rectángulo 6">
            <a:extLst>
              <a:ext uri="{FF2B5EF4-FFF2-40B4-BE49-F238E27FC236}">
                <a16:creationId xmlns:a16="http://schemas.microsoft.com/office/drawing/2014/main" id="{BDC993A1-689C-8644-BFC1-4191058A0749}"/>
              </a:ext>
            </a:extLst>
          </p:cNvPr>
          <p:cNvSpPr/>
          <p:nvPr/>
        </p:nvSpPr>
        <p:spPr>
          <a:xfrm>
            <a:off x="1659156" y="3076921"/>
            <a:ext cx="5825634"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ES" sz="2800" b="1" i="0" u="none" strike="noStrike" kern="0" cap="none" spc="0" normalizeH="0" baseline="0" noProof="0" dirty="0">
                <a:ln>
                  <a:noFill/>
                </a:ln>
                <a:solidFill>
                  <a:srgbClr val="FFFFFF">
                    <a:lumMod val="50000"/>
                  </a:srgbClr>
                </a:solidFill>
                <a:effectLst/>
                <a:uLnTx/>
                <a:uFillTx/>
                <a:latin typeface="Corbel"/>
                <a:ea typeface="Corbel"/>
                <a:cs typeface="Corbel"/>
                <a:sym typeface="Corbel"/>
              </a:rPr>
              <a:t>¿Cómo funciona una municipalidad? </a:t>
            </a:r>
          </a:p>
        </p:txBody>
      </p:sp>
      <p:sp>
        <p:nvSpPr>
          <p:cNvPr id="8" name="Rectángulo 7">
            <a:extLst>
              <a:ext uri="{FF2B5EF4-FFF2-40B4-BE49-F238E27FC236}">
                <a16:creationId xmlns:a16="http://schemas.microsoft.com/office/drawing/2014/main" id="{41C6FF43-32FA-7B46-A05D-47A419424180}"/>
              </a:ext>
            </a:extLst>
          </p:cNvPr>
          <p:cNvSpPr/>
          <p:nvPr/>
        </p:nvSpPr>
        <p:spPr>
          <a:xfrm>
            <a:off x="2160750" y="4566512"/>
            <a:ext cx="4785284"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s-ES" sz="2800" b="1" i="0" u="none" strike="noStrike" kern="0" cap="none" spc="0" normalizeH="0" baseline="0" noProof="0" dirty="0">
                <a:ln>
                  <a:noFill/>
                </a:ln>
                <a:solidFill>
                  <a:srgbClr val="FFFFFF">
                    <a:lumMod val="50000"/>
                  </a:srgbClr>
                </a:solidFill>
                <a:effectLst/>
                <a:uLnTx/>
                <a:uFillTx/>
                <a:latin typeface="Corbel"/>
                <a:ea typeface="Corbel"/>
                <a:cs typeface="Corbel"/>
                <a:sym typeface="Corbel"/>
              </a:rPr>
              <a:t>¿Cuáles son sus atribuciones? </a:t>
            </a:r>
          </a:p>
        </p:txBody>
      </p:sp>
      <p:cxnSp>
        <p:nvCxnSpPr>
          <p:cNvPr id="23" name="Google Shape;86;p1">
            <a:extLst>
              <a:ext uri="{FF2B5EF4-FFF2-40B4-BE49-F238E27FC236}">
                <a16:creationId xmlns:a16="http://schemas.microsoft.com/office/drawing/2014/main" id="{41229A9D-BC93-E045-81B3-FD7F550B4D6A}"/>
              </a:ext>
            </a:extLst>
          </p:cNvPr>
          <p:cNvCxnSpPr>
            <a:cxnSpLocks/>
          </p:cNvCxnSpPr>
          <p:nvPr/>
        </p:nvCxnSpPr>
        <p:spPr>
          <a:xfrm flipV="1">
            <a:off x="4559309" y="2589955"/>
            <a:ext cx="1" cy="142695"/>
          </a:xfrm>
          <a:prstGeom prst="straightConnector1">
            <a:avLst/>
          </a:prstGeom>
          <a:noFill/>
          <a:ln w="38100" cap="rnd" cmpd="sng">
            <a:solidFill>
              <a:srgbClr val="34B2AF"/>
            </a:solidFill>
            <a:prstDash val="sysDot"/>
            <a:round/>
            <a:headEnd type="none" w="sm" len="sm"/>
            <a:tailEnd type="none" w="sm" len="sm"/>
          </a:ln>
        </p:spPr>
      </p:cxnSp>
      <p:cxnSp>
        <p:nvCxnSpPr>
          <p:cNvPr id="10" name="Google Shape;86;p1">
            <a:extLst>
              <a:ext uri="{FF2B5EF4-FFF2-40B4-BE49-F238E27FC236}">
                <a16:creationId xmlns:a16="http://schemas.microsoft.com/office/drawing/2014/main" id="{FB102975-F4AF-8F43-9E82-B3B7BFAB3636}"/>
              </a:ext>
            </a:extLst>
          </p:cNvPr>
          <p:cNvCxnSpPr>
            <a:cxnSpLocks/>
          </p:cNvCxnSpPr>
          <p:nvPr/>
        </p:nvCxnSpPr>
        <p:spPr>
          <a:xfrm flipH="1">
            <a:off x="3256982" y="3984859"/>
            <a:ext cx="2592820" cy="0"/>
          </a:xfrm>
          <a:prstGeom prst="straightConnector1">
            <a:avLst/>
          </a:prstGeom>
          <a:noFill/>
          <a:ln w="38100" cap="rnd" cmpd="sng">
            <a:solidFill>
              <a:srgbClr val="34B2AF"/>
            </a:solidFill>
            <a:prstDash val="sysDot"/>
            <a:round/>
            <a:headEnd type="none" w="sm" len="sm"/>
            <a:tailEnd type="none" w="sm" len="sm"/>
          </a:ln>
        </p:spPr>
      </p:cxnSp>
      <p:cxnSp>
        <p:nvCxnSpPr>
          <p:cNvPr id="11" name="Google Shape;86;p1">
            <a:extLst>
              <a:ext uri="{FF2B5EF4-FFF2-40B4-BE49-F238E27FC236}">
                <a16:creationId xmlns:a16="http://schemas.microsoft.com/office/drawing/2014/main" id="{431D1435-9E4D-6F47-B076-064B382A2AD8}"/>
              </a:ext>
            </a:extLst>
          </p:cNvPr>
          <p:cNvCxnSpPr>
            <a:cxnSpLocks/>
          </p:cNvCxnSpPr>
          <p:nvPr/>
        </p:nvCxnSpPr>
        <p:spPr>
          <a:xfrm flipV="1">
            <a:off x="4540701" y="4081474"/>
            <a:ext cx="1" cy="142695"/>
          </a:xfrm>
          <a:prstGeom prst="straightConnector1">
            <a:avLst/>
          </a:prstGeom>
          <a:noFill/>
          <a:ln w="38100" cap="rnd" cmpd="sng">
            <a:solidFill>
              <a:srgbClr val="34B2AF"/>
            </a:solidFill>
            <a:prstDash val="sysDot"/>
            <a:round/>
            <a:headEnd type="none" w="sm" len="sm"/>
            <a:tailEnd type="none" w="sm" len="sm"/>
          </a:ln>
        </p:spPr>
      </p:cxnSp>
      <p:cxnSp>
        <p:nvCxnSpPr>
          <p:cNvPr id="12" name="Google Shape;86;p1">
            <a:extLst>
              <a:ext uri="{FF2B5EF4-FFF2-40B4-BE49-F238E27FC236}">
                <a16:creationId xmlns:a16="http://schemas.microsoft.com/office/drawing/2014/main" id="{2C9F732D-CC64-6A46-A7F2-6AD8BEE640A3}"/>
              </a:ext>
            </a:extLst>
          </p:cNvPr>
          <p:cNvCxnSpPr>
            <a:cxnSpLocks/>
          </p:cNvCxnSpPr>
          <p:nvPr/>
        </p:nvCxnSpPr>
        <p:spPr>
          <a:xfrm flipH="1">
            <a:off x="3256982" y="5576698"/>
            <a:ext cx="2592820" cy="0"/>
          </a:xfrm>
          <a:prstGeom prst="straightConnector1">
            <a:avLst/>
          </a:prstGeom>
          <a:noFill/>
          <a:ln w="38100" cap="rnd" cmpd="sng">
            <a:solidFill>
              <a:srgbClr val="34B2AF"/>
            </a:solidFill>
            <a:prstDash val="sysDot"/>
            <a:round/>
            <a:headEnd type="none" w="sm" len="sm"/>
            <a:tailEnd type="none" w="sm" len="sm"/>
          </a:ln>
        </p:spPr>
      </p:cxnSp>
    </p:spTree>
    <p:extLst>
      <p:ext uri="{BB962C8B-B14F-4D97-AF65-F5344CB8AC3E}">
        <p14:creationId xmlns:p14="http://schemas.microsoft.com/office/powerpoint/2010/main" val="31484044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Rectángulo 8">
            <a:extLst>
              <a:ext uri="{FF2B5EF4-FFF2-40B4-BE49-F238E27FC236}">
                <a16:creationId xmlns:a16="http://schemas.microsoft.com/office/drawing/2014/main" id="{E48C90FB-ED1E-3A42-890A-E36FDBA704AB}"/>
              </a:ext>
            </a:extLst>
          </p:cNvPr>
          <p:cNvSpPr/>
          <p:nvPr/>
        </p:nvSpPr>
        <p:spPr>
          <a:xfrm>
            <a:off x="3460958" y="3854027"/>
            <a:ext cx="2222083"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EDUCACIÓN CIUDADANA</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1400" b="1" i="0" u="none" strike="noStrike" kern="0" cap="none" spc="0" normalizeH="0" baseline="0" noProof="0" dirty="0">
                <a:ln>
                  <a:noFill/>
                </a:ln>
                <a:solidFill>
                  <a:srgbClr val="FFFFFF"/>
                </a:solidFill>
                <a:effectLst/>
                <a:uLnTx/>
                <a:uFillTx/>
                <a:latin typeface="Corbel"/>
                <a:ea typeface="Corbel"/>
                <a:cs typeface="Corbel"/>
                <a:sym typeface="Corbel"/>
              </a:rPr>
              <a:t>UNIDAD I / CLASE </a:t>
            </a:r>
            <a:r>
              <a:rPr lang="es-ES" b="1" dirty="0">
                <a:solidFill>
                  <a:srgbClr val="FFFFFF"/>
                </a:solidFill>
                <a:latin typeface="Corbel"/>
                <a:ea typeface="Corbel"/>
                <a:cs typeface="Corbel"/>
                <a:sym typeface="Corbel"/>
              </a:rPr>
              <a:t>2</a:t>
            </a:r>
            <a:endParaRPr kumimoji="0" lang="es-CL" sz="1400" b="0" i="0" u="none" strike="noStrike" kern="0" cap="none" spc="0" normalizeH="0" baseline="0" noProof="0" dirty="0">
              <a:ln>
                <a:noFill/>
              </a:ln>
              <a:solidFill>
                <a:srgbClr val="000000"/>
              </a:solidFill>
              <a:effectLst/>
              <a:uLnTx/>
              <a:uFillTx/>
              <a:latin typeface="Arial"/>
              <a:cs typeface="Arial"/>
              <a:sym typeface="Arial"/>
            </a:endParaRPr>
          </a:p>
        </p:txBody>
      </p:sp>
      <p:cxnSp>
        <p:nvCxnSpPr>
          <p:cNvPr id="10" name="Google Shape;84;p1">
            <a:extLst>
              <a:ext uri="{FF2B5EF4-FFF2-40B4-BE49-F238E27FC236}">
                <a16:creationId xmlns:a16="http://schemas.microsoft.com/office/drawing/2014/main" id="{A6AD89F0-F250-2A4C-8C8C-A8532EF0B742}"/>
              </a:ext>
            </a:extLst>
          </p:cNvPr>
          <p:cNvCxnSpPr/>
          <p:nvPr/>
        </p:nvCxnSpPr>
        <p:spPr>
          <a:xfrm rot="10800000">
            <a:off x="2500436" y="3722959"/>
            <a:ext cx="4054783" cy="0"/>
          </a:xfrm>
          <a:prstGeom prst="straightConnector1">
            <a:avLst/>
          </a:prstGeom>
          <a:noFill/>
          <a:ln w="38100" cap="rnd" cmpd="sng">
            <a:solidFill>
              <a:schemeClr val="lt1"/>
            </a:solidFill>
            <a:prstDash val="solid"/>
            <a:round/>
            <a:headEnd type="none" w="sm" len="sm"/>
            <a:tailEnd type="none" w="sm" len="sm"/>
          </a:ln>
        </p:spPr>
      </p:cxnSp>
      <p:sp>
        <p:nvSpPr>
          <p:cNvPr id="11" name="Google Shape;85;p1">
            <a:extLst>
              <a:ext uri="{FF2B5EF4-FFF2-40B4-BE49-F238E27FC236}">
                <a16:creationId xmlns:a16="http://schemas.microsoft.com/office/drawing/2014/main" id="{9463D49B-CE6F-F24B-BE69-8B81DD8A2CD1}"/>
              </a:ext>
            </a:extLst>
          </p:cNvPr>
          <p:cNvSpPr txBox="1"/>
          <p:nvPr/>
        </p:nvSpPr>
        <p:spPr>
          <a:xfrm>
            <a:off x="3005644" y="2677840"/>
            <a:ext cx="3187527" cy="41365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2800" b="1" i="0" u="none" strike="noStrike" cap="none" dirty="0">
                <a:solidFill>
                  <a:schemeClr val="lt1"/>
                </a:solidFill>
                <a:latin typeface="Corbel"/>
                <a:ea typeface="Corbel"/>
                <a:cs typeface="Corbel"/>
                <a:sym typeface="Corbel"/>
              </a:rPr>
              <a:t>MUNICIPALIDAD</a:t>
            </a:r>
            <a:endParaRPr dirty="0"/>
          </a:p>
        </p:txBody>
      </p:sp>
      <p:sp>
        <p:nvSpPr>
          <p:cNvPr id="12" name="Google Shape;87;p1">
            <a:extLst>
              <a:ext uri="{FF2B5EF4-FFF2-40B4-BE49-F238E27FC236}">
                <a16:creationId xmlns:a16="http://schemas.microsoft.com/office/drawing/2014/main" id="{3DC0A460-5E13-4C45-AC01-E71923F4DFB5}"/>
              </a:ext>
            </a:extLst>
          </p:cNvPr>
          <p:cNvSpPr/>
          <p:nvPr/>
        </p:nvSpPr>
        <p:spPr>
          <a:xfrm>
            <a:off x="2500436" y="3222560"/>
            <a:ext cx="4251485"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s-ES" sz="1800" b="1" i="0" u="none" strike="noStrike" cap="none" dirty="0">
                <a:solidFill>
                  <a:schemeClr val="lt1"/>
                </a:solidFill>
                <a:latin typeface="Corbel"/>
                <a:ea typeface="Corbel"/>
                <a:cs typeface="Corbel"/>
                <a:sym typeface="Corbel"/>
              </a:rPr>
              <a:t>SUS ATRIBUCIONES Y AUTORIDADES</a:t>
            </a:r>
            <a:endParaRPr sz="1800" b="0" i="0" u="none" strike="noStrike" cap="none" dirty="0">
              <a:solidFill>
                <a:srgbClr val="000000"/>
              </a:solidFill>
              <a:latin typeface="Arial"/>
              <a:ea typeface="Arial"/>
              <a:cs typeface="Arial"/>
              <a:sym typeface="Arial"/>
            </a:endParaRPr>
          </a:p>
        </p:txBody>
      </p:sp>
      <p:pic>
        <p:nvPicPr>
          <p:cNvPr id="3" name="Gráfico 2">
            <a:extLst>
              <a:ext uri="{FF2B5EF4-FFF2-40B4-BE49-F238E27FC236}">
                <a16:creationId xmlns:a16="http://schemas.microsoft.com/office/drawing/2014/main" id="{E4E33211-5FF1-5D4B-854D-8016A35EFD8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24180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00"/>
        <p:cNvGrpSpPr/>
        <p:nvPr/>
      </p:nvGrpSpPr>
      <p:grpSpPr>
        <a:xfrm>
          <a:off x="0" y="0"/>
          <a:ext cx="0" cy="0"/>
          <a:chOff x="0" y="0"/>
          <a:chExt cx="0" cy="0"/>
        </a:xfrm>
      </p:grpSpPr>
      <p:cxnSp>
        <p:nvCxnSpPr>
          <p:cNvPr id="9" name="Google Shape;86;p1">
            <a:extLst>
              <a:ext uri="{FF2B5EF4-FFF2-40B4-BE49-F238E27FC236}">
                <a16:creationId xmlns:a16="http://schemas.microsoft.com/office/drawing/2014/main" id="{F252A23A-D807-5043-BDC0-E881C42EB422}"/>
              </a:ext>
            </a:extLst>
          </p:cNvPr>
          <p:cNvCxnSpPr>
            <a:cxnSpLocks/>
          </p:cNvCxnSpPr>
          <p:nvPr/>
        </p:nvCxnSpPr>
        <p:spPr>
          <a:xfrm flipH="1">
            <a:off x="3275590" y="2493340"/>
            <a:ext cx="2592820" cy="0"/>
          </a:xfrm>
          <a:prstGeom prst="straightConnector1">
            <a:avLst/>
          </a:prstGeom>
          <a:noFill/>
          <a:ln w="38100" cap="rnd" cmpd="sng">
            <a:solidFill>
              <a:srgbClr val="34B2AF"/>
            </a:solidFill>
            <a:prstDash val="sysDot"/>
            <a:round/>
            <a:headEnd type="none" w="sm" len="sm"/>
            <a:tailEnd type="none" w="sm" len="sm"/>
          </a:ln>
        </p:spPr>
      </p:cxnSp>
      <p:sp>
        <p:nvSpPr>
          <p:cNvPr id="3" name="Rectángulo 2">
            <a:extLst>
              <a:ext uri="{FF2B5EF4-FFF2-40B4-BE49-F238E27FC236}">
                <a16:creationId xmlns:a16="http://schemas.microsoft.com/office/drawing/2014/main" id="{98A41E84-62B6-DC4F-838F-D7F1F665AB48}"/>
              </a:ext>
            </a:extLst>
          </p:cNvPr>
          <p:cNvSpPr/>
          <p:nvPr/>
        </p:nvSpPr>
        <p:spPr>
          <a:xfrm>
            <a:off x="2239918" y="1150887"/>
            <a:ext cx="4601566" cy="954107"/>
          </a:xfrm>
          <a:prstGeom prst="rect">
            <a:avLst/>
          </a:prstGeom>
        </p:spPr>
        <p:txBody>
          <a:bodyPr wrap="square">
            <a:spAutoFit/>
          </a:bodyPr>
          <a:lstStyle/>
          <a:p>
            <a:pPr lvl="0" algn="ctr">
              <a:buSzPts val="1800"/>
            </a:pPr>
            <a:r>
              <a:rPr lang="es-ES" sz="2800" b="1" dirty="0">
                <a:solidFill>
                  <a:srgbClr val="FFFFFF">
                    <a:lumMod val="50000"/>
                  </a:srgbClr>
                </a:solidFill>
                <a:latin typeface="Corbel"/>
                <a:ea typeface="Corbel"/>
                <a:cs typeface="Corbel"/>
                <a:sym typeface="Corbel"/>
              </a:rPr>
              <a:t>¿Por qué es importante que </a:t>
            </a:r>
          </a:p>
          <a:p>
            <a:pPr lvl="0" algn="ctr">
              <a:buSzPts val="1800"/>
            </a:pPr>
            <a:r>
              <a:rPr lang="es-ES" sz="2800" b="1" dirty="0">
                <a:solidFill>
                  <a:srgbClr val="FFFFFF">
                    <a:lumMod val="50000"/>
                  </a:srgbClr>
                </a:solidFill>
                <a:latin typeface="Corbel"/>
                <a:ea typeface="Corbel"/>
                <a:cs typeface="Corbel"/>
                <a:sym typeface="Corbel"/>
              </a:rPr>
              <a:t>exista la municipalidad? </a:t>
            </a:r>
          </a:p>
        </p:txBody>
      </p:sp>
      <p:sp>
        <p:nvSpPr>
          <p:cNvPr id="7" name="Rectángulo 6">
            <a:extLst>
              <a:ext uri="{FF2B5EF4-FFF2-40B4-BE49-F238E27FC236}">
                <a16:creationId xmlns:a16="http://schemas.microsoft.com/office/drawing/2014/main" id="{BDC993A1-689C-8644-BFC1-4191058A0749}"/>
              </a:ext>
            </a:extLst>
          </p:cNvPr>
          <p:cNvSpPr/>
          <p:nvPr/>
        </p:nvSpPr>
        <p:spPr>
          <a:xfrm>
            <a:off x="1659156" y="3076921"/>
            <a:ext cx="5825634" cy="523220"/>
          </a:xfrm>
          <a:prstGeom prst="rect">
            <a:avLst/>
          </a:prstGeom>
        </p:spPr>
        <p:txBody>
          <a:bodyPr wrap="none">
            <a:spAutoFit/>
          </a:bodyPr>
          <a:lstStyle/>
          <a:p>
            <a:pPr lvl="0" algn="ctr">
              <a:buSzPts val="1800"/>
            </a:pPr>
            <a:r>
              <a:rPr lang="es-ES" sz="2800" b="1" dirty="0">
                <a:solidFill>
                  <a:srgbClr val="FFFFFF">
                    <a:lumMod val="50000"/>
                  </a:srgbClr>
                </a:solidFill>
                <a:latin typeface="Corbel"/>
                <a:ea typeface="Corbel"/>
                <a:cs typeface="Corbel"/>
                <a:sym typeface="Corbel"/>
              </a:rPr>
              <a:t>¿Cómo funciona una municipalidad? </a:t>
            </a:r>
          </a:p>
        </p:txBody>
      </p:sp>
      <p:sp>
        <p:nvSpPr>
          <p:cNvPr id="8" name="Rectángulo 7">
            <a:extLst>
              <a:ext uri="{FF2B5EF4-FFF2-40B4-BE49-F238E27FC236}">
                <a16:creationId xmlns:a16="http://schemas.microsoft.com/office/drawing/2014/main" id="{41C6FF43-32FA-7B46-A05D-47A419424180}"/>
              </a:ext>
            </a:extLst>
          </p:cNvPr>
          <p:cNvSpPr/>
          <p:nvPr/>
        </p:nvSpPr>
        <p:spPr>
          <a:xfrm>
            <a:off x="2160750" y="4566512"/>
            <a:ext cx="4785284" cy="523220"/>
          </a:xfrm>
          <a:prstGeom prst="rect">
            <a:avLst/>
          </a:prstGeom>
        </p:spPr>
        <p:txBody>
          <a:bodyPr wrap="none">
            <a:spAutoFit/>
          </a:bodyPr>
          <a:lstStyle/>
          <a:p>
            <a:pPr lvl="0" algn="ctr">
              <a:buSzPts val="1800"/>
            </a:pPr>
            <a:r>
              <a:rPr lang="es-ES" sz="2800" b="1" dirty="0">
                <a:solidFill>
                  <a:srgbClr val="FFFFFF">
                    <a:lumMod val="50000"/>
                  </a:srgbClr>
                </a:solidFill>
                <a:latin typeface="Corbel"/>
                <a:ea typeface="Corbel"/>
                <a:cs typeface="Corbel"/>
                <a:sym typeface="Corbel"/>
              </a:rPr>
              <a:t>¿Cuáles son sus atribuciones? </a:t>
            </a:r>
          </a:p>
        </p:txBody>
      </p:sp>
      <p:cxnSp>
        <p:nvCxnSpPr>
          <p:cNvPr id="23" name="Google Shape;86;p1">
            <a:extLst>
              <a:ext uri="{FF2B5EF4-FFF2-40B4-BE49-F238E27FC236}">
                <a16:creationId xmlns:a16="http://schemas.microsoft.com/office/drawing/2014/main" id="{41229A9D-BC93-E045-81B3-FD7F550B4D6A}"/>
              </a:ext>
            </a:extLst>
          </p:cNvPr>
          <p:cNvCxnSpPr>
            <a:cxnSpLocks/>
          </p:cNvCxnSpPr>
          <p:nvPr/>
        </p:nvCxnSpPr>
        <p:spPr>
          <a:xfrm flipV="1">
            <a:off x="4559309" y="2589955"/>
            <a:ext cx="1" cy="142695"/>
          </a:xfrm>
          <a:prstGeom prst="straightConnector1">
            <a:avLst/>
          </a:prstGeom>
          <a:noFill/>
          <a:ln w="38100" cap="rnd" cmpd="sng">
            <a:solidFill>
              <a:srgbClr val="34B2AF"/>
            </a:solidFill>
            <a:prstDash val="sysDot"/>
            <a:round/>
            <a:headEnd type="none" w="sm" len="sm"/>
            <a:tailEnd type="none" w="sm" len="sm"/>
          </a:ln>
        </p:spPr>
      </p:cxnSp>
      <p:cxnSp>
        <p:nvCxnSpPr>
          <p:cNvPr id="10" name="Google Shape;86;p1">
            <a:extLst>
              <a:ext uri="{FF2B5EF4-FFF2-40B4-BE49-F238E27FC236}">
                <a16:creationId xmlns:a16="http://schemas.microsoft.com/office/drawing/2014/main" id="{FB102975-F4AF-8F43-9E82-B3B7BFAB3636}"/>
              </a:ext>
            </a:extLst>
          </p:cNvPr>
          <p:cNvCxnSpPr>
            <a:cxnSpLocks/>
          </p:cNvCxnSpPr>
          <p:nvPr/>
        </p:nvCxnSpPr>
        <p:spPr>
          <a:xfrm flipH="1">
            <a:off x="3256982" y="3984859"/>
            <a:ext cx="2592820" cy="0"/>
          </a:xfrm>
          <a:prstGeom prst="straightConnector1">
            <a:avLst/>
          </a:prstGeom>
          <a:noFill/>
          <a:ln w="38100" cap="rnd" cmpd="sng">
            <a:solidFill>
              <a:srgbClr val="34B2AF"/>
            </a:solidFill>
            <a:prstDash val="sysDot"/>
            <a:round/>
            <a:headEnd type="none" w="sm" len="sm"/>
            <a:tailEnd type="none" w="sm" len="sm"/>
          </a:ln>
        </p:spPr>
      </p:cxnSp>
      <p:cxnSp>
        <p:nvCxnSpPr>
          <p:cNvPr id="11" name="Google Shape;86;p1">
            <a:extLst>
              <a:ext uri="{FF2B5EF4-FFF2-40B4-BE49-F238E27FC236}">
                <a16:creationId xmlns:a16="http://schemas.microsoft.com/office/drawing/2014/main" id="{431D1435-9E4D-6F47-B076-064B382A2AD8}"/>
              </a:ext>
            </a:extLst>
          </p:cNvPr>
          <p:cNvCxnSpPr>
            <a:cxnSpLocks/>
          </p:cNvCxnSpPr>
          <p:nvPr/>
        </p:nvCxnSpPr>
        <p:spPr>
          <a:xfrm flipV="1">
            <a:off x="4540701" y="4081474"/>
            <a:ext cx="1" cy="142695"/>
          </a:xfrm>
          <a:prstGeom prst="straightConnector1">
            <a:avLst/>
          </a:prstGeom>
          <a:noFill/>
          <a:ln w="38100" cap="rnd" cmpd="sng">
            <a:solidFill>
              <a:srgbClr val="34B2AF"/>
            </a:solidFill>
            <a:prstDash val="sysDot"/>
            <a:round/>
            <a:headEnd type="none" w="sm" len="sm"/>
            <a:tailEnd type="none" w="sm" len="sm"/>
          </a:ln>
        </p:spPr>
      </p:cxnSp>
      <p:cxnSp>
        <p:nvCxnSpPr>
          <p:cNvPr id="12" name="Google Shape;86;p1">
            <a:extLst>
              <a:ext uri="{FF2B5EF4-FFF2-40B4-BE49-F238E27FC236}">
                <a16:creationId xmlns:a16="http://schemas.microsoft.com/office/drawing/2014/main" id="{2C9F732D-CC64-6A46-A7F2-6AD8BEE640A3}"/>
              </a:ext>
            </a:extLst>
          </p:cNvPr>
          <p:cNvCxnSpPr>
            <a:cxnSpLocks/>
          </p:cNvCxnSpPr>
          <p:nvPr/>
        </p:nvCxnSpPr>
        <p:spPr>
          <a:xfrm flipH="1">
            <a:off x="3256982" y="5576698"/>
            <a:ext cx="2592820" cy="0"/>
          </a:xfrm>
          <a:prstGeom prst="straightConnector1">
            <a:avLst/>
          </a:prstGeom>
          <a:noFill/>
          <a:ln w="38100" cap="rnd" cmpd="sng">
            <a:solidFill>
              <a:srgbClr val="34B2AF"/>
            </a:solidFill>
            <a:prstDash val="sysDot"/>
            <a:round/>
            <a:headEnd type="none" w="sm" len="sm"/>
            <a:tailEnd type="none" w="sm" len="sm"/>
          </a:ln>
        </p:spPr>
      </p:cxnSp>
    </p:spTree>
    <p:extLst>
      <p:ext uri="{BB962C8B-B14F-4D97-AF65-F5344CB8AC3E}">
        <p14:creationId xmlns:p14="http://schemas.microsoft.com/office/powerpoint/2010/main" val="20164551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01015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¿CÓMO FUNCIONA UN MUNICIPIO? </a:t>
            </a:r>
            <a:endParaRPr sz="2400" dirty="0">
              <a:solidFill>
                <a:srgbClr val="34B2AF"/>
              </a:solidFill>
            </a:endParaRPr>
          </a:p>
        </p:txBody>
      </p:sp>
      <p:sp>
        <p:nvSpPr>
          <p:cNvPr id="113" name="Google Shape;113;p3"/>
          <p:cNvSpPr txBox="1">
            <a:spLocks noGrp="1"/>
          </p:cNvSpPr>
          <p:nvPr>
            <p:ph type="body" idx="1"/>
          </p:nvPr>
        </p:nvSpPr>
        <p:spPr>
          <a:xfrm>
            <a:off x="531024" y="2096573"/>
            <a:ext cx="6326976" cy="3783527"/>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r>
              <a:rPr lang="es-ES" sz="2000" dirty="0">
                <a:solidFill>
                  <a:schemeClr val="bg1">
                    <a:lumMod val="50000"/>
                  </a:schemeClr>
                </a:solidFill>
                <a:latin typeface="Corbel"/>
                <a:ea typeface="Corbel"/>
                <a:cs typeface="Corbel"/>
                <a:sym typeface="Corbel"/>
              </a:rPr>
              <a:t>La municipalidad se encuentra a cargo de la comuna. Tiene una estructura jerárquica encabezada por el </a:t>
            </a:r>
            <a:r>
              <a:rPr lang="es-ES" sz="2000" b="1" dirty="0">
                <a:solidFill>
                  <a:schemeClr val="bg1">
                    <a:lumMod val="50000"/>
                  </a:schemeClr>
                </a:solidFill>
                <a:latin typeface="Corbel"/>
                <a:ea typeface="Corbel"/>
                <a:cs typeface="Corbel"/>
                <a:sym typeface="Corbel"/>
              </a:rPr>
              <a:t>alcalde </a:t>
            </a:r>
            <a:r>
              <a:rPr lang="es-ES" sz="2000" dirty="0">
                <a:solidFill>
                  <a:schemeClr val="bg1">
                    <a:lumMod val="50000"/>
                  </a:schemeClr>
                </a:solidFill>
                <a:latin typeface="Corbel"/>
                <a:ea typeface="Corbel"/>
                <a:cs typeface="Corbel"/>
                <a:sym typeface="Corbel"/>
              </a:rPr>
              <a:t>o </a:t>
            </a:r>
            <a:r>
              <a:rPr lang="es-ES" sz="2000" b="1" dirty="0">
                <a:solidFill>
                  <a:schemeClr val="bg1">
                    <a:lumMod val="50000"/>
                  </a:schemeClr>
                </a:solidFill>
                <a:latin typeface="Corbel"/>
                <a:ea typeface="Corbel"/>
                <a:cs typeface="Corbel"/>
                <a:sym typeface="Corbel"/>
              </a:rPr>
              <a:t>alcaldesa</a:t>
            </a:r>
            <a:r>
              <a:rPr lang="es-ES" sz="2000" dirty="0">
                <a:solidFill>
                  <a:schemeClr val="bg1">
                    <a:lumMod val="50000"/>
                  </a:schemeClr>
                </a:solidFill>
                <a:latin typeface="Corbel"/>
                <a:ea typeface="Corbel"/>
                <a:cs typeface="Corbel"/>
                <a:sym typeface="Corbel"/>
              </a:rPr>
              <a:t> y sus decisiones son vigiladas por el </a:t>
            </a:r>
            <a:r>
              <a:rPr lang="es-ES" sz="2000" b="1" dirty="0">
                <a:solidFill>
                  <a:schemeClr val="bg1">
                    <a:lumMod val="50000"/>
                  </a:schemeClr>
                </a:solidFill>
                <a:latin typeface="Corbel"/>
                <a:ea typeface="Corbel"/>
                <a:cs typeface="Corbel"/>
                <a:sym typeface="Corbel"/>
              </a:rPr>
              <a:t>Concejo Municipal</a:t>
            </a:r>
            <a:r>
              <a:rPr lang="es-ES" sz="2000" dirty="0">
                <a:solidFill>
                  <a:schemeClr val="bg1">
                    <a:lumMod val="50000"/>
                  </a:schemeClr>
                </a:solidFill>
                <a:latin typeface="Corbel"/>
                <a:ea typeface="Corbel"/>
                <a:cs typeface="Corbel"/>
                <a:sym typeface="Corbel"/>
              </a:rPr>
              <a:t>. </a:t>
            </a:r>
          </a:p>
          <a:p>
            <a:pPr marL="64135" lvl="0" indent="0" algn="just">
              <a:lnSpc>
                <a:spcPct val="100000"/>
              </a:lnSpc>
              <a:spcBef>
                <a:spcPts val="0"/>
              </a:spcBef>
              <a:buClr>
                <a:schemeClr val="bg1">
                  <a:lumMod val="50000"/>
                </a:schemeClr>
              </a:buClr>
              <a:buSzPts val="2590"/>
              <a:buNone/>
            </a:pPr>
            <a:endParaRPr lang="es-ES" sz="2000" dirty="0">
              <a:solidFill>
                <a:schemeClr val="bg1">
                  <a:lumMod val="50000"/>
                </a:schemeClr>
              </a:solidFill>
              <a:latin typeface="Corbel"/>
              <a:ea typeface="Corbel"/>
              <a:cs typeface="Corbel"/>
              <a:sym typeface="Corbel"/>
            </a:endParaRPr>
          </a:p>
          <a:p>
            <a:pPr marL="64135" lvl="0" indent="0" algn="just">
              <a:lnSpc>
                <a:spcPct val="100000"/>
              </a:lnSpc>
              <a:spcBef>
                <a:spcPts val="0"/>
              </a:spcBef>
              <a:buClr>
                <a:schemeClr val="bg1">
                  <a:lumMod val="50000"/>
                </a:schemeClr>
              </a:buClr>
              <a:buSzPts val="2590"/>
              <a:buNone/>
            </a:pPr>
            <a:endParaRPr lang="es-ES" sz="2000" dirty="0">
              <a:solidFill>
                <a:schemeClr val="bg1">
                  <a:lumMod val="50000"/>
                </a:schemeClr>
              </a:solidFill>
              <a:latin typeface="Corbel"/>
              <a:ea typeface="Corbel"/>
              <a:cs typeface="Corbel"/>
              <a:sym typeface="Corbel"/>
            </a:endParaRPr>
          </a:p>
          <a:p>
            <a:pPr marL="64135" lvl="0" indent="0" algn="just">
              <a:lnSpc>
                <a:spcPct val="100000"/>
              </a:lnSpc>
              <a:spcBef>
                <a:spcPts val="0"/>
              </a:spcBef>
              <a:buClr>
                <a:schemeClr val="bg1">
                  <a:lumMod val="50000"/>
                </a:schemeClr>
              </a:buClr>
              <a:buSzPts val="2590"/>
              <a:buNone/>
            </a:pPr>
            <a:r>
              <a:rPr lang="es-ES" sz="2000" dirty="0">
                <a:solidFill>
                  <a:schemeClr val="bg1">
                    <a:lumMod val="50000"/>
                  </a:schemeClr>
                </a:solidFill>
                <a:latin typeface="Corbel"/>
                <a:ea typeface="Corbel"/>
                <a:cs typeface="Corbel"/>
                <a:sym typeface="Corbel"/>
              </a:rPr>
              <a:t>En la estructura general de cada municipio existen distintas unidades o departamentos con funciones específicas, los que variarán dependiendo de la población existente en la comuna. </a:t>
            </a: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p:txBody>
      </p:sp>
      <p:pic>
        <p:nvPicPr>
          <p:cNvPr id="4" name="Imagen 3">
            <a:extLst>
              <a:ext uri="{FF2B5EF4-FFF2-40B4-BE49-F238E27FC236}">
                <a16:creationId xmlns:a16="http://schemas.microsoft.com/office/drawing/2014/main" id="{CCF4079B-21CF-3D48-97B0-87A91DE2A560}"/>
              </a:ext>
            </a:extLst>
          </p:cNvPr>
          <p:cNvPicPr>
            <a:picLocks noChangeAspect="1"/>
          </p:cNvPicPr>
          <p:nvPr/>
        </p:nvPicPr>
        <p:blipFill>
          <a:blip r:embed="rId4"/>
          <a:srcRect/>
          <a:stretch/>
        </p:blipFill>
        <p:spPr>
          <a:xfrm>
            <a:off x="6858000" y="2301616"/>
            <a:ext cx="2217062" cy="2254767"/>
          </a:xfrm>
          <a:prstGeom prst="rect">
            <a:avLst/>
          </a:prstGeom>
        </p:spPr>
      </p:pic>
    </p:spTree>
    <p:extLst>
      <p:ext uri="{BB962C8B-B14F-4D97-AF65-F5344CB8AC3E}">
        <p14:creationId xmlns:p14="http://schemas.microsoft.com/office/powerpoint/2010/main" val="2609870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01015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¿CÓMO FUNCIONA UN MUNICIPIO? </a:t>
            </a:r>
            <a:endParaRPr sz="2400" dirty="0">
              <a:solidFill>
                <a:srgbClr val="34B2AF"/>
              </a:solidFill>
            </a:endParaRPr>
          </a:p>
        </p:txBody>
      </p:sp>
      <p:sp>
        <p:nvSpPr>
          <p:cNvPr id="113" name="Google Shape;113;p3"/>
          <p:cNvSpPr txBox="1">
            <a:spLocks noGrp="1"/>
          </p:cNvSpPr>
          <p:nvPr>
            <p:ph type="body" idx="1"/>
          </p:nvPr>
        </p:nvSpPr>
        <p:spPr>
          <a:xfrm>
            <a:off x="531024" y="2096574"/>
            <a:ext cx="7979930" cy="1251488"/>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r>
              <a:rPr lang="es-ES" sz="2000" b="1" dirty="0">
                <a:solidFill>
                  <a:schemeClr val="bg1">
                    <a:lumMod val="50000"/>
                  </a:schemeClr>
                </a:solidFill>
                <a:latin typeface="Corbel"/>
                <a:ea typeface="Corbel"/>
                <a:cs typeface="Corbel"/>
                <a:sym typeface="Corbel"/>
              </a:rPr>
              <a:t>Los municipios con población </a:t>
            </a:r>
            <a:r>
              <a:rPr lang="es-ES" sz="2000" dirty="0">
                <a:solidFill>
                  <a:schemeClr val="bg1">
                    <a:lumMod val="50000"/>
                  </a:schemeClr>
                </a:solidFill>
                <a:latin typeface="Corbel"/>
                <a:ea typeface="Corbel"/>
                <a:cs typeface="Corbel"/>
                <a:sym typeface="Corbel"/>
              </a:rPr>
              <a:t>igual o menor a 100.000 habitantes deben tener obligatoriamente la siguiente estructura: </a:t>
            </a: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p:txBody>
      </p:sp>
      <p:pic>
        <p:nvPicPr>
          <p:cNvPr id="3" name="Imagen 2">
            <a:extLst>
              <a:ext uri="{FF2B5EF4-FFF2-40B4-BE49-F238E27FC236}">
                <a16:creationId xmlns:a16="http://schemas.microsoft.com/office/drawing/2014/main" id="{F04C87B3-CCF8-E148-B770-44F992D77E5B}"/>
              </a:ext>
            </a:extLst>
          </p:cNvPr>
          <p:cNvPicPr>
            <a:picLocks noChangeAspect="1"/>
          </p:cNvPicPr>
          <p:nvPr/>
        </p:nvPicPr>
        <p:blipFill>
          <a:blip r:embed="rId4"/>
          <a:srcRect/>
          <a:stretch/>
        </p:blipFill>
        <p:spPr>
          <a:xfrm>
            <a:off x="847372" y="3506490"/>
            <a:ext cx="1230559" cy="1251487"/>
          </a:xfrm>
          <a:prstGeom prst="rect">
            <a:avLst/>
          </a:prstGeom>
        </p:spPr>
      </p:pic>
      <p:pic>
        <p:nvPicPr>
          <p:cNvPr id="6" name="Imagen 5">
            <a:extLst>
              <a:ext uri="{FF2B5EF4-FFF2-40B4-BE49-F238E27FC236}">
                <a16:creationId xmlns:a16="http://schemas.microsoft.com/office/drawing/2014/main" id="{646E597B-27ED-5941-82CB-35BE68FD5155}"/>
              </a:ext>
            </a:extLst>
          </p:cNvPr>
          <p:cNvPicPr>
            <a:picLocks noChangeAspect="1"/>
          </p:cNvPicPr>
          <p:nvPr/>
        </p:nvPicPr>
        <p:blipFill>
          <a:blip r:embed="rId5"/>
          <a:srcRect/>
          <a:stretch/>
        </p:blipFill>
        <p:spPr>
          <a:xfrm>
            <a:off x="2392539" y="3506490"/>
            <a:ext cx="1230559" cy="1251487"/>
          </a:xfrm>
          <a:prstGeom prst="rect">
            <a:avLst/>
          </a:prstGeom>
        </p:spPr>
      </p:pic>
      <p:pic>
        <p:nvPicPr>
          <p:cNvPr id="8" name="Imagen 7">
            <a:extLst>
              <a:ext uri="{FF2B5EF4-FFF2-40B4-BE49-F238E27FC236}">
                <a16:creationId xmlns:a16="http://schemas.microsoft.com/office/drawing/2014/main" id="{37BB916B-48B1-114B-BB55-3762EE4D60BE}"/>
              </a:ext>
            </a:extLst>
          </p:cNvPr>
          <p:cNvPicPr>
            <a:picLocks noChangeAspect="1"/>
          </p:cNvPicPr>
          <p:nvPr/>
        </p:nvPicPr>
        <p:blipFill>
          <a:blip r:embed="rId6"/>
          <a:srcRect/>
          <a:stretch/>
        </p:blipFill>
        <p:spPr>
          <a:xfrm>
            <a:off x="3937706" y="3506490"/>
            <a:ext cx="1230559" cy="1251487"/>
          </a:xfrm>
          <a:prstGeom prst="rect">
            <a:avLst/>
          </a:prstGeom>
        </p:spPr>
      </p:pic>
      <p:pic>
        <p:nvPicPr>
          <p:cNvPr id="10" name="Imagen 9">
            <a:extLst>
              <a:ext uri="{FF2B5EF4-FFF2-40B4-BE49-F238E27FC236}">
                <a16:creationId xmlns:a16="http://schemas.microsoft.com/office/drawing/2014/main" id="{2F1A4AE8-6951-E74F-B924-E0A6C2E57FA1}"/>
              </a:ext>
            </a:extLst>
          </p:cNvPr>
          <p:cNvPicPr>
            <a:picLocks noChangeAspect="1"/>
          </p:cNvPicPr>
          <p:nvPr/>
        </p:nvPicPr>
        <p:blipFill>
          <a:blip r:embed="rId7"/>
          <a:srcRect/>
          <a:stretch/>
        </p:blipFill>
        <p:spPr>
          <a:xfrm>
            <a:off x="7028040" y="3506490"/>
            <a:ext cx="1230559" cy="1251487"/>
          </a:xfrm>
          <a:prstGeom prst="rect">
            <a:avLst/>
          </a:prstGeom>
        </p:spPr>
      </p:pic>
      <p:pic>
        <p:nvPicPr>
          <p:cNvPr id="12" name="Imagen 11">
            <a:extLst>
              <a:ext uri="{FF2B5EF4-FFF2-40B4-BE49-F238E27FC236}">
                <a16:creationId xmlns:a16="http://schemas.microsoft.com/office/drawing/2014/main" id="{59979C51-48B0-F549-BB5C-8512CEDC5535}"/>
              </a:ext>
            </a:extLst>
          </p:cNvPr>
          <p:cNvPicPr>
            <a:picLocks noChangeAspect="1"/>
          </p:cNvPicPr>
          <p:nvPr/>
        </p:nvPicPr>
        <p:blipFill>
          <a:blip r:embed="rId8"/>
          <a:srcRect/>
          <a:stretch/>
        </p:blipFill>
        <p:spPr>
          <a:xfrm>
            <a:off x="5482873" y="3506490"/>
            <a:ext cx="1230559" cy="1251487"/>
          </a:xfrm>
          <a:prstGeom prst="rect">
            <a:avLst/>
          </a:prstGeom>
        </p:spPr>
      </p:pic>
      <p:sp>
        <p:nvSpPr>
          <p:cNvPr id="13" name="Rectángulo 12">
            <a:extLst>
              <a:ext uri="{FF2B5EF4-FFF2-40B4-BE49-F238E27FC236}">
                <a16:creationId xmlns:a16="http://schemas.microsoft.com/office/drawing/2014/main" id="{F6444130-6505-3749-9ADD-58C45344F1B7}"/>
              </a:ext>
            </a:extLst>
          </p:cNvPr>
          <p:cNvSpPr/>
          <p:nvPr/>
        </p:nvSpPr>
        <p:spPr>
          <a:xfrm>
            <a:off x="947927" y="5026651"/>
            <a:ext cx="1029449" cy="584775"/>
          </a:xfrm>
          <a:prstGeom prst="rect">
            <a:avLst/>
          </a:prstGeom>
        </p:spPr>
        <p:txBody>
          <a:bodyPr wrap="none">
            <a:spAutoFit/>
          </a:bodyPr>
          <a:lstStyle/>
          <a:p>
            <a:pPr lvl="0" algn="ctr">
              <a:buSzPts val="1700"/>
            </a:pPr>
            <a:r>
              <a:rPr lang="es-CL" sz="1600" b="1" dirty="0">
                <a:solidFill>
                  <a:srgbClr val="34B2AF"/>
                </a:solidFill>
                <a:latin typeface="Corbel"/>
                <a:ea typeface="Corbel"/>
                <a:cs typeface="Corbel"/>
                <a:sym typeface="Corbel"/>
              </a:rPr>
              <a:t>Alcalde o</a:t>
            </a:r>
          </a:p>
          <a:p>
            <a:pPr lvl="0" algn="ctr">
              <a:buSzPts val="1700"/>
            </a:pPr>
            <a:r>
              <a:rPr lang="es-CL" sz="1600" b="1" dirty="0">
                <a:solidFill>
                  <a:srgbClr val="34B2AF"/>
                </a:solidFill>
                <a:latin typeface="Corbel"/>
                <a:ea typeface="Corbel"/>
                <a:cs typeface="Corbel"/>
                <a:sym typeface="Corbel"/>
              </a:rPr>
              <a:t>Alcaldesa</a:t>
            </a:r>
          </a:p>
        </p:txBody>
      </p:sp>
      <p:sp>
        <p:nvSpPr>
          <p:cNvPr id="16" name="Rectángulo 15">
            <a:extLst>
              <a:ext uri="{FF2B5EF4-FFF2-40B4-BE49-F238E27FC236}">
                <a16:creationId xmlns:a16="http://schemas.microsoft.com/office/drawing/2014/main" id="{AEFDA611-3338-5148-A1DF-42195DC5FAF1}"/>
              </a:ext>
            </a:extLst>
          </p:cNvPr>
          <p:cNvSpPr/>
          <p:nvPr/>
        </p:nvSpPr>
        <p:spPr>
          <a:xfrm>
            <a:off x="2514963" y="5026651"/>
            <a:ext cx="1042273" cy="584775"/>
          </a:xfrm>
          <a:prstGeom prst="rect">
            <a:avLst/>
          </a:prstGeom>
        </p:spPr>
        <p:txBody>
          <a:bodyPr wrap="none">
            <a:spAutoFit/>
          </a:bodyPr>
          <a:lstStyle/>
          <a:p>
            <a:pPr lvl="0" algn="ctr">
              <a:buSzPts val="1700"/>
            </a:pPr>
            <a:r>
              <a:rPr lang="es-CL" sz="1600" b="1" dirty="0">
                <a:solidFill>
                  <a:srgbClr val="34B2AF"/>
                </a:solidFill>
                <a:latin typeface="Corbel"/>
                <a:ea typeface="Corbel"/>
                <a:cs typeface="Corbel"/>
                <a:sym typeface="Corbel"/>
              </a:rPr>
              <a:t>Consejo</a:t>
            </a:r>
          </a:p>
          <a:p>
            <a:pPr lvl="0" algn="ctr">
              <a:buSzPts val="1700"/>
            </a:pPr>
            <a:r>
              <a:rPr lang="es-CL" sz="1600" b="1" dirty="0">
                <a:solidFill>
                  <a:srgbClr val="34B2AF"/>
                </a:solidFill>
                <a:latin typeface="Corbel"/>
                <a:ea typeface="Corbel"/>
                <a:cs typeface="Corbel"/>
                <a:sym typeface="Corbel"/>
              </a:rPr>
              <a:t>Municipal</a:t>
            </a:r>
          </a:p>
        </p:txBody>
      </p:sp>
      <p:sp>
        <p:nvSpPr>
          <p:cNvPr id="17" name="Rectángulo 16">
            <a:extLst>
              <a:ext uri="{FF2B5EF4-FFF2-40B4-BE49-F238E27FC236}">
                <a16:creationId xmlns:a16="http://schemas.microsoft.com/office/drawing/2014/main" id="{CAEC065C-0B87-DA45-8E4C-E0096E6D46A5}"/>
              </a:ext>
            </a:extLst>
          </p:cNvPr>
          <p:cNvSpPr/>
          <p:nvPr/>
        </p:nvSpPr>
        <p:spPr>
          <a:xfrm>
            <a:off x="3784987" y="5026651"/>
            <a:ext cx="1535998" cy="830997"/>
          </a:xfrm>
          <a:prstGeom prst="rect">
            <a:avLst/>
          </a:prstGeom>
        </p:spPr>
        <p:txBody>
          <a:bodyPr wrap="none">
            <a:spAutoFit/>
          </a:bodyPr>
          <a:lstStyle/>
          <a:p>
            <a:pPr lvl="0" algn="ctr">
              <a:buSzPts val="1700"/>
            </a:pPr>
            <a:r>
              <a:rPr lang="es-CL" sz="1600" b="1" dirty="0">
                <a:solidFill>
                  <a:srgbClr val="34B2AF"/>
                </a:solidFill>
                <a:latin typeface="Corbel"/>
                <a:ea typeface="Corbel"/>
                <a:cs typeface="Corbel"/>
                <a:sym typeface="Corbel"/>
              </a:rPr>
              <a:t>Unidad de</a:t>
            </a:r>
          </a:p>
          <a:p>
            <a:pPr lvl="0" algn="ctr">
              <a:buSzPts val="1700"/>
            </a:pPr>
            <a:r>
              <a:rPr lang="es-CL" sz="1600" b="1" dirty="0">
                <a:solidFill>
                  <a:srgbClr val="34B2AF"/>
                </a:solidFill>
                <a:latin typeface="Corbel"/>
                <a:ea typeface="Corbel"/>
                <a:cs typeface="Corbel"/>
                <a:sym typeface="Corbel"/>
              </a:rPr>
              <a:t>Administración</a:t>
            </a:r>
          </a:p>
          <a:p>
            <a:pPr lvl="0" algn="ctr">
              <a:buSzPts val="1700"/>
            </a:pPr>
            <a:r>
              <a:rPr lang="es-CL" sz="1600" b="1" dirty="0">
                <a:solidFill>
                  <a:srgbClr val="34B2AF"/>
                </a:solidFill>
                <a:latin typeface="Corbel"/>
                <a:ea typeface="Corbel"/>
                <a:cs typeface="Corbel"/>
                <a:sym typeface="Corbel"/>
              </a:rPr>
              <a:t>y Finanzas</a:t>
            </a:r>
          </a:p>
        </p:txBody>
      </p:sp>
      <p:sp>
        <p:nvSpPr>
          <p:cNvPr id="18" name="Rectángulo 17">
            <a:extLst>
              <a:ext uri="{FF2B5EF4-FFF2-40B4-BE49-F238E27FC236}">
                <a16:creationId xmlns:a16="http://schemas.microsoft.com/office/drawing/2014/main" id="{1F65ECCD-20A7-C245-BC76-8120079B6593}"/>
              </a:ext>
            </a:extLst>
          </p:cNvPr>
          <p:cNvSpPr/>
          <p:nvPr/>
        </p:nvSpPr>
        <p:spPr>
          <a:xfrm>
            <a:off x="5538544" y="5026650"/>
            <a:ext cx="1119217" cy="584775"/>
          </a:xfrm>
          <a:prstGeom prst="rect">
            <a:avLst/>
          </a:prstGeom>
        </p:spPr>
        <p:txBody>
          <a:bodyPr wrap="none">
            <a:spAutoFit/>
          </a:bodyPr>
          <a:lstStyle/>
          <a:p>
            <a:pPr lvl="0" algn="ctr">
              <a:buSzPts val="1700"/>
            </a:pPr>
            <a:r>
              <a:rPr lang="es-CL" sz="1600" b="1" dirty="0">
                <a:solidFill>
                  <a:srgbClr val="34B2AF"/>
                </a:solidFill>
                <a:latin typeface="Corbel"/>
                <a:ea typeface="Corbel"/>
                <a:cs typeface="Corbel"/>
                <a:sym typeface="Corbel"/>
              </a:rPr>
              <a:t>Secretaría</a:t>
            </a:r>
          </a:p>
          <a:p>
            <a:pPr lvl="0" algn="ctr">
              <a:buSzPts val="1700"/>
            </a:pPr>
            <a:r>
              <a:rPr lang="es-CL" sz="1600" b="1" dirty="0">
                <a:solidFill>
                  <a:srgbClr val="34B2AF"/>
                </a:solidFill>
                <a:latin typeface="Corbel"/>
                <a:ea typeface="Corbel"/>
                <a:cs typeface="Corbel"/>
                <a:sym typeface="Corbel"/>
              </a:rPr>
              <a:t>Municipal</a:t>
            </a:r>
          </a:p>
        </p:txBody>
      </p:sp>
      <p:sp>
        <p:nvSpPr>
          <p:cNvPr id="19" name="Rectángulo 18">
            <a:extLst>
              <a:ext uri="{FF2B5EF4-FFF2-40B4-BE49-F238E27FC236}">
                <a16:creationId xmlns:a16="http://schemas.microsoft.com/office/drawing/2014/main" id="{B5C870F3-8BEC-124D-97CA-999AB7EEEAF9}"/>
              </a:ext>
            </a:extLst>
          </p:cNvPr>
          <p:cNvSpPr/>
          <p:nvPr/>
        </p:nvSpPr>
        <p:spPr>
          <a:xfrm>
            <a:off x="6986730" y="5034040"/>
            <a:ext cx="1313180" cy="830997"/>
          </a:xfrm>
          <a:prstGeom prst="rect">
            <a:avLst/>
          </a:prstGeom>
        </p:spPr>
        <p:txBody>
          <a:bodyPr wrap="none">
            <a:spAutoFit/>
          </a:bodyPr>
          <a:lstStyle/>
          <a:p>
            <a:pPr lvl="0" algn="ctr">
              <a:buSzPts val="1700"/>
            </a:pPr>
            <a:r>
              <a:rPr lang="es-CL" sz="1600" b="1" dirty="0">
                <a:solidFill>
                  <a:srgbClr val="34B2AF"/>
                </a:solidFill>
                <a:latin typeface="Corbel"/>
                <a:ea typeface="Corbel"/>
                <a:cs typeface="Corbel"/>
                <a:sym typeface="Corbel"/>
              </a:rPr>
              <a:t>Secretaría</a:t>
            </a:r>
          </a:p>
          <a:p>
            <a:pPr lvl="0" algn="ctr">
              <a:buSzPts val="1700"/>
            </a:pPr>
            <a:r>
              <a:rPr lang="es-CL" sz="1600" b="1" dirty="0">
                <a:solidFill>
                  <a:srgbClr val="34B2AF"/>
                </a:solidFill>
                <a:latin typeface="Corbel"/>
                <a:ea typeface="Corbel"/>
                <a:cs typeface="Corbel"/>
                <a:sym typeface="Corbel"/>
              </a:rPr>
              <a:t>Comunal de</a:t>
            </a:r>
          </a:p>
          <a:p>
            <a:pPr lvl="0" algn="ctr">
              <a:buSzPts val="1700"/>
            </a:pPr>
            <a:r>
              <a:rPr lang="es-CL" sz="1600" b="1" dirty="0">
                <a:solidFill>
                  <a:srgbClr val="34B2AF"/>
                </a:solidFill>
                <a:latin typeface="Corbel"/>
                <a:ea typeface="Corbel"/>
                <a:cs typeface="Corbel"/>
                <a:sym typeface="Corbel"/>
              </a:rPr>
              <a:t>Planificación</a:t>
            </a:r>
          </a:p>
        </p:txBody>
      </p:sp>
    </p:spTree>
    <p:extLst>
      <p:ext uri="{BB962C8B-B14F-4D97-AF65-F5344CB8AC3E}">
        <p14:creationId xmlns:p14="http://schemas.microsoft.com/office/powerpoint/2010/main" val="1971387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¿CÓMO FUNCIONA UN MUNICIPIO? </a:t>
            </a:r>
            <a:endParaRPr sz="2400" dirty="0">
              <a:solidFill>
                <a:srgbClr val="34B2AF"/>
              </a:solidFill>
            </a:endParaRPr>
          </a:p>
        </p:txBody>
      </p:sp>
      <p:sp>
        <p:nvSpPr>
          <p:cNvPr id="113" name="Google Shape;113;p3"/>
          <p:cNvSpPr txBox="1">
            <a:spLocks noGrp="1"/>
          </p:cNvSpPr>
          <p:nvPr>
            <p:ph type="body" idx="1"/>
          </p:nvPr>
        </p:nvSpPr>
        <p:spPr>
          <a:xfrm>
            <a:off x="531024" y="1300799"/>
            <a:ext cx="7984323" cy="1050815"/>
          </a:xfrm>
          <a:prstGeom prst="rect">
            <a:avLst/>
          </a:prstGeom>
          <a:noFill/>
          <a:ln>
            <a:noFill/>
          </a:ln>
        </p:spPr>
        <p:txBody>
          <a:bodyPr spcFirstLastPara="1" wrap="square" lIns="91425" tIns="45700" rIns="91425" bIns="45700" anchor="t" anchorCtr="0">
            <a:noAutofit/>
          </a:bodyPr>
          <a:lstStyle/>
          <a:p>
            <a:pPr marL="0" lvl="0" indent="0" algn="just">
              <a:lnSpc>
                <a:spcPct val="100000"/>
              </a:lnSpc>
              <a:spcBef>
                <a:spcPts val="0"/>
              </a:spcBef>
              <a:buClr>
                <a:srgbClr val="000000"/>
              </a:buClr>
              <a:buSzPts val="2000"/>
              <a:buNone/>
            </a:pPr>
            <a:endParaRPr lang="es-ES" sz="1600" dirty="0">
              <a:solidFill>
                <a:schemeClr val="bg1">
                  <a:lumMod val="50000"/>
                </a:schemeClr>
              </a:solidFill>
              <a:latin typeface="Corbel"/>
              <a:ea typeface="Corbel"/>
              <a:cs typeface="Corbel"/>
              <a:sym typeface="Corbel"/>
            </a:endParaRPr>
          </a:p>
          <a:p>
            <a:pPr marL="0" lvl="0" indent="0" algn="just">
              <a:lnSpc>
                <a:spcPct val="100000"/>
              </a:lnSpc>
              <a:spcBef>
                <a:spcPts val="0"/>
              </a:spcBef>
              <a:buClr>
                <a:srgbClr val="000000"/>
              </a:buClr>
              <a:buSzPts val="2000"/>
              <a:buNone/>
            </a:pPr>
            <a:r>
              <a:rPr lang="es-ES" sz="1800" dirty="0">
                <a:solidFill>
                  <a:schemeClr val="bg1">
                    <a:lumMod val="50000"/>
                  </a:schemeClr>
                </a:solidFill>
                <a:latin typeface="Corbel"/>
                <a:ea typeface="Corbel"/>
                <a:cs typeface="Corbel"/>
                <a:sym typeface="Corbel"/>
              </a:rPr>
              <a:t>Los municipios con población de 100.000 habitantes y más, poseen la siguiente estructura:   </a:t>
            </a:r>
          </a:p>
        </p:txBody>
      </p:sp>
      <p:sp>
        <p:nvSpPr>
          <p:cNvPr id="10" name="Rectángulo 9">
            <a:extLst>
              <a:ext uri="{FF2B5EF4-FFF2-40B4-BE49-F238E27FC236}">
                <a16:creationId xmlns:a16="http://schemas.microsoft.com/office/drawing/2014/main" id="{CABD4163-26FA-6141-9352-321EF25BEAFF}"/>
              </a:ext>
            </a:extLst>
          </p:cNvPr>
          <p:cNvSpPr/>
          <p:nvPr/>
        </p:nvSpPr>
        <p:spPr>
          <a:xfrm>
            <a:off x="995270" y="3361024"/>
            <a:ext cx="1051951" cy="461665"/>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Alcalde o</a:t>
            </a:r>
          </a:p>
          <a:p>
            <a:pPr lvl="0" algn="ctr">
              <a:buSzPts val="1700"/>
            </a:pPr>
            <a:r>
              <a:rPr lang="es-CL" sz="1200" b="1" dirty="0">
                <a:solidFill>
                  <a:srgbClr val="34B2AF"/>
                </a:solidFill>
                <a:latin typeface="Corbel"/>
                <a:ea typeface="Corbel"/>
                <a:cs typeface="Corbel"/>
                <a:sym typeface="Corbel"/>
              </a:rPr>
              <a:t>Alcaldesa</a:t>
            </a:r>
          </a:p>
        </p:txBody>
      </p:sp>
      <p:pic>
        <p:nvPicPr>
          <p:cNvPr id="11" name="Imagen 10">
            <a:extLst>
              <a:ext uri="{FF2B5EF4-FFF2-40B4-BE49-F238E27FC236}">
                <a16:creationId xmlns:a16="http://schemas.microsoft.com/office/drawing/2014/main" id="{E27998E7-9A5F-0A4E-AAF6-69B7DD3E226C}"/>
              </a:ext>
            </a:extLst>
          </p:cNvPr>
          <p:cNvPicPr>
            <a:picLocks noChangeAspect="1"/>
          </p:cNvPicPr>
          <p:nvPr/>
        </p:nvPicPr>
        <p:blipFill>
          <a:blip r:embed="rId4"/>
          <a:srcRect/>
          <a:stretch/>
        </p:blipFill>
        <p:spPr>
          <a:xfrm>
            <a:off x="7095448" y="2452347"/>
            <a:ext cx="893481" cy="908677"/>
          </a:xfrm>
          <a:prstGeom prst="rect">
            <a:avLst/>
          </a:prstGeom>
        </p:spPr>
      </p:pic>
      <p:pic>
        <p:nvPicPr>
          <p:cNvPr id="12" name="Imagen 11">
            <a:extLst>
              <a:ext uri="{FF2B5EF4-FFF2-40B4-BE49-F238E27FC236}">
                <a16:creationId xmlns:a16="http://schemas.microsoft.com/office/drawing/2014/main" id="{F1389D66-CFEC-5646-86F4-12547EC393FD}"/>
              </a:ext>
            </a:extLst>
          </p:cNvPr>
          <p:cNvPicPr>
            <a:picLocks noChangeAspect="1"/>
          </p:cNvPicPr>
          <p:nvPr/>
        </p:nvPicPr>
        <p:blipFill>
          <a:blip r:embed="rId5"/>
          <a:srcRect/>
          <a:stretch/>
        </p:blipFill>
        <p:spPr>
          <a:xfrm>
            <a:off x="588058" y="4242500"/>
            <a:ext cx="893481" cy="908677"/>
          </a:xfrm>
          <a:prstGeom prst="rect">
            <a:avLst/>
          </a:prstGeom>
        </p:spPr>
      </p:pic>
      <p:pic>
        <p:nvPicPr>
          <p:cNvPr id="13" name="Imagen 12">
            <a:extLst>
              <a:ext uri="{FF2B5EF4-FFF2-40B4-BE49-F238E27FC236}">
                <a16:creationId xmlns:a16="http://schemas.microsoft.com/office/drawing/2014/main" id="{37AD0A62-8C77-8E44-943F-16767056C7D7}"/>
              </a:ext>
            </a:extLst>
          </p:cNvPr>
          <p:cNvPicPr>
            <a:picLocks noChangeAspect="1"/>
          </p:cNvPicPr>
          <p:nvPr/>
        </p:nvPicPr>
        <p:blipFill>
          <a:blip r:embed="rId6"/>
          <a:srcRect/>
          <a:stretch/>
        </p:blipFill>
        <p:spPr>
          <a:xfrm>
            <a:off x="5933531" y="2452347"/>
            <a:ext cx="893481" cy="908677"/>
          </a:xfrm>
          <a:prstGeom prst="rect">
            <a:avLst/>
          </a:prstGeom>
        </p:spPr>
      </p:pic>
      <p:pic>
        <p:nvPicPr>
          <p:cNvPr id="14" name="Imagen 13">
            <a:extLst>
              <a:ext uri="{FF2B5EF4-FFF2-40B4-BE49-F238E27FC236}">
                <a16:creationId xmlns:a16="http://schemas.microsoft.com/office/drawing/2014/main" id="{E85D9AB6-B4D1-074E-87CE-BD19BD396206}"/>
              </a:ext>
            </a:extLst>
          </p:cNvPr>
          <p:cNvPicPr>
            <a:picLocks noChangeAspect="1"/>
          </p:cNvPicPr>
          <p:nvPr/>
        </p:nvPicPr>
        <p:blipFill>
          <a:blip r:embed="rId7"/>
          <a:srcRect/>
          <a:stretch/>
        </p:blipFill>
        <p:spPr>
          <a:xfrm>
            <a:off x="4722751" y="2452347"/>
            <a:ext cx="893481" cy="908677"/>
          </a:xfrm>
          <a:prstGeom prst="rect">
            <a:avLst/>
          </a:prstGeom>
        </p:spPr>
      </p:pic>
      <p:pic>
        <p:nvPicPr>
          <p:cNvPr id="15" name="Imagen 14">
            <a:extLst>
              <a:ext uri="{FF2B5EF4-FFF2-40B4-BE49-F238E27FC236}">
                <a16:creationId xmlns:a16="http://schemas.microsoft.com/office/drawing/2014/main" id="{3C021B31-6510-6845-BD15-4272A9632271}"/>
              </a:ext>
            </a:extLst>
          </p:cNvPr>
          <p:cNvPicPr>
            <a:picLocks noChangeAspect="1"/>
          </p:cNvPicPr>
          <p:nvPr/>
        </p:nvPicPr>
        <p:blipFill>
          <a:blip r:embed="rId8"/>
          <a:srcRect/>
          <a:stretch/>
        </p:blipFill>
        <p:spPr>
          <a:xfrm>
            <a:off x="3527769" y="2452347"/>
            <a:ext cx="893481" cy="908677"/>
          </a:xfrm>
          <a:prstGeom prst="rect">
            <a:avLst/>
          </a:prstGeom>
        </p:spPr>
      </p:pic>
      <p:pic>
        <p:nvPicPr>
          <p:cNvPr id="16" name="Imagen 15">
            <a:extLst>
              <a:ext uri="{FF2B5EF4-FFF2-40B4-BE49-F238E27FC236}">
                <a16:creationId xmlns:a16="http://schemas.microsoft.com/office/drawing/2014/main" id="{BF6095AC-95D6-7D44-916C-7D24F3549CBF}"/>
              </a:ext>
            </a:extLst>
          </p:cNvPr>
          <p:cNvPicPr>
            <a:picLocks noChangeAspect="1"/>
          </p:cNvPicPr>
          <p:nvPr/>
        </p:nvPicPr>
        <p:blipFill>
          <a:blip r:embed="rId9"/>
          <a:srcRect/>
          <a:stretch/>
        </p:blipFill>
        <p:spPr>
          <a:xfrm>
            <a:off x="2307316" y="2452347"/>
            <a:ext cx="893481" cy="908677"/>
          </a:xfrm>
          <a:prstGeom prst="rect">
            <a:avLst/>
          </a:prstGeom>
        </p:spPr>
      </p:pic>
      <p:pic>
        <p:nvPicPr>
          <p:cNvPr id="17" name="Imagen 16">
            <a:extLst>
              <a:ext uri="{FF2B5EF4-FFF2-40B4-BE49-F238E27FC236}">
                <a16:creationId xmlns:a16="http://schemas.microsoft.com/office/drawing/2014/main" id="{56BDD04D-6331-324D-8210-5346BCFE509D}"/>
              </a:ext>
            </a:extLst>
          </p:cNvPr>
          <p:cNvPicPr>
            <a:picLocks noChangeAspect="1"/>
          </p:cNvPicPr>
          <p:nvPr/>
        </p:nvPicPr>
        <p:blipFill>
          <a:blip r:embed="rId10"/>
          <a:srcRect/>
          <a:stretch/>
        </p:blipFill>
        <p:spPr>
          <a:xfrm>
            <a:off x="1121330" y="2452347"/>
            <a:ext cx="893481" cy="908677"/>
          </a:xfrm>
          <a:prstGeom prst="rect">
            <a:avLst/>
          </a:prstGeom>
        </p:spPr>
      </p:pic>
      <p:pic>
        <p:nvPicPr>
          <p:cNvPr id="18" name="Imagen 17">
            <a:extLst>
              <a:ext uri="{FF2B5EF4-FFF2-40B4-BE49-F238E27FC236}">
                <a16:creationId xmlns:a16="http://schemas.microsoft.com/office/drawing/2014/main" id="{68116CB7-92DE-974D-AA93-1BA7C0E1D0E5}"/>
              </a:ext>
            </a:extLst>
          </p:cNvPr>
          <p:cNvPicPr>
            <a:picLocks noChangeAspect="1"/>
          </p:cNvPicPr>
          <p:nvPr/>
        </p:nvPicPr>
        <p:blipFill>
          <a:blip r:embed="rId11"/>
          <a:srcRect/>
          <a:stretch/>
        </p:blipFill>
        <p:spPr>
          <a:xfrm>
            <a:off x="7662460" y="4242500"/>
            <a:ext cx="893481" cy="908677"/>
          </a:xfrm>
          <a:prstGeom prst="rect">
            <a:avLst/>
          </a:prstGeom>
        </p:spPr>
      </p:pic>
      <p:pic>
        <p:nvPicPr>
          <p:cNvPr id="19" name="Imagen 18">
            <a:extLst>
              <a:ext uri="{FF2B5EF4-FFF2-40B4-BE49-F238E27FC236}">
                <a16:creationId xmlns:a16="http://schemas.microsoft.com/office/drawing/2014/main" id="{E99DAB57-4E9C-BC45-A3DC-59940CF27951}"/>
              </a:ext>
            </a:extLst>
          </p:cNvPr>
          <p:cNvPicPr>
            <a:picLocks noChangeAspect="1"/>
          </p:cNvPicPr>
          <p:nvPr/>
        </p:nvPicPr>
        <p:blipFill>
          <a:blip r:embed="rId12"/>
          <a:srcRect/>
          <a:stretch/>
        </p:blipFill>
        <p:spPr>
          <a:xfrm>
            <a:off x="6481596" y="4242502"/>
            <a:ext cx="893481" cy="908677"/>
          </a:xfrm>
          <a:prstGeom prst="rect">
            <a:avLst/>
          </a:prstGeom>
        </p:spPr>
      </p:pic>
      <p:pic>
        <p:nvPicPr>
          <p:cNvPr id="20" name="Imagen 19">
            <a:extLst>
              <a:ext uri="{FF2B5EF4-FFF2-40B4-BE49-F238E27FC236}">
                <a16:creationId xmlns:a16="http://schemas.microsoft.com/office/drawing/2014/main" id="{91A85BAB-4B75-3D4F-9A9E-0B4C6267F7DD}"/>
              </a:ext>
            </a:extLst>
          </p:cNvPr>
          <p:cNvPicPr>
            <a:picLocks noChangeAspect="1"/>
          </p:cNvPicPr>
          <p:nvPr/>
        </p:nvPicPr>
        <p:blipFill>
          <a:blip r:embed="rId13"/>
          <a:srcRect/>
          <a:stretch/>
        </p:blipFill>
        <p:spPr>
          <a:xfrm>
            <a:off x="4125259" y="4242500"/>
            <a:ext cx="893481" cy="908677"/>
          </a:xfrm>
          <a:prstGeom prst="rect">
            <a:avLst/>
          </a:prstGeom>
        </p:spPr>
      </p:pic>
      <p:pic>
        <p:nvPicPr>
          <p:cNvPr id="21" name="Imagen 20">
            <a:extLst>
              <a:ext uri="{FF2B5EF4-FFF2-40B4-BE49-F238E27FC236}">
                <a16:creationId xmlns:a16="http://schemas.microsoft.com/office/drawing/2014/main" id="{3E068B59-1FFD-AA43-81EB-7170C154E67E}"/>
              </a:ext>
            </a:extLst>
          </p:cNvPr>
          <p:cNvPicPr>
            <a:picLocks noChangeAspect="1"/>
          </p:cNvPicPr>
          <p:nvPr/>
        </p:nvPicPr>
        <p:blipFill>
          <a:blip r:embed="rId14"/>
          <a:srcRect/>
          <a:stretch/>
        </p:blipFill>
        <p:spPr>
          <a:xfrm>
            <a:off x="2955697" y="4242500"/>
            <a:ext cx="893481" cy="908677"/>
          </a:xfrm>
          <a:prstGeom prst="rect">
            <a:avLst/>
          </a:prstGeom>
        </p:spPr>
      </p:pic>
      <p:pic>
        <p:nvPicPr>
          <p:cNvPr id="22" name="Imagen 21">
            <a:extLst>
              <a:ext uri="{FF2B5EF4-FFF2-40B4-BE49-F238E27FC236}">
                <a16:creationId xmlns:a16="http://schemas.microsoft.com/office/drawing/2014/main" id="{9F95F4DA-2059-1C43-BB42-0451446256C3}"/>
              </a:ext>
            </a:extLst>
          </p:cNvPr>
          <p:cNvPicPr>
            <a:picLocks noChangeAspect="1"/>
          </p:cNvPicPr>
          <p:nvPr/>
        </p:nvPicPr>
        <p:blipFill>
          <a:blip r:embed="rId15"/>
          <a:srcRect/>
          <a:stretch/>
        </p:blipFill>
        <p:spPr>
          <a:xfrm>
            <a:off x="5300732" y="4242500"/>
            <a:ext cx="893481" cy="908677"/>
          </a:xfrm>
          <a:prstGeom prst="rect">
            <a:avLst/>
          </a:prstGeom>
        </p:spPr>
      </p:pic>
      <p:pic>
        <p:nvPicPr>
          <p:cNvPr id="23" name="Imagen 22">
            <a:extLst>
              <a:ext uri="{FF2B5EF4-FFF2-40B4-BE49-F238E27FC236}">
                <a16:creationId xmlns:a16="http://schemas.microsoft.com/office/drawing/2014/main" id="{5F6E215A-5B09-B145-A0E3-A21D63849472}"/>
              </a:ext>
            </a:extLst>
          </p:cNvPr>
          <p:cNvPicPr>
            <a:picLocks noChangeAspect="1"/>
          </p:cNvPicPr>
          <p:nvPr/>
        </p:nvPicPr>
        <p:blipFill>
          <a:blip r:embed="rId16"/>
          <a:srcRect/>
          <a:stretch/>
        </p:blipFill>
        <p:spPr>
          <a:xfrm>
            <a:off x="1774833" y="4242500"/>
            <a:ext cx="893481" cy="908677"/>
          </a:xfrm>
          <a:prstGeom prst="rect">
            <a:avLst/>
          </a:prstGeom>
        </p:spPr>
      </p:pic>
      <p:sp>
        <p:nvSpPr>
          <p:cNvPr id="24" name="Rectángulo 23">
            <a:extLst>
              <a:ext uri="{FF2B5EF4-FFF2-40B4-BE49-F238E27FC236}">
                <a16:creationId xmlns:a16="http://schemas.microsoft.com/office/drawing/2014/main" id="{317E8622-E46F-A84C-B892-F4B75EE2B630}"/>
              </a:ext>
            </a:extLst>
          </p:cNvPr>
          <p:cNvSpPr/>
          <p:nvPr/>
        </p:nvSpPr>
        <p:spPr>
          <a:xfrm>
            <a:off x="2214470" y="3361024"/>
            <a:ext cx="1051951" cy="461665"/>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Consejo</a:t>
            </a:r>
          </a:p>
          <a:p>
            <a:pPr lvl="0" algn="ctr">
              <a:buSzPts val="1700"/>
            </a:pPr>
            <a:r>
              <a:rPr lang="es-CL" sz="1200" b="1" dirty="0">
                <a:solidFill>
                  <a:srgbClr val="34B2AF"/>
                </a:solidFill>
                <a:latin typeface="Corbel"/>
                <a:ea typeface="Corbel"/>
                <a:cs typeface="Corbel"/>
                <a:sym typeface="Corbel"/>
              </a:rPr>
              <a:t>Municipal</a:t>
            </a:r>
          </a:p>
        </p:txBody>
      </p:sp>
      <p:sp>
        <p:nvSpPr>
          <p:cNvPr id="25" name="Rectángulo 24">
            <a:extLst>
              <a:ext uri="{FF2B5EF4-FFF2-40B4-BE49-F238E27FC236}">
                <a16:creationId xmlns:a16="http://schemas.microsoft.com/office/drawing/2014/main" id="{D56CD6F1-88AF-D749-9E77-7EBCB5BBFE43}"/>
              </a:ext>
            </a:extLst>
          </p:cNvPr>
          <p:cNvSpPr/>
          <p:nvPr/>
        </p:nvSpPr>
        <p:spPr>
          <a:xfrm>
            <a:off x="3370256" y="3361024"/>
            <a:ext cx="1250981" cy="646331"/>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Unidad de</a:t>
            </a:r>
          </a:p>
          <a:p>
            <a:pPr lvl="0" algn="ctr">
              <a:buSzPts val="1700"/>
            </a:pPr>
            <a:r>
              <a:rPr lang="es-CL" sz="1200" b="1" dirty="0">
                <a:solidFill>
                  <a:srgbClr val="34B2AF"/>
                </a:solidFill>
                <a:latin typeface="Corbel"/>
                <a:ea typeface="Corbel"/>
                <a:cs typeface="Corbel"/>
                <a:sym typeface="Corbel"/>
              </a:rPr>
              <a:t>Administración</a:t>
            </a:r>
          </a:p>
          <a:p>
            <a:pPr lvl="0" algn="ctr">
              <a:buSzPts val="1700"/>
            </a:pPr>
            <a:r>
              <a:rPr lang="es-CL" sz="1200" b="1" dirty="0">
                <a:solidFill>
                  <a:srgbClr val="34B2AF"/>
                </a:solidFill>
                <a:latin typeface="Corbel"/>
                <a:ea typeface="Corbel"/>
                <a:cs typeface="Corbel"/>
                <a:sym typeface="Corbel"/>
              </a:rPr>
              <a:t>y Finanzas</a:t>
            </a:r>
          </a:p>
        </p:txBody>
      </p:sp>
      <p:sp>
        <p:nvSpPr>
          <p:cNvPr id="26" name="Rectángulo 25">
            <a:extLst>
              <a:ext uri="{FF2B5EF4-FFF2-40B4-BE49-F238E27FC236}">
                <a16:creationId xmlns:a16="http://schemas.microsoft.com/office/drawing/2014/main" id="{ED1944A6-A452-2B48-895A-86D80790D9FE}"/>
              </a:ext>
            </a:extLst>
          </p:cNvPr>
          <p:cNvSpPr/>
          <p:nvPr/>
        </p:nvSpPr>
        <p:spPr>
          <a:xfrm>
            <a:off x="4665570" y="3361024"/>
            <a:ext cx="1051951" cy="646331"/>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Secretaría</a:t>
            </a:r>
          </a:p>
          <a:p>
            <a:pPr lvl="0" algn="ctr">
              <a:buSzPts val="1700"/>
            </a:pPr>
            <a:r>
              <a:rPr lang="es-CL" sz="1200" b="1" dirty="0">
                <a:solidFill>
                  <a:srgbClr val="34B2AF"/>
                </a:solidFill>
                <a:latin typeface="Corbel"/>
                <a:ea typeface="Corbel"/>
                <a:cs typeface="Corbel"/>
                <a:sym typeface="Corbel"/>
              </a:rPr>
              <a:t>Comunal de</a:t>
            </a:r>
          </a:p>
          <a:p>
            <a:pPr lvl="0" algn="ctr">
              <a:buSzPts val="1700"/>
            </a:pPr>
            <a:r>
              <a:rPr lang="es-CL" sz="1200" b="1" dirty="0">
                <a:solidFill>
                  <a:srgbClr val="34B2AF"/>
                </a:solidFill>
                <a:latin typeface="Corbel"/>
                <a:ea typeface="Corbel"/>
                <a:cs typeface="Corbel"/>
                <a:sym typeface="Corbel"/>
              </a:rPr>
              <a:t>Planificación</a:t>
            </a:r>
          </a:p>
        </p:txBody>
      </p:sp>
      <p:sp>
        <p:nvSpPr>
          <p:cNvPr id="27" name="Rectángulo 26">
            <a:extLst>
              <a:ext uri="{FF2B5EF4-FFF2-40B4-BE49-F238E27FC236}">
                <a16:creationId xmlns:a16="http://schemas.microsoft.com/office/drawing/2014/main" id="{010F5FCC-C6AD-CA4A-866A-1B170B9F9F2B}"/>
              </a:ext>
            </a:extLst>
          </p:cNvPr>
          <p:cNvSpPr/>
          <p:nvPr/>
        </p:nvSpPr>
        <p:spPr>
          <a:xfrm>
            <a:off x="5859370" y="3361024"/>
            <a:ext cx="1051951" cy="461665"/>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Secretaría</a:t>
            </a:r>
          </a:p>
          <a:p>
            <a:pPr lvl="0" algn="ctr">
              <a:buSzPts val="1700"/>
            </a:pPr>
            <a:r>
              <a:rPr lang="es-CL" sz="1200" b="1" dirty="0">
                <a:solidFill>
                  <a:srgbClr val="34B2AF"/>
                </a:solidFill>
                <a:latin typeface="Corbel"/>
                <a:ea typeface="Corbel"/>
                <a:cs typeface="Corbel"/>
                <a:sym typeface="Corbel"/>
              </a:rPr>
              <a:t>Municipal</a:t>
            </a:r>
          </a:p>
        </p:txBody>
      </p:sp>
      <p:sp>
        <p:nvSpPr>
          <p:cNvPr id="28" name="Rectángulo 27">
            <a:extLst>
              <a:ext uri="{FF2B5EF4-FFF2-40B4-BE49-F238E27FC236}">
                <a16:creationId xmlns:a16="http://schemas.microsoft.com/office/drawing/2014/main" id="{80EE6EFE-2903-884B-9545-531C81F5A25F}"/>
              </a:ext>
            </a:extLst>
          </p:cNvPr>
          <p:cNvSpPr/>
          <p:nvPr/>
        </p:nvSpPr>
        <p:spPr>
          <a:xfrm>
            <a:off x="7053170" y="3386424"/>
            <a:ext cx="1209860" cy="461665"/>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Unidad de Aseo y Ornato</a:t>
            </a:r>
          </a:p>
        </p:txBody>
      </p:sp>
      <p:sp>
        <p:nvSpPr>
          <p:cNvPr id="29" name="Rectángulo 28">
            <a:extLst>
              <a:ext uri="{FF2B5EF4-FFF2-40B4-BE49-F238E27FC236}">
                <a16:creationId xmlns:a16="http://schemas.microsoft.com/office/drawing/2014/main" id="{7EB4904E-5375-844E-A65B-F0B3AB1E25A9}"/>
              </a:ext>
            </a:extLst>
          </p:cNvPr>
          <p:cNvSpPr/>
          <p:nvPr/>
        </p:nvSpPr>
        <p:spPr>
          <a:xfrm>
            <a:off x="423770" y="5189824"/>
            <a:ext cx="1163730" cy="461665"/>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Administrador </a:t>
            </a:r>
          </a:p>
          <a:p>
            <a:pPr lvl="0" algn="ctr">
              <a:buSzPts val="1700"/>
            </a:pPr>
            <a:r>
              <a:rPr lang="es-CL" sz="1200" b="1" dirty="0">
                <a:solidFill>
                  <a:srgbClr val="34B2AF"/>
                </a:solidFill>
                <a:latin typeface="Corbel"/>
                <a:ea typeface="Corbel"/>
                <a:cs typeface="Corbel"/>
                <a:sym typeface="Corbel"/>
              </a:rPr>
              <a:t>Municipal</a:t>
            </a:r>
          </a:p>
        </p:txBody>
      </p:sp>
      <p:sp>
        <p:nvSpPr>
          <p:cNvPr id="30" name="Rectángulo 29">
            <a:extLst>
              <a:ext uri="{FF2B5EF4-FFF2-40B4-BE49-F238E27FC236}">
                <a16:creationId xmlns:a16="http://schemas.microsoft.com/office/drawing/2014/main" id="{30C419C5-A401-A943-A560-603004524A2F}"/>
              </a:ext>
            </a:extLst>
          </p:cNvPr>
          <p:cNvSpPr/>
          <p:nvPr/>
        </p:nvSpPr>
        <p:spPr>
          <a:xfrm>
            <a:off x="1655670" y="5189824"/>
            <a:ext cx="1163730" cy="646331"/>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Unidad de Obras Municipales</a:t>
            </a:r>
          </a:p>
        </p:txBody>
      </p:sp>
      <p:sp>
        <p:nvSpPr>
          <p:cNvPr id="31" name="Rectángulo 30">
            <a:extLst>
              <a:ext uri="{FF2B5EF4-FFF2-40B4-BE49-F238E27FC236}">
                <a16:creationId xmlns:a16="http://schemas.microsoft.com/office/drawing/2014/main" id="{1C7E80BD-BDEB-A648-9722-D1E04FE45217}"/>
              </a:ext>
            </a:extLst>
          </p:cNvPr>
          <p:cNvSpPr/>
          <p:nvPr/>
        </p:nvSpPr>
        <p:spPr>
          <a:xfrm>
            <a:off x="2836770" y="5189824"/>
            <a:ext cx="1163730" cy="646331"/>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Unidad de Tránsito y </a:t>
            </a:r>
          </a:p>
          <a:p>
            <a:pPr lvl="0" algn="ctr">
              <a:buSzPts val="1700"/>
            </a:pPr>
            <a:r>
              <a:rPr lang="es-CL" sz="1200" b="1" dirty="0">
                <a:solidFill>
                  <a:srgbClr val="34B2AF"/>
                </a:solidFill>
                <a:latin typeface="Corbel"/>
                <a:ea typeface="Corbel"/>
                <a:cs typeface="Corbel"/>
                <a:sym typeface="Corbel"/>
              </a:rPr>
              <a:t>Transporte</a:t>
            </a:r>
          </a:p>
        </p:txBody>
      </p:sp>
      <p:sp>
        <p:nvSpPr>
          <p:cNvPr id="32" name="Rectángulo 31">
            <a:extLst>
              <a:ext uri="{FF2B5EF4-FFF2-40B4-BE49-F238E27FC236}">
                <a16:creationId xmlns:a16="http://schemas.microsoft.com/office/drawing/2014/main" id="{FA630F43-CA71-054B-A766-27114672F707}"/>
              </a:ext>
            </a:extLst>
          </p:cNvPr>
          <p:cNvSpPr/>
          <p:nvPr/>
        </p:nvSpPr>
        <p:spPr>
          <a:xfrm>
            <a:off x="4005170" y="5189824"/>
            <a:ext cx="1163730" cy="461665"/>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Unidad de Control</a:t>
            </a:r>
          </a:p>
        </p:txBody>
      </p:sp>
      <p:sp>
        <p:nvSpPr>
          <p:cNvPr id="33" name="Rectángulo 32">
            <a:extLst>
              <a:ext uri="{FF2B5EF4-FFF2-40B4-BE49-F238E27FC236}">
                <a16:creationId xmlns:a16="http://schemas.microsoft.com/office/drawing/2014/main" id="{07086723-CEA4-E145-8FE2-411872B61DF7}"/>
              </a:ext>
            </a:extLst>
          </p:cNvPr>
          <p:cNvSpPr/>
          <p:nvPr/>
        </p:nvSpPr>
        <p:spPr>
          <a:xfrm>
            <a:off x="5198970" y="5189824"/>
            <a:ext cx="1163730" cy="461665"/>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Asesoría</a:t>
            </a:r>
          </a:p>
          <a:p>
            <a:pPr lvl="0" algn="ctr">
              <a:buSzPts val="1700"/>
            </a:pPr>
            <a:r>
              <a:rPr lang="es-CL" sz="1200" b="1" dirty="0">
                <a:solidFill>
                  <a:srgbClr val="34B2AF"/>
                </a:solidFill>
                <a:latin typeface="Corbel"/>
                <a:ea typeface="Corbel"/>
                <a:cs typeface="Corbel"/>
                <a:sym typeface="Corbel"/>
              </a:rPr>
              <a:t>Jurídica</a:t>
            </a:r>
          </a:p>
        </p:txBody>
      </p:sp>
      <p:sp>
        <p:nvSpPr>
          <p:cNvPr id="34" name="Rectángulo 33">
            <a:extLst>
              <a:ext uri="{FF2B5EF4-FFF2-40B4-BE49-F238E27FC236}">
                <a16:creationId xmlns:a16="http://schemas.microsoft.com/office/drawing/2014/main" id="{BA5CA8F5-C927-EC4F-994C-716C7A7E90ED}"/>
              </a:ext>
            </a:extLst>
          </p:cNvPr>
          <p:cNvSpPr/>
          <p:nvPr/>
        </p:nvSpPr>
        <p:spPr>
          <a:xfrm>
            <a:off x="6365599" y="5189824"/>
            <a:ext cx="1163730" cy="646331"/>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Unidad de Desarrollo</a:t>
            </a:r>
          </a:p>
          <a:p>
            <a:pPr lvl="0" algn="ctr">
              <a:buSzPts val="1700"/>
            </a:pPr>
            <a:r>
              <a:rPr lang="es-CL" sz="1200" b="1" dirty="0">
                <a:solidFill>
                  <a:srgbClr val="34B2AF"/>
                </a:solidFill>
                <a:latin typeface="Corbel"/>
                <a:ea typeface="Corbel"/>
                <a:cs typeface="Corbel"/>
                <a:sym typeface="Corbel"/>
              </a:rPr>
              <a:t>Comunitario</a:t>
            </a:r>
          </a:p>
        </p:txBody>
      </p:sp>
      <p:sp>
        <p:nvSpPr>
          <p:cNvPr id="35" name="Rectángulo 34">
            <a:extLst>
              <a:ext uri="{FF2B5EF4-FFF2-40B4-BE49-F238E27FC236}">
                <a16:creationId xmlns:a16="http://schemas.microsoft.com/office/drawing/2014/main" id="{5D3072BA-7818-CD44-B28D-161561FA1E3F}"/>
              </a:ext>
            </a:extLst>
          </p:cNvPr>
          <p:cNvSpPr/>
          <p:nvPr/>
        </p:nvSpPr>
        <p:spPr>
          <a:xfrm>
            <a:off x="7567079" y="5189824"/>
            <a:ext cx="1163730" cy="646331"/>
          </a:xfrm>
          <a:prstGeom prst="rect">
            <a:avLst/>
          </a:prstGeom>
        </p:spPr>
        <p:txBody>
          <a:bodyPr wrap="square">
            <a:spAutoFit/>
          </a:bodyPr>
          <a:lstStyle/>
          <a:p>
            <a:pPr lvl="0" algn="ctr">
              <a:buSzPts val="1700"/>
            </a:pPr>
            <a:r>
              <a:rPr lang="es-CL" sz="1200" b="1" dirty="0">
                <a:solidFill>
                  <a:srgbClr val="34B2AF"/>
                </a:solidFill>
                <a:latin typeface="Corbel"/>
                <a:ea typeface="Corbel"/>
                <a:cs typeface="Corbel"/>
                <a:sym typeface="Corbel"/>
              </a:rPr>
              <a:t>Unidad de Educación, Salud y otros</a:t>
            </a:r>
          </a:p>
        </p:txBody>
      </p:sp>
    </p:spTree>
    <p:extLst>
      <p:ext uri="{BB962C8B-B14F-4D97-AF65-F5344CB8AC3E}">
        <p14:creationId xmlns:p14="http://schemas.microsoft.com/office/powerpoint/2010/main" val="34144360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¿CUÁL ES LA RESPONSABILIDAD DEL ALCALDE O ALCALDESA? </a:t>
            </a:r>
            <a:endParaRPr sz="2400" dirty="0">
              <a:solidFill>
                <a:srgbClr val="34B2AF"/>
              </a:solidFill>
            </a:endParaRPr>
          </a:p>
        </p:txBody>
      </p:sp>
      <p:sp>
        <p:nvSpPr>
          <p:cNvPr id="113" name="Google Shape;113;p3"/>
          <p:cNvSpPr txBox="1">
            <a:spLocks noGrp="1"/>
          </p:cNvSpPr>
          <p:nvPr>
            <p:ph type="body" idx="1"/>
          </p:nvPr>
        </p:nvSpPr>
        <p:spPr>
          <a:xfrm>
            <a:off x="531023" y="2096573"/>
            <a:ext cx="6334725" cy="3783527"/>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r>
              <a:rPr lang="es-ES" sz="2000" dirty="0">
                <a:solidFill>
                  <a:schemeClr val="bg1">
                    <a:lumMod val="50000"/>
                  </a:schemeClr>
                </a:solidFill>
                <a:latin typeface="Corbel"/>
                <a:ea typeface="Corbel"/>
                <a:cs typeface="Corbel"/>
                <a:sym typeface="Corbel"/>
              </a:rPr>
              <a:t>Es la máxima autoridad en la municipalidad, y está a cargo de la dirección, administración y vigilancia de su funcionamiento. </a:t>
            </a:r>
          </a:p>
          <a:p>
            <a:pPr marL="64135" lvl="0" indent="0" algn="just">
              <a:lnSpc>
                <a:spcPct val="100000"/>
              </a:lnSpc>
              <a:spcBef>
                <a:spcPts val="0"/>
              </a:spcBef>
              <a:buClr>
                <a:schemeClr val="bg1">
                  <a:lumMod val="50000"/>
                </a:schemeClr>
              </a:buClr>
              <a:buSzPts val="2590"/>
              <a:buNone/>
            </a:pPr>
            <a:endParaRPr lang="es-ES" sz="2000" dirty="0">
              <a:solidFill>
                <a:schemeClr val="bg1">
                  <a:lumMod val="50000"/>
                </a:schemeClr>
              </a:solidFill>
              <a:latin typeface="Corbel"/>
              <a:ea typeface="Corbel"/>
              <a:cs typeface="Corbel"/>
              <a:sym typeface="Corbel"/>
            </a:endParaRPr>
          </a:p>
          <a:p>
            <a:pPr marL="64135" lvl="0" indent="0" algn="just">
              <a:lnSpc>
                <a:spcPct val="100000"/>
              </a:lnSpc>
              <a:spcBef>
                <a:spcPts val="0"/>
              </a:spcBef>
              <a:buClr>
                <a:schemeClr val="bg1">
                  <a:lumMod val="50000"/>
                </a:schemeClr>
              </a:buClr>
              <a:buSzPts val="2590"/>
              <a:buNone/>
            </a:pPr>
            <a:endParaRPr lang="es-ES" sz="2000" dirty="0">
              <a:solidFill>
                <a:schemeClr val="bg1">
                  <a:lumMod val="50000"/>
                </a:schemeClr>
              </a:solidFill>
              <a:latin typeface="Corbel"/>
              <a:ea typeface="Corbel"/>
              <a:cs typeface="Corbel"/>
              <a:sym typeface="Corbel"/>
            </a:endParaRPr>
          </a:p>
          <a:p>
            <a:pPr marL="64135" lvl="0" indent="0" algn="just">
              <a:lnSpc>
                <a:spcPct val="100000"/>
              </a:lnSpc>
              <a:spcBef>
                <a:spcPts val="0"/>
              </a:spcBef>
              <a:buClr>
                <a:schemeClr val="bg1">
                  <a:lumMod val="50000"/>
                </a:schemeClr>
              </a:buClr>
              <a:buSzPts val="2590"/>
              <a:buNone/>
            </a:pPr>
            <a:r>
              <a:rPr lang="es-ES" sz="2000" dirty="0">
                <a:solidFill>
                  <a:schemeClr val="bg1">
                    <a:lumMod val="50000"/>
                  </a:schemeClr>
                </a:solidFill>
                <a:latin typeface="Corbel"/>
                <a:ea typeface="Corbel"/>
                <a:cs typeface="Corbel"/>
                <a:sym typeface="Corbel"/>
              </a:rPr>
              <a:t>El alcalde o la alcaldesa trabaja en directa relación con el Concejo Municipal. Una parte de sus acciones debe ser aprobada por este Concejo, y otras puede realizar de manera independiente. </a:t>
            </a: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rtl="0">
              <a:lnSpc>
                <a:spcPct val="100000"/>
              </a:lnSpc>
              <a:spcBef>
                <a:spcPts val="0"/>
              </a:spcBef>
              <a:spcAft>
                <a:spcPts val="0"/>
              </a:spcAft>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p:txBody>
      </p:sp>
      <p:pic>
        <p:nvPicPr>
          <p:cNvPr id="4" name="Imagen 3">
            <a:extLst>
              <a:ext uri="{FF2B5EF4-FFF2-40B4-BE49-F238E27FC236}">
                <a16:creationId xmlns:a16="http://schemas.microsoft.com/office/drawing/2014/main" id="{CCF4079B-21CF-3D48-97B0-87A91DE2A560}"/>
              </a:ext>
            </a:extLst>
          </p:cNvPr>
          <p:cNvPicPr>
            <a:picLocks noChangeAspect="1"/>
          </p:cNvPicPr>
          <p:nvPr/>
        </p:nvPicPr>
        <p:blipFill>
          <a:blip r:embed="rId4"/>
          <a:srcRect/>
          <a:stretch/>
        </p:blipFill>
        <p:spPr>
          <a:xfrm>
            <a:off x="7027207" y="2430581"/>
            <a:ext cx="1963445" cy="1996837"/>
          </a:xfrm>
          <a:prstGeom prst="rect">
            <a:avLst/>
          </a:prstGeom>
        </p:spPr>
      </p:pic>
    </p:spTree>
    <p:extLst>
      <p:ext uri="{BB962C8B-B14F-4D97-AF65-F5344CB8AC3E}">
        <p14:creationId xmlns:p14="http://schemas.microsoft.com/office/powerpoint/2010/main" val="1211892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3" y="350427"/>
            <a:ext cx="5532151"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¿CUÁL ES LA RESPONSABILIDAD DEL ALCALDE O ALCALDESA? </a:t>
            </a:r>
            <a:endParaRPr sz="2400" dirty="0">
              <a:solidFill>
                <a:srgbClr val="34B2AF"/>
              </a:solidFill>
            </a:endParaRPr>
          </a:p>
        </p:txBody>
      </p:sp>
      <p:sp>
        <p:nvSpPr>
          <p:cNvPr id="12" name="Elipse 11">
            <a:extLst>
              <a:ext uri="{FF2B5EF4-FFF2-40B4-BE49-F238E27FC236}">
                <a16:creationId xmlns:a16="http://schemas.microsoft.com/office/drawing/2014/main" id="{9AA188BD-4608-D645-A332-55FAC7F12B92}"/>
              </a:ext>
            </a:extLst>
          </p:cNvPr>
          <p:cNvSpPr/>
          <p:nvPr/>
        </p:nvSpPr>
        <p:spPr>
          <a:xfrm>
            <a:off x="853371" y="2801722"/>
            <a:ext cx="2227455" cy="1937821"/>
          </a:xfrm>
          <a:prstGeom prst="ellipse">
            <a:avLst/>
          </a:prstGeom>
          <a:noFill/>
          <a:ln w="41275" cap="rnd">
            <a:solidFill>
              <a:srgbClr val="34B2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solidFill>
                <a:srgbClr val="93D3B9"/>
              </a:solidFill>
            </a:endParaRPr>
          </a:p>
        </p:txBody>
      </p:sp>
      <p:sp>
        <p:nvSpPr>
          <p:cNvPr id="15" name="Elipse 14">
            <a:extLst>
              <a:ext uri="{FF2B5EF4-FFF2-40B4-BE49-F238E27FC236}">
                <a16:creationId xmlns:a16="http://schemas.microsoft.com/office/drawing/2014/main" id="{20FEE039-8232-7842-A118-48B8BFF48B3E}"/>
              </a:ext>
            </a:extLst>
          </p:cNvPr>
          <p:cNvSpPr/>
          <p:nvPr/>
        </p:nvSpPr>
        <p:spPr>
          <a:xfrm>
            <a:off x="6063174" y="2821592"/>
            <a:ext cx="2227455" cy="1937821"/>
          </a:xfrm>
          <a:prstGeom prst="ellipse">
            <a:avLst/>
          </a:prstGeom>
          <a:noFill/>
          <a:ln w="44450" cap="rnd">
            <a:solidFill>
              <a:srgbClr val="34B2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solidFill>
                <a:srgbClr val="93D3B9"/>
              </a:solidFill>
            </a:endParaRPr>
          </a:p>
        </p:txBody>
      </p:sp>
      <p:sp>
        <p:nvSpPr>
          <p:cNvPr id="16" name="Elipse 15">
            <a:extLst>
              <a:ext uri="{FF2B5EF4-FFF2-40B4-BE49-F238E27FC236}">
                <a16:creationId xmlns:a16="http://schemas.microsoft.com/office/drawing/2014/main" id="{20935AAB-4F2B-0047-A767-36947B4474E2}"/>
              </a:ext>
            </a:extLst>
          </p:cNvPr>
          <p:cNvSpPr/>
          <p:nvPr/>
        </p:nvSpPr>
        <p:spPr>
          <a:xfrm>
            <a:off x="3458272" y="1491179"/>
            <a:ext cx="2227455" cy="1937821"/>
          </a:xfrm>
          <a:prstGeom prst="ellipse">
            <a:avLst/>
          </a:prstGeom>
          <a:noFill/>
          <a:ln w="44450" cap="rnd">
            <a:solidFill>
              <a:srgbClr val="34B2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rgbClr val="93D3B9"/>
              </a:solidFill>
            </a:endParaRPr>
          </a:p>
        </p:txBody>
      </p:sp>
      <p:sp>
        <p:nvSpPr>
          <p:cNvPr id="17" name="Elipse 16">
            <a:extLst>
              <a:ext uri="{FF2B5EF4-FFF2-40B4-BE49-F238E27FC236}">
                <a16:creationId xmlns:a16="http://schemas.microsoft.com/office/drawing/2014/main" id="{A0D2A54C-3779-1C40-B782-F390282CC15A}"/>
              </a:ext>
            </a:extLst>
          </p:cNvPr>
          <p:cNvSpPr/>
          <p:nvPr/>
        </p:nvSpPr>
        <p:spPr>
          <a:xfrm>
            <a:off x="3458272" y="3790503"/>
            <a:ext cx="2227455" cy="1937821"/>
          </a:xfrm>
          <a:prstGeom prst="ellipse">
            <a:avLst/>
          </a:prstGeom>
          <a:noFill/>
          <a:ln w="44450" cap="rnd">
            <a:solidFill>
              <a:srgbClr val="34B2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dirty="0">
              <a:solidFill>
                <a:srgbClr val="93D3B9"/>
              </a:solidFill>
            </a:endParaRPr>
          </a:p>
        </p:txBody>
      </p:sp>
      <p:sp>
        <p:nvSpPr>
          <p:cNvPr id="19" name="Rectángulo 18">
            <a:extLst>
              <a:ext uri="{FF2B5EF4-FFF2-40B4-BE49-F238E27FC236}">
                <a16:creationId xmlns:a16="http://schemas.microsoft.com/office/drawing/2014/main" id="{45593E01-52E4-AC44-8BE4-4F5DB5919560}"/>
              </a:ext>
            </a:extLst>
          </p:cNvPr>
          <p:cNvSpPr/>
          <p:nvPr/>
        </p:nvSpPr>
        <p:spPr>
          <a:xfrm>
            <a:off x="4027619" y="1129676"/>
            <a:ext cx="1088760" cy="369332"/>
          </a:xfrm>
          <a:prstGeom prst="rect">
            <a:avLst/>
          </a:prstGeom>
        </p:spPr>
        <p:txBody>
          <a:bodyPr wrap="none">
            <a:spAutoFit/>
          </a:bodyPr>
          <a:lstStyle/>
          <a:p>
            <a:pPr lvl="0" algn="ctr">
              <a:buSzPts val="1700"/>
            </a:pPr>
            <a:r>
              <a:rPr lang="es-CL" sz="1800" b="1" dirty="0">
                <a:solidFill>
                  <a:srgbClr val="34B2AF"/>
                </a:solidFill>
                <a:latin typeface="Corbel"/>
                <a:ea typeface="Corbel"/>
                <a:cs typeface="Corbel"/>
                <a:sym typeface="Corbel"/>
              </a:rPr>
              <a:t>Coordina</a:t>
            </a:r>
          </a:p>
        </p:txBody>
      </p:sp>
      <p:sp>
        <p:nvSpPr>
          <p:cNvPr id="20" name="Rectángulo 19">
            <a:extLst>
              <a:ext uri="{FF2B5EF4-FFF2-40B4-BE49-F238E27FC236}">
                <a16:creationId xmlns:a16="http://schemas.microsoft.com/office/drawing/2014/main" id="{88FD4EE3-F9AD-E74F-B649-829451D3824B}"/>
              </a:ext>
            </a:extLst>
          </p:cNvPr>
          <p:cNvSpPr/>
          <p:nvPr/>
        </p:nvSpPr>
        <p:spPr>
          <a:xfrm>
            <a:off x="6658169" y="2432390"/>
            <a:ext cx="1037463" cy="369332"/>
          </a:xfrm>
          <a:prstGeom prst="rect">
            <a:avLst/>
          </a:prstGeom>
        </p:spPr>
        <p:txBody>
          <a:bodyPr wrap="none">
            <a:spAutoFit/>
          </a:bodyPr>
          <a:lstStyle/>
          <a:p>
            <a:pPr lvl="0" algn="ctr">
              <a:buSzPts val="1700"/>
            </a:pPr>
            <a:r>
              <a:rPr lang="es-CL" sz="1800" b="1" dirty="0">
                <a:solidFill>
                  <a:srgbClr val="34B2AF"/>
                </a:solidFill>
                <a:latin typeface="Corbel"/>
                <a:ea typeface="Corbel"/>
                <a:cs typeface="Corbel"/>
                <a:sym typeface="Corbel"/>
              </a:rPr>
              <a:t>Convoca</a:t>
            </a:r>
          </a:p>
        </p:txBody>
      </p:sp>
      <p:sp>
        <p:nvSpPr>
          <p:cNvPr id="21" name="Rectángulo 20">
            <a:extLst>
              <a:ext uri="{FF2B5EF4-FFF2-40B4-BE49-F238E27FC236}">
                <a16:creationId xmlns:a16="http://schemas.microsoft.com/office/drawing/2014/main" id="{DB50B895-6324-F541-9DA0-25F7A8449689}"/>
              </a:ext>
            </a:extLst>
          </p:cNvPr>
          <p:cNvSpPr/>
          <p:nvPr/>
        </p:nvSpPr>
        <p:spPr>
          <a:xfrm>
            <a:off x="1308826" y="2155391"/>
            <a:ext cx="1257074" cy="646331"/>
          </a:xfrm>
          <a:prstGeom prst="rect">
            <a:avLst/>
          </a:prstGeom>
        </p:spPr>
        <p:txBody>
          <a:bodyPr wrap="none">
            <a:spAutoFit/>
          </a:bodyPr>
          <a:lstStyle/>
          <a:p>
            <a:pPr lvl="0" algn="ctr">
              <a:buSzPts val="1700"/>
            </a:pPr>
            <a:r>
              <a:rPr lang="es-CL" sz="1800" b="1" dirty="0">
                <a:solidFill>
                  <a:srgbClr val="34B2AF"/>
                </a:solidFill>
                <a:latin typeface="Corbel"/>
                <a:ea typeface="Corbel"/>
                <a:cs typeface="Corbel"/>
                <a:sym typeface="Corbel"/>
              </a:rPr>
              <a:t>Fiscaliza y</a:t>
            </a:r>
          </a:p>
          <a:p>
            <a:pPr lvl="0" algn="ctr">
              <a:buSzPts val="1700"/>
            </a:pPr>
            <a:r>
              <a:rPr lang="es-CL" sz="1800" b="1" dirty="0">
                <a:solidFill>
                  <a:srgbClr val="34B2AF"/>
                </a:solidFill>
                <a:latin typeface="Corbel"/>
                <a:ea typeface="Corbel"/>
                <a:cs typeface="Corbel"/>
                <a:sym typeface="Corbel"/>
              </a:rPr>
              <a:t>administra</a:t>
            </a:r>
          </a:p>
        </p:txBody>
      </p:sp>
      <p:sp>
        <p:nvSpPr>
          <p:cNvPr id="22" name="Rectángulo 21">
            <a:extLst>
              <a:ext uri="{FF2B5EF4-FFF2-40B4-BE49-F238E27FC236}">
                <a16:creationId xmlns:a16="http://schemas.microsoft.com/office/drawing/2014/main" id="{7FB33D9E-FDFC-864D-99B8-F20F4E5B6D91}"/>
              </a:ext>
            </a:extLst>
          </p:cNvPr>
          <p:cNvSpPr/>
          <p:nvPr/>
        </p:nvSpPr>
        <p:spPr>
          <a:xfrm>
            <a:off x="3909798" y="5759233"/>
            <a:ext cx="1324402" cy="369332"/>
          </a:xfrm>
          <a:prstGeom prst="rect">
            <a:avLst/>
          </a:prstGeom>
        </p:spPr>
        <p:txBody>
          <a:bodyPr wrap="none">
            <a:spAutoFit/>
          </a:bodyPr>
          <a:lstStyle/>
          <a:p>
            <a:pPr lvl="0" algn="ctr">
              <a:buSzPts val="1700"/>
            </a:pPr>
            <a:r>
              <a:rPr lang="es-CL" sz="1800" b="1" dirty="0">
                <a:solidFill>
                  <a:srgbClr val="34B2AF"/>
                </a:solidFill>
                <a:latin typeface="Corbel"/>
                <a:ea typeface="Corbel"/>
                <a:cs typeface="Corbel"/>
                <a:sym typeface="Corbel"/>
              </a:rPr>
              <a:t>Representa</a:t>
            </a:r>
          </a:p>
        </p:txBody>
      </p:sp>
      <p:cxnSp>
        <p:nvCxnSpPr>
          <p:cNvPr id="18" name="Conector recto 17">
            <a:extLst>
              <a:ext uri="{FF2B5EF4-FFF2-40B4-BE49-F238E27FC236}">
                <a16:creationId xmlns:a16="http://schemas.microsoft.com/office/drawing/2014/main" id="{5566D659-E9F5-054A-A731-8E6A5822D1DF}"/>
              </a:ext>
            </a:extLst>
          </p:cNvPr>
          <p:cNvCxnSpPr>
            <a:cxnSpLocks/>
            <a:stCxn id="16" idx="6"/>
            <a:endCxn id="15" idx="1"/>
          </p:cNvCxnSpPr>
          <p:nvPr/>
        </p:nvCxnSpPr>
        <p:spPr>
          <a:xfrm>
            <a:off x="5685727" y="2460090"/>
            <a:ext cx="703650" cy="645289"/>
          </a:xfrm>
          <a:prstGeom prst="line">
            <a:avLst/>
          </a:prstGeom>
          <a:ln w="3810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26" name="Conector recto 25">
            <a:extLst>
              <a:ext uri="{FF2B5EF4-FFF2-40B4-BE49-F238E27FC236}">
                <a16:creationId xmlns:a16="http://schemas.microsoft.com/office/drawing/2014/main" id="{20A91965-3BD2-B24B-9FFB-C24EAE73D0AF}"/>
              </a:ext>
            </a:extLst>
          </p:cNvPr>
          <p:cNvCxnSpPr>
            <a:cxnSpLocks/>
            <a:stCxn id="16" idx="2"/>
            <a:endCxn id="12" idx="7"/>
          </p:cNvCxnSpPr>
          <p:nvPr/>
        </p:nvCxnSpPr>
        <p:spPr>
          <a:xfrm flipH="1">
            <a:off x="2754623" y="2460090"/>
            <a:ext cx="703649" cy="625419"/>
          </a:xfrm>
          <a:prstGeom prst="line">
            <a:avLst/>
          </a:prstGeom>
          <a:ln w="3810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31" name="Conector recto 30">
            <a:extLst>
              <a:ext uri="{FF2B5EF4-FFF2-40B4-BE49-F238E27FC236}">
                <a16:creationId xmlns:a16="http://schemas.microsoft.com/office/drawing/2014/main" id="{0D0D237D-DC8A-3C43-A7A9-437A2DD2282D}"/>
              </a:ext>
            </a:extLst>
          </p:cNvPr>
          <p:cNvCxnSpPr>
            <a:cxnSpLocks/>
            <a:stCxn id="12" idx="5"/>
          </p:cNvCxnSpPr>
          <p:nvPr/>
        </p:nvCxnSpPr>
        <p:spPr>
          <a:xfrm>
            <a:off x="2754623" y="4455756"/>
            <a:ext cx="776368" cy="625419"/>
          </a:xfrm>
          <a:prstGeom prst="line">
            <a:avLst/>
          </a:prstGeom>
          <a:ln w="3810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cxnSp>
        <p:nvCxnSpPr>
          <p:cNvPr id="36" name="Conector recto 35">
            <a:extLst>
              <a:ext uri="{FF2B5EF4-FFF2-40B4-BE49-F238E27FC236}">
                <a16:creationId xmlns:a16="http://schemas.microsoft.com/office/drawing/2014/main" id="{8C76FC42-9C57-AC40-9CD2-FAC9A3C435B7}"/>
              </a:ext>
            </a:extLst>
          </p:cNvPr>
          <p:cNvCxnSpPr>
            <a:cxnSpLocks/>
            <a:stCxn id="15" idx="3"/>
          </p:cNvCxnSpPr>
          <p:nvPr/>
        </p:nvCxnSpPr>
        <p:spPr>
          <a:xfrm flipH="1">
            <a:off x="5610367" y="4475626"/>
            <a:ext cx="779010" cy="628596"/>
          </a:xfrm>
          <a:prstGeom prst="line">
            <a:avLst/>
          </a:prstGeom>
          <a:ln w="38100"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sp>
        <p:nvSpPr>
          <p:cNvPr id="34" name="Rectángulo 33">
            <a:extLst>
              <a:ext uri="{FF2B5EF4-FFF2-40B4-BE49-F238E27FC236}">
                <a16:creationId xmlns:a16="http://schemas.microsoft.com/office/drawing/2014/main" id="{B73BC864-2524-B644-8780-E81E7FB124FD}"/>
              </a:ext>
            </a:extLst>
          </p:cNvPr>
          <p:cNvSpPr/>
          <p:nvPr/>
        </p:nvSpPr>
        <p:spPr>
          <a:xfrm>
            <a:off x="3618913" y="1909901"/>
            <a:ext cx="1906172" cy="1169551"/>
          </a:xfrm>
          <a:prstGeom prst="rect">
            <a:avLst/>
          </a:prstGeom>
        </p:spPr>
        <p:txBody>
          <a:bodyPr wrap="square">
            <a:spAutoFit/>
          </a:bodyPr>
          <a:lstStyle/>
          <a:p>
            <a:pPr lvl="0" algn="ctr">
              <a:buSzPts val="1400"/>
            </a:pPr>
            <a:r>
              <a:rPr lang="es-ES" dirty="0">
                <a:solidFill>
                  <a:schemeClr val="bg1">
                    <a:lumMod val="50000"/>
                  </a:schemeClr>
                </a:solidFill>
                <a:latin typeface="Corbel" panose="020B0503020204020204" pitchFamily="34" charset="0"/>
                <a:ea typeface="Calibri"/>
                <a:cs typeface="Calibri"/>
                <a:sym typeface="Calibri"/>
              </a:rPr>
              <a:t>El funcionamiento con los organismos del Estado y los servicios públicos que estén dentro de la comuna. </a:t>
            </a:r>
          </a:p>
        </p:txBody>
      </p:sp>
      <p:sp>
        <p:nvSpPr>
          <p:cNvPr id="40" name="Rectángulo 39">
            <a:extLst>
              <a:ext uri="{FF2B5EF4-FFF2-40B4-BE49-F238E27FC236}">
                <a16:creationId xmlns:a16="http://schemas.microsoft.com/office/drawing/2014/main" id="{B598C410-8CFF-2344-B0CA-BBD4D7F72FDA}"/>
              </a:ext>
            </a:extLst>
          </p:cNvPr>
          <p:cNvSpPr/>
          <p:nvPr/>
        </p:nvSpPr>
        <p:spPr>
          <a:xfrm>
            <a:off x="1014013" y="3214854"/>
            <a:ext cx="1906172" cy="1384995"/>
          </a:xfrm>
          <a:prstGeom prst="rect">
            <a:avLst/>
          </a:prstGeom>
        </p:spPr>
        <p:txBody>
          <a:bodyPr wrap="square">
            <a:spAutoFit/>
          </a:bodyPr>
          <a:lstStyle/>
          <a:p>
            <a:pPr algn="ctr">
              <a:buSzPts val="1400"/>
            </a:pPr>
            <a:r>
              <a:rPr lang="es-ES" dirty="0">
                <a:solidFill>
                  <a:schemeClr val="bg1">
                    <a:lumMod val="50000"/>
                  </a:schemeClr>
                </a:solidFill>
                <a:latin typeface="Corbel" panose="020B0503020204020204" pitchFamily="34" charset="0"/>
                <a:ea typeface="Calibri"/>
                <a:cs typeface="Calibri"/>
                <a:sym typeface="Calibri"/>
              </a:rPr>
              <a:t>Recursos financieros y los bienes municipales y nacionales de uso público para la comuna. </a:t>
            </a:r>
          </a:p>
          <a:p>
            <a:pPr algn="ctr">
              <a:buSzPts val="1400"/>
            </a:pPr>
            <a:endParaRPr lang="es-ES" dirty="0">
              <a:solidFill>
                <a:schemeClr val="bg1">
                  <a:lumMod val="50000"/>
                </a:schemeClr>
              </a:solidFill>
              <a:latin typeface="Corbel" panose="020B0503020204020204" pitchFamily="34" charset="0"/>
              <a:ea typeface="Calibri"/>
              <a:cs typeface="Calibri"/>
              <a:sym typeface="Calibri"/>
            </a:endParaRPr>
          </a:p>
        </p:txBody>
      </p:sp>
      <p:sp>
        <p:nvSpPr>
          <p:cNvPr id="43" name="Rectángulo 42">
            <a:extLst>
              <a:ext uri="{FF2B5EF4-FFF2-40B4-BE49-F238E27FC236}">
                <a16:creationId xmlns:a16="http://schemas.microsoft.com/office/drawing/2014/main" id="{ECE9E78F-84B5-AD41-AB52-FD61059DF557}"/>
              </a:ext>
            </a:extLst>
          </p:cNvPr>
          <p:cNvSpPr/>
          <p:nvPr/>
        </p:nvSpPr>
        <p:spPr>
          <a:xfrm>
            <a:off x="3618913" y="4005779"/>
            <a:ext cx="1991454" cy="1600438"/>
          </a:xfrm>
          <a:prstGeom prst="rect">
            <a:avLst/>
          </a:prstGeom>
        </p:spPr>
        <p:txBody>
          <a:bodyPr wrap="square">
            <a:spAutoFit/>
          </a:bodyPr>
          <a:lstStyle/>
          <a:p>
            <a:pPr algn="ctr">
              <a:buSzPts val="1400"/>
            </a:pPr>
            <a:r>
              <a:rPr lang="es-ES" dirty="0">
                <a:solidFill>
                  <a:schemeClr val="bg1">
                    <a:lumMod val="50000"/>
                  </a:schemeClr>
                </a:solidFill>
                <a:latin typeface="Corbel" panose="020B0503020204020204" pitchFamily="34" charset="0"/>
                <a:ea typeface="Calibri"/>
                <a:cs typeface="Calibri"/>
                <a:sym typeface="Calibri"/>
              </a:rPr>
              <a:t>A la municipalidad, tanto judicial como extrajudicialmente; además, puede otorgar, renovar y poner término a permisos municipales. </a:t>
            </a:r>
          </a:p>
          <a:p>
            <a:pPr algn="ctr">
              <a:buSzPts val="1400"/>
            </a:pPr>
            <a:endParaRPr lang="es-ES" dirty="0">
              <a:solidFill>
                <a:schemeClr val="bg1">
                  <a:lumMod val="50000"/>
                </a:schemeClr>
              </a:solidFill>
              <a:latin typeface="Corbel" panose="020B0503020204020204" pitchFamily="34" charset="0"/>
              <a:ea typeface="Calibri"/>
              <a:cs typeface="Calibri"/>
              <a:sym typeface="Calibri"/>
            </a:endParaRPr>
          </a:p>
        </p:txBody>
      </p:sp>
      <p:sp>
        <p:nvSpPr>
          <p:cNvPr id="44" name="Rectángulo 43">
            <a:extLst>
              <a:ext uri="{FF2B5EF4-FFF2-40B4-BE49-F238E27FC236}">
                <a16:creationId xmlns:a16="http://schemas.microsoft.com/office/drawing/2014/main" id="{4B0BBBF3-44D7-3F47-B799-F8A816BBC965}"/>
              </a:ext>
            </a:extLst>
          </p:cNvPr>
          <p:cNvSpPr/>
          <p:nvPr/>
        </p:nvSpPr>
        <p:spPr>
          <a:xfrm>
            <a:off x="6223814" y="3030189"/>
            <a:ext cx="1906172" cy="1754326"/>
          </a:xfrm>
          <a:prstGeom prst="rect">
            <a:avLst/>
          </a:prstGeom>
        </p:spPr>
        <p:txBody>
          <a:bodyPr wrap="square">
            <a:spAutoFit/>
          </a:bodyPr>
          <a:lstStyle/>
          <a:p>
            <a:pPr algn="ctr">
              <a:buSzPts val="1400"/>
            </a:pPr>
            <a:r>
              <a:rPr lang="es-ES" sz="1200" dirty="0">
                <a:solidFill>
                  <a:schemeClr val="bg1">
                    <a:lumMod val="50000"/>
                  </a:schemeClr>
                </a:solidFill>
                <a:latin typeface="Corbel" panose="020B0503020204020204" pitchFamily="34" charset="0"/>
                <a:ea typeface="Calibri"/>
                <a:cs typeface="Calibri"/>
                <a:sym typeface="Calibri"/>
              </a:rPr>
              <a:t>Al Concejo Municipal, Consejo Comunal de Organizaciones de la Sociedad Civil y a la ciudadanía en materia de administración local, a través de plebiscito o consulta ciudadana. </a:t>
            </a:r>
          </a:p>
          <a:p>
            <a:pPr algn="ctr">
              <a:buSzPts val="1400"/>
            </a:pPr>
            <a:endParaRPr lang="es-ES" sz="1200" dirty="0">
              <a:solidFill>
                <a:schemeClr val="bg1">
                  <a:lumMod val="50000"/>
                </a:schemeClr>
              </a:solidFill>
              <a:latin typeface="Corbel" panose="020B0503020204020204" pitchFamily="34" charset="0"/>
              <a:ea typeface="Calibri"/>
              <a:cs typeface="Calibri"/>
              <a:sym typeface="Calibri"/>
            </a:endParaRPr>
          </a:p>
        </p:txBody>
      </p:sp>
    </p:spTree>
    <p:extLst>
      <p:ext uri="{BB962C8B-B14F-4D97-AF65-F5344CB8AC3E}">
        <p14:creationId xmlns:p14="http://schemas.microsoft.com/office/powerpoint/2010/main" val="2946637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Shape 111"/>
        <p:cNvGrpSpPr/>
        <p:nvPr/>
      </p:nvGrpSpPr>
      <p:grpSpPr>
        <a:xfrm>
          <a:off x="0" y="0"/>
          <a:ext cx="0" cy="0"/>
          <a:chOff x="0" y="0"/>
          <a:chExt cx="0" cy="0"/>
        </a:xfrm>
      </p:grpSpPr>
      <p:sp>
        <p:nvSpPr>
          <p:cNvPr id="112" name="Google Shape;112;p3"/>
          <p:cNvSpPr txBox="1">
            <a:spLocks noGrp="1"/>
          </p:cNvSpPr>
          <p:nvPr>
            <p:ph type="title"/>
          </p:nvPr>
        </p:nvSpPr>
        <p:spPr>
          <a:xfrm>
            <a:off x="531024" y="350427"/>
            <a:ext cx="5466820" cy="563973"/>
          </a:xfrm>
          <a:prstGeom prst="rect">
            <a:avLst/>
          </a:prstGeom>
          <a:noFill/>
          <a:ln>
            <a:noFill/>
          </a:ln>
        </p:spPr>
        <p:txBody>
          <a:bodyPr spcFirstLastPara="1" wrap="square" lIns="91425" tIns="45700" rIns="91425" bIns="45700" anchor="ctr" anchorCtr="0">
            <a:noAutofit/>
          </a:bodyPr>
          <a:lstStyle/>
          <a:p>
            <a:pPr lvl="0">
              <a:buClr>
                <a:srgbClr val="93D2B8"/>
              </a:buClr>
              <a:buSzPts val="3200"/>
            </a:pPr>
            <a:r>
              <a:rPr lang="es-ES" sz="2400" b="1" dirty="0">
                <a:solidFill>
                  <a:srgbClr val="34B2AF"/>
                </a:solidFill>
                <a:latin typeface="Corbel"/>
                <a:ea typeface="Corbel"/>
                <a:cs typeface="Corbel"/>
                <a:sym typeface="Corbel"/>
              </a:rPr>
              <a:t>¿CUÁL ES LA RESPONSABILIDAD DEL ALCALDE O ALCALDESA? </a:t>
            </a:r>
            <a:endParaRPr sz="2400" dirty="0">
              <a:solidFill>
                <a:srgbClr val="34B2AF"/>
              </a:solidFill>
            </a:endParaRPr>
          </a:p>
        </p:txBody>
      </p:sp>
      <p:sp>
        <p:nvSpPr>
          <p:cNvPr id="113" name="Google Shape;113;p3"/>
          <p:cNvSpPr txBox="1">
            <a:spLocks noGrp="1"/>
          </p:cNvSpPr>
          <p:nvPr>
            <p:ph type="body" idx="1"/>
          </p:nvPr>
        </p:nvSpPr>
        <p:spPr>
          <a:xfrm>
            <a:off x="531024" y="1300799"/>
            <a:ext cx="5730291" cy="1472127"/>
          </a:xfrm>
          <a:prstGeom prst="rect">
            <a:avLst/>
          </a:prstGeom>
          <a:noFill/>
          <a:ln>
            <a:noFill/>
          </a:ln>
        </p:spPr>
        <p:txBody>
          <a:bodyPr spcFirstLastPara="1" wrap="square" lIns="91425" tIns="45700" rIns="91425" bIns="45700" anchor="t" anchorCtr="0">
            <a:noAutofit/>
          </a:bodyPr>
          <a:lstStyle/>
          <a:p>
            <a:pPr marL="64135" lvl="0" indent="0" algn="just">
              <a:lnSpc>
                <a:spcPct val="100000"/>
              </a:lnSpc>
              <a:spcBef>
                <a:spcPts val="0"/>
              </a:spcBef>
              <a:buClr>
                <a:schemeClr val="bg1">
                  <a:lumMod val="50000"/>
                </a:schemeClr>
              </a:buClr>
              <a:buSzPts val="2590"/>
              <a:buNone/>
            </a:pPr>
            <a:endParaRPr lang="es-ES" sz="1800" dirty="0">
              <a:solidFill>
                <a:schemeClr val="bg1">
                  <a:lumMod val="50000"/>
                </a:schemeClr>
              </a:solidFill>
              <a:latin typeface="Corbel"/>
              <a:ea typeface="Corbel"/>
              <a:cs typeface="Corbel"/>
              <a:sym typeface="Corbel"/>
            </a:endParaRPr>
          </a:p>
          <a:p>
            <a:pPr marL="64135" lvl="0" indent="0" algn="just">
              <a:lnSpc>
                <a:spcPct val="100000"/>
              </a:lnSpc>
              <a:spcBef>
                <a:spcPts val="0"/>
              </a:spcBef>
              <a:buClr>
                <a:schemeClr val="bg1">
                  <a:lumMod val="50000"/>
                </a:schemeClr>
              </a:buClr>
              <a:buSzPts val="2590"/>
              <a:buNone/>
            </a:pPr>
            <a:r>
              <a:rPr lang="es-ES" sz="1800" dirty="0">
                <a:solidFill>
                  <a:schemeClr val="bg1">
                    <a:lumMod val="50000"/>
                  </a:schemeClr>
                </a:solidFill>
                <a:latin typeface="Corbel"/>
                <a:ea typeface="Corbel"/>
                <a:cs typeface="Corbel"/>
                <a:sym typeface="Corbel"/>
              </a:rPr>
              <a:t>Entre las atribuciones que deben realizar de forma conjunta el </a:t>
            </a:r>
            <a:r>
              <a:rPr lang="es-ES" sz="1800" b="1" dirty="0">
                <a:solidFill>
                  <a:schemeClr val="bg1">
                    <a:lumMod val="50000"/>
                  </a:schemeClr>
                </a:solidFill>
                <a:latin typeface="Corbel"/>
                <a:ea typeface="Corbel"/>
                <a:cs typeface="Corbel"/>
                <a:sym typeface="Corbel"/>
              </a:rPr>
              <a:t>alcalde</a:t>
            </a:r>
            <a:r>
              <a:rPr lang="es-ES" sz="1800" dirty="0">
                <a:solidFill>
                  <a:schemeClr val="bg1">
                    <a:lumMod val="50000"/>
                  </a:schemeClr>
                </a:solidFill>
                <a:latin typeface="Corbel"/>
                <a:ea typeface="Corbel"/>
                <a:cs typeface="Corbel"/>
                <a:sym typeface="Corbel"/>
              </a:rPr>
              <a:t> con el </a:t>
            </a:r>
            <a:r>
              <a:rPr lang="es-ES" sz="1800" b="1" dirty="0">
                <a:solidFill>
                  <a:schemeClr val="bg1">
                    <a:lumMod val="50000"/>
                  </a:schemeClr>
                </a:solidFill>
                <a:latin typeface="Corbel"/>
                <a:ea typeface="Corbel"/>
                <a:cs typeface="Corbel"/>
                <a:sym typeface="Corbel"/>
              </a:rPr>
              <a:t>Concejo Municipal </a:t>
            </a:r>
            <a:r>
              <a:rPr lang="es-ES" sz="1800" dirty="0">
                <a:solidFill>
                  <a:schemeClr val="bg1">
                    <a:lumMod val="50000"/>
                  </a:schemeClr>
                </a:solidFill>
                <a:latin typeface="Corbel"/>
                <a:ea typeface="Corbel"/>
                <a:cs typeface="Corbel"/>
                <a:sym typeface="Corbel"/>
              </a:rPr>
              <a:t>se encuentran: </a:t>
            </a:r>
          </a:p>
        </p:txBody>
      </p:sp>
      <p:pic>
        <p:nvPicPr>
          <p:cNvPr id="8" name="Imagen 7">
            <a:extLst>
              <a:ext uri="{FF2B5EF4-FFF2-40B4-BE49-F238E27FC236}">
                <a16:creationId xmlns:a16="http://schemas.microsoft.com/office/drawing/2014/main" id="{A788AC86-B658-4646-B7E6-B734AC34EE19}"/>
              </a:ext>
            </a:extLst>
          </p:cNvPr>
          <p:cNvPicPr>
            <a:picLocks noChangeAspect="1"/>
          </p:cNvPicPr>
          <p:nvPr/>
        </p:nvPicPr>
        <p:blipFill>
          <a:blip r:embed="rId4"/>
          <a:srcRect/>
          <a:stretch/>
        </p:blipFill>
        <p:spPr>
          <a:xfrm>
            <a:off x="7085956" y="1601555"/>
            <a:ext cx="1033241" cy="1050813"/>
          </a:xfrm>
          <a:prstGeom prst="rect">
            <a:avLst/>
          </a:prstGeom>
        </p:spPr>
      </p:pic>
      <p:sp>
        <p:nvSpPr>
          <p:cNvPr id="9" name="Rectángulo redondeado 8">
            <a:extLst>
              <a:ext uri="{FF2B5EF4-FFF2-40B4-BE49-F238E27FC236}">
                <a16:creationId xmlns:a16="http://schemas.microsoft.com/office/drawing/2014/main" id="{4A347C19-1F44-6B41-9531-FF282576E541}"/>
              </a:ext>
            </a:extLst>
          </p:cNvPr>
          <p:cNvSpPr/>
          <p:nvPr/>
        </p:nvSpPr>
        <p:spPr>
          <a:xfrm>
            <a:off x="6499388" y="2813951"/>
            <a:ext cx="2206384" cy="2743249"/>
          </a:xfrm>
          <a:prstGeom prst="roundRect">
            <a:avLst/>
          </a:prstGeom>
          <a:noFill/>
          <a:ln w="38100" cap="rnd">
            <a:solidFill>
              <a:srgbClr val="34B2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 name="CuadroTexto 2">
            <a:extLst>
              <a:ext uri="{FF2B5EF4-FFF2-40B4-BE49-F238E27FC236}">
                <a16:creationId xmlns:a16="http://schemas.microsoft.com/office/drawing/2014/main" id="{8164EE83-B59B-D243-9911-92DC91716A18}"/>
              </a:ext>
            </a:extLst>
          </p:cNvPr>
          <p:cNvSpPr txBox="1"/>
          <p:nvPr/>
        </p:nvSpPr>
        <p:spPr>
          <a:xfrm>
            <a:off x="6584476" y="3137116"/>
            <a:ext cx="2036203" cy="2523768"/>
          </a:xfrm>
          <a:prstGeom prst="rect">
            <a:avLst/>
          </a:prstGeom>
          <a:noFill/>
        </p:spPr>
        <p:txBody>
          <a:bodyPr wrap="square" rtlCol="0">
            <a:spAutoFit/>
          </a:bodyPr>
          <a:lstStyle/>
          <a:p>
            <a:pPr algn="ctr"/>
            <a:r>
              <a:rPr lang="es-CL" sz="1600" dirty="0">
                <a:solidFill>
                  <a:schemeClr val="bg1">
                    <a:lumMod val="50000"/>
                  </a:schemeClr>
                </a:solidFill>
                <a:latin typeface="Corbel" panose="020B0503020204020204" pitchFamily="34" charset="0"/>
              </a:rPr>
              <a:t>El alcalde o alcaldesa debe ser elegido o elegida mediante votación directa por la población comunal. El tiempo en el cargo es de 4 años y puede ser reelecto o reelecta.</a:t>
            </a:r>
          </a:p>
          <a:p>
            <a:pPr algn="ctr"/>
            <a:endParaRPr lang="es-CL" dirty="0">
              <a:solidFill>
                <a:schemeClr val="bg1">
                  <a:lumMod val="50000"/>
                </a:schemeClr>
              </a:solidFill>
            </a:endParaRPr>
          </a:p>
        </p:txBody>
      </p:sp>
      <p:cxnSp>
        <p:nvCxnSpPr>
          <p:cNvPr id="6" name="Conector recto 5">
            <a:extLst>
              <a:ext uri="{FF2B5EF4-FFF2-40B4-BE49-F238E27FC236}">
                <a16:creationId xmlns:a16="http://schemas.microsoft.com/office/drawing/2014/main" id="{6D558705-CA6E-004C-91DF-9574090244ED}"/>
              </a:ext>
            </a:extLst>
          </p:cNvPr>
          <p:cNvCxnSpPr>
            <a:cxnSpLocks/>
          </p:cNvCxnSpPr>
          <p:nvPr/>
        </p:nvCxnSpPr>
        <p:spPr>
          <a:xfrm>
            <a:off x="376041" y="1693333"/>
            <a:ext cx="0" cy="3558532"/>
          </a:xfrm>
          <a:prstGeom prst="line">
            <a:avLst/>
          </a:prstGeom>
          <a:ln w="34925" cap="rnd">
            <a:solidFill>
              <a:srgbClr val="34B2AF"/>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9676517"/>
      </p:ext>
    </p:extLst>
  </p:cSld>
  <p:clrMapOvr>
    <a:masterClrMapping/>
  </p:clrMapOvr>
</p:sld>
</file>

<file path=ppt/theme/theme1.xml><?xml version="1.0" encoding="utf-8"?>
<a:theme xmlns:a="http://schemas.openxmlformats.org/drawingml/2006/main" name="1_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3447</TotalTime>
  <Words>2075</Words>
  <Application>Microsoft Macintosh PowerPoint</Application>
  <PresentationFormat>Presentación en pantalla (4:3)</PresentationFormat>
  <Paragraphs>224</Paragraphs>
  <Slides>25</Slides>
  <Notes>22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25</vt:i4>
      </vt:variant>
    </vt:vector>
  </HeadingPairs>
  <TitlesOfParts>
    <vt:vector size="30" baseType="lpstr">
      <vt:lpstr>Corbel</vt:lpstr>
      <vt:lpstr>Calibri</vt:lpstr>
      <vt:lpstr>Arial</vt:lpstr>
      <vt:lpstr>Courier New</vt:lpstr>
      <vt:lpstr>1_Tema de Office</vt:lpstr>
      <vt:lpstr>Presentación de PowerPoint</vt:lpstr>
      <vt:lpstr>Presentación de PowerPoint</vt:lpstr>
      <vt:lpstr>Presentación de PowerPoint</vt:lpstr>
      <vt:lpstr>¿CÓMO FUNCIONA UN MUNICIPIO? </vt:lpstr>
      <vt:lpstr>¿CÓMO FUNCIONA UN MUNICIPIO? </vt:lpstr>
      <vt:lpstr>¿CÓMO FUNCIONA UN MUNICIPIO? </vt:lpstr>
      <vt:lpstr>¿CUÁL ES LA RESPONSABILIDAD DEL ALCALDE O ALCALDESA? </vt:lpstr>
      <vt:lpstr>¿CUÁL ES LA RESPONSABILIDAD DEL ALCALDE O ALCALDESA? </vt:lpstr>
      <vt:lpstr>¿CUÁL ES LA RESPONSABILIDAD DEL ALCALDE O ALCALDESA? </vt:lpstr>
      <vt:lpstr>¿CUÁL ES LA RESPONSABILIDAD DEL ALCALDE O ALCALDESA? </vt:lpstr>
      <vt:lpstr>¿CUÁL ES LA RESPONSABILIDAD DEL ALCALDE O ALCALDESA? </vt:lpstr>
      <vt:lpstr>¿CUÁL ES LA RESPONSABILIDAD DEL ALCALDE O ALCALDESA? </vt:lpstr>
      <vt:lpstr>¿CUÁL ES LA RESPONSABILIDAD DEL ALCALDE O ALCALDESA? </vt:lpstr>
      <vt:lpstr>CONCEJO MUNICIPAL </vt:lpstr>
      <vt:lpstr>CONCEJO MUNICIPAL </vt:lpstr>
      <vt:lpstr>CONCEJO MUNICIPAL </vt:lpstr>
      <vt:lpstr>CONCEJO MUNICIPAL </vt:lpstr>
      <vt:lpstr>CONCEJO MUNICIPAL </vt:lpstr>
      <vt:lpstr>CONCEJO MUNICIPAL </vt:lpstr>
      <vt:lpstr>CONCEJO MUNICIPAL </vt:lpstr>
      <vt:lpstr>CONCEJO MUNICIPAL </vt:lpstr>
      <vt:lpstr>CONCEJO MUNICIPAL </vt:lpstr>
      <vt:lpstr>CONCEJO MUNICIPAL </vt:lpstr>
      <vt:lpstr>Presentación de PowerPoint</vt:lpstr>
      <vt:lpstr>Presentación de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CEDEUS</dc:creator>
  <cp:lastModifiedBy>Usuario de Microsoft Office</cp:lastModifiedBy>
  <cp:revision>37</cp:revision>
  <dcterms:modified xsi:type="dcterms:W3CDTF">2020-11-20T03:05:15Z</dcterms:modified>
</cp:coreProperties>
</file>