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59" r:id="rId1"/>
    <p:sldMasterId id="2147483671" r:id="rId2"/>
  </p:sldMasterIdLst>
  <p:notesMasterIdLst>
    <p:notesMasterId r:id="rId33"/>
  </p:notesMasterIdLst>
  <p:sldIdLst>
    <p:sldId id="302" r:id="rId3"/>
    <p:sldId id="320" r:id="rId4"/>
    <p:sldId id="257" r:id="rId5"/>
    <p:sldId id="262" r:id="rId6"/>
    <p:sldId id="303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270" r:id="rId20"/>
    <p:sldId id="271" r:id="rId21"/>
    <p:sldId id="272" r:id="rId22"/>
    <p:sldId id="273" r:id="rId23"/>
    <p:sldId id="277" r:id="rId24"/>
    <p:sldId id="316" r:id="rId25"/>
    <p:sldId id="317" r:id="rId26"/>
    <p:sldId id="318" r:id="rId27"/>
    <p:sldId id="278" r:id="rId28"/>
    <p:sldId id="279" r:id="rId29"/>
    <p:sldId id="283" r:id="rId30"/>
    <p:sldId id="284" r:id="rId31"/>
    <p:sldId id="321" r:id="rId32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Corbel" panose="020B0503020204020204" pitchFamily="34" charset="0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oundtripDataSignature="AMtx7mhuAPdEZ4nq1YzhKmEYIxp2ojv8fw==" r:id="rId42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aniel Sandoval" initials="" lastIdx="3" clrIdx="0"/>
  <p:cmAuthor id="1" name="Francisca Zegers" initials="" lastIdx="1" clrIdx="1"/>
  <p:cmAuthor id="2" name="Maximiliano Molina" initials="" lastIdx="1" clrIdx="2"/>
  <p:cmAuthor id="3" name="Alicia Santi" initials="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B2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/>
    <p:restoredTop sz="94608"/>
  </p:normalViewPr>
  <p:slideViewPr>
    <p:cSldViewPr snapToGrid="0" snapToObjects="1">
      <p:cViewPr varScale="1">
        <p:scale>
          <a:sx n="196" d="100"/>
          <a:sy n="196" d="100"/>
        </p:scale>
        <p:origin x="2888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6.fntdata"/><Relationship Id="rId21" Type="http://schemas.openxmlformats.org/officeDocument/2006/relationships/slide" Target="slides/slide19.xml"/><Relationship Id="rId34" Type="http://schemas.openxmlformats.org/officeDocument/2006/relationships/font" Target="fonts/font1.fntdata"/><Relationship Id="rId42" Type="http://customschemas.google.com/relationships/presentationmetadata" Target="metadata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2.fntdata"/><Relationship Id="rId43" Type="http://schemas.openxmlformats.org/officeDocument/2006/relationships/commentAuthors" Target="commentAuthor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0" name="Google Shape;16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4" name="Google Shape;214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137165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4" name="Google Shape;214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313653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4" name="Google Shape;214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002468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4" name="Google Shape;214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878932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4" name="Google Shape;214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042516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4" name="Google Shape;214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306434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2" name="Google Shape;322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1" name="Google Shape;341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60" name="Google Shape;360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85" name="Google Shape;385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4" name="Google Shape;214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16" name="Google Shape;416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16" name="Google Shape;416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97630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16" name="Google Shape;416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331787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16" name="Google Shape;416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189021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26" name="Google Shape;426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32" name="Google Shape;432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74" name="Google Shape;474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87" name="Google Shape;487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4" name="Google Shape;214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456883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4" name="Google Shape;214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983870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4" name="Google Shape;214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840927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4" name="Google Shape;214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15872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4" name="Google Shape;214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013629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4" name="Google Shape;214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405518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4" name="Google Shape;214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48679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8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58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5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5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5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76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7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7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7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77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77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6" name="Google Shape;146;p7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7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7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Título y objetos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53284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Encabezado de secció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462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Dos objeto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653970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Comparació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7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7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0932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Solo el título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20630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En blanco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89835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Contenido con título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0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61103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Imagen con título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1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21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8611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68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68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9" name="Google Shape;89;p6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6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6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Título y texto vertical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279011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Título vertical y texto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0691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69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69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5" name="Google Shape;95;p6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6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6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70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70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70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7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7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7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71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71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8" name="Google Shape;108;p71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p71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0" name="Google Shape;110;p71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7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7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7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7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7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7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7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7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7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4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74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26" name="Google Shape;126;p74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27" name="Google Shape;127;p7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7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7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5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75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3" name="Google Shape;133;p75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34" name="Google Shape;134;p7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7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7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p57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5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Google Shape;78;p5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Google Shape;79;p5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4250577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D1215E36-736C-5249-BD3D-510723E3A3CC}"/>
              </a:ext>
            </a:extLst>
          </p:cNvPr>
          <p:cNvSpPr/>
          <p:nvPr/>
        </p:nvSpPr>
        <p:spPr>
          <a:xfrm>
            <a:off x="3460958" y="3854027"/>
            <a:ext cx="22220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EDUCACIÓN CIUDADANA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UNIDAD I / CLASE 3</a:t>
            </a:r>
            <a:endParaRPr kumimoji="0" lang="es-CL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11" name="Google Shape;84;p1">
            <a:extLst>
              <a:ext uri="{FF2B5EF4-FFF2-40B4-BE49-F238E27FC236}">
                <a16:creationId xmlns:a16="http://schemas.microsoft.com/office/drawing/2014/main" id="{D86E0B75-3A87-8042-AD62-D69E91ADA2B8}"/>
              </a:ext>
            </a:extLst>
          </p:cNvPr>
          <p:cNvCxnSpPr/>
          <p:nvPr/>
        </p:nvCxnSpPr>
        <p:spPr>
          <a:xfrm rot="10800000">
            <a:off x="2500436" y="3722959"/>
            <a:ext cx="4054783" cy="0"/>
          </a:xfrm>
          <a:prstGeom prst="straightConnector1">
            <a:avLst/>
          </a:prstGeom>
          <a:noFill/>
          <a:ln w="381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" name="Google Shape;85;p1">
            <a:extLst>
              <a:ext uri="{FF2B5EF4-FFF2-40B4-BE49-F238E27FC236}">
                <a16:creationId xmlns:a16="http://schemas.microsoft.com/office/drawing/2014/main" id="{1A82FA8E-CDBB-DD4D-A838-F87086F150F1}"/>
              </a:ext>
            </a:extLst>
          </p:cNvPr>
          <p:cNvSpPr txBox="1"/>
          <p:nvPr/>
        </p:nvSpPr>
        <p:spPr>
          <a:xfrm>
            <a:off x="2403453" y="2677840"/>
            <a:ext cx="4251485" cy="413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s-E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EL GOBIERNO COMUNAL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" name="Google Shape;87;p1">
            <a:extLst>
              <a:ext uri="{FF2B5EF4-FFF2-40B4-BE49-F238E27FC236}">
                <a16:creationId xmlns:a16="http://schemas.microsoft.com/office/drawing/2014/main" id="{391309B4-7609-D745-8345-70226F39127C}"/>
              </a:ext>
            </a:extLst>
          </p:cNvPr>
          <p:cNvSpPr/>
          <p:nvPr/>
        </p:nvSpPr>
        <p:spPr>
          <a:xfrm>
            <a:off x="2403451" y="3222560"/>
            <a:ext cx="425148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UNA INSTANCIA DE PARTICIPACIÓN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5F9591AC-4673-7749-9AD6-BEF93559B5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6790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1"/>
          <p:cNvSpPr txBox="1">
            <a:spLocks noGrp="1"/>
          </p:cNvSpPr>
          <p:nvPr>
            <p:ph type="title"/>
          </p:nvPr>
        </p:nvSpPr>
        <p:spPr>
          <a:xfrm>
            <a:off x="531024" y="350427"/>
            <a:ext cx="6326976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None/>
            </a:pPr>
            <a:r>
              <a:rPr lang="es-CL" sz="2400" b="1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¿CÓMO FUNCIONAN LOS DEPARTAMENTOS Y UNIDADES DE LAS MUNICIPALES?</a:t>
            </a:r>
            <a:endParaRPr sz="2400">
              <a:solidFill>
                <a:srgbClr val="34B2AF"/>
              </a:solidFill>
            </a:endParaRPr>
          </a:p>
        </p:txBody>
      </p:sp>
      <p:sp>
        <p:nvSpPr>
          <p:cNvPr id="217" name="Google Shape;217;p31"/>
          <p:cNvSpPr txBox="1">
            <a:spLocks noGrp="1"/>
          </p:cNvSpPr>
          <p:nvPr>
            <p:ph type="body" idx="1"/>
          </p:nvPr>
        </p:nvSpPr>
        <p:spPr>
          <a:xfrm>
            <a:off x="531023" y="1306864"/>
            <a:ext cx="8137371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La municipalidad se estructura y se organiza en distintas unidades y departamentos, los cuales tienen funciones y tareas específicas.</a:t>
            </a:r>
            <a:endParaRPr dirty="0"/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18" name="Google Shape;218;p31"/>
          <p:cNvPicPr preferRelativeResize="0"/>
          <p:nvPr/>
        </p:nvPicPr>
        <p:blipFill>
          <a:blip r:embed="rId4"/>
          <a:srcRect/>
          <a:stretch/>
        </p:blipFill>
        <p:spPr>
          <a:xfrm>
            <a:off x="571041" y="2574724"/>
            <a:ext cx="812743" cy="826565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31"/>
          <p:cNvSpPr/>
          <p:nvPr/>
        </p:nvSpPr>
        <p:spPr>
          <a:xfrm>
            <a:off x="1667148" y="2305190"/>
            <a:ext cx="2743699" cy="1415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ES" sz="1600" b="1" i="0" u="none" strike="noStrike" cap="none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Secretaría Municipal</a:t>
            </a:r>
            <a:endParaRPr sz="1400" b="0" i="0" u="none" strike="noStrike" cap="none" dirty="0">
              <a:solidFill>
                <a:srgbClr val="34B2A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just">
              <a:buSzPts val="1400"/>
            </a:pPr>
            <a:r>
              <a:rPr lang="es-CL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Apoyar la gestión administrativa de la alcaldía y ejecutar las tareas de coordinación de todas las unidades municipales. </a:t>
            </a:r>
          </a:p>
        </p:txBody>
      </p:sp>
      <p:cxnSp>
        <p:nvCxnSpPr>
          <p:cNvPr id="226" name="Google Shape;226;p31"/>
          <p:cNvCxnSpPr/>
          <p:nvPr/>
        </p:nvCxnSpPr>
        <p:spPr>
          <a:xfrm rot="10800000">
            <a:off x="1506807" y="2437924"/>
            <a:ext cx="0" cy="1094985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336291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1"/>
          <p:cNvSpPr txBox="1">
            <a:spLocks noGrp="1"/>
          </p:cNvSpPr>
          <p:nvPr>
            <p:ph type="title"/>
          </p:nvPr>
        </p:nvSpPr>
        <p:spPr>
          <a:xfrm>
            <a:off x="531024" y="350427"/>
            <a:ext cx="6326976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None/>
            </a:pPr>
            <a:r>
              <a:rPr lang="es-CL" sz="2400" b="1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¿CÓMO FUNCIONAN LOS DEPARTAMENTOS Y UNIDADES DE LAS MUNICIPALES?</a:t>
            </a:r>
            <a:endParaRPr sz="2400">
              <a:solidFill>
                <a:srgbClr val="34B2AF"/>
              </a:solidFill>
            </a:endParaRPr>
          </a:p>
        </p:txBody>
      </p:sp>
      <p:sp>
        <p:nvSpPr>
          <p:cNvPr id="217" name="Google Shape;217;p31"/>
          <p:cNvSpPr txBox="1">
            <a:spLocks noGrp="1"/>
          </p:cNvSpPr>
          <p:nvPr>
            <p:ph type="body" idx="1"/>
          </p:nvPr>
        </p:nvSpPr>
        <p:spPr>
          <a:xfrm>
            <a:off x="531023" y="1306864"/>
            <a:ext cx="8137371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La municipalidad se estructura y se organiza en distintas unidades y departamentos, los cuales tienen funciones y tareas específicas.</a:t>
            </a:r>
            <a:endParaRPr dirty="0"/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18" name="Google Shape;218;p31"/>
          <p:cNvPicPr preferRelativeResize="0"/>
          <p:nvPr/>
        </p:nvPicPr>
        <p:blipFill>
          <a:blip r:embed="rId4"/>
          <a:srcRect/>
          <a:stretch/>
        </p:blipFill>
        <p:spPr>
          <a:xfrm>
            <a:off x="571041" y="2574724"/>
            <a:ext cx="812743" cy="826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31"/>
          <p:cNvPicPr preferRelativeResize="0"/>
          <p:nvPr/>
        </p:nvPicPr>
        <p:blipFill>
          <a:blip r:embed="rId5"/>
          <a:srcRect/>
          <a:stretch/>
        </p:blipFill>
        <p:spPr>
          <a:xfrm>
            <a:off x="4821389" y="2574723"/>
            <a:ext cx="812743" cy="826565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31"/>
          <p:cNvSpPr/>
          <p:nvPr/>
        </p:nvSpPr>
        <p:spPr>
          <a:xfrm>
            <a:off x="1667148" y="2305190"/>
            <a:ext cx="2743699" cy="1415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ES" sz="1600" b="1" i="0" u="none" strike="noStrike" cap="none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Secretaría Municipal</a:t>
            </a:r>
            <a:endParaRPr sz="1400" b="0" i="0" u="none" strike="noStrike" cap="none" dirty="0">
              <a:solidFill>
                <a:srgbClr val="34B2A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just">
              <a:buSzPts val="1400"/>
            </a:pPr>
            <a:r>
              <a:rPr lang="es-CL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Apoyar la gestión administrativa de la alcaldía y ejecutar las tareas de coordinación de todas las unidades municipales. </a:t>
            </a:r>
          </a:p>
        </p:txBody>
      </p:sp>
      <p:sp>
        <p:nvSpPr>
          <p:cNvPr id="224" name="Google Shape;224;p31"/>
          <p:cNvSpPr/>
          <p:nvPr/>
        </p:nvSpPr>
        <p:spPr>
          <a:xfrm>
            <a:off x="5880769" y="2305190"/>
            <a:ext cx="2806036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4000" lvl="0"/>
            <a:r>
              <a:rPr lang="es-CL" sz="1600" b="1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Unidad de Desarrollo Comunitario</a:t>
            </a:r>
            <a:endParaRPr lang="es-CL" sz="1600" dirty="0">
              <a:solidFill>
                <a:srgbClr val="34B2AF"/>
              </a:solidFill>
              <a:latin typeface="Corbel"/>
              <a:ea typeface="Corbel"/>
              <a:cs typeface="Corbel"/>
              <a:sym typeface="Corbel"/>
            </a:endParaRPr>
          </a:p>
          <a:p>
            <a:pPr lvl="0" algn="just"/>
            <a:r>
              <a:rPr lang="es-CL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Contribuir al desarrollo integral de la comunidad en el ámbito social, cultural y económico, intentando mejorar las condiciones de vida y el fortalecimiento, la integración y la participación de la sociedad local.</a:t>
            </a:r>
            <a:endParaRPr lang="es-CL" dirty="0">
              <a:solidFill>
                <a:srgbClr val="7F7F7F"/>
              </a:solidFill>
            </a:endParaRPr>
          </a:p>
        </p:txBody>
      </p:sp>
      <p:cxnSp>
        <p:nvCxnSpPr>
          <p:cNvPr id="226" name="Google Shape;226;p31"/>
          <p:cNvCxnSpPr/>
          <p:nvPr/>
        </p:nvCxnSpPr>
        <p:spPr>
          <a:xfrm rot="10800000">
            <a:off x="1506807" y="2437924"/>
            <a:ext cx="0" cy="1094985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27" name="Google Shape;227;p31"/>
          <p:cNvCxnSpPr/>
          <p:nvPr/>
        </p:nvCxnSpPr>
        <p:spPr>
          <a:xfrm rot="10800000">
            <a:off x="5760156" y="2437924"/>
            <a:ext cx="0" cy="1094985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578139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1"/>
          <p:cNvSpPr txBox="1">
            <a:spLocks noGrp="1"/>
          </p:cNvSpPr>
          <p:nvPr>
            <p:ph type="title"/>
          </p:nvPr>
        </p:nvSpPr>
        <p:spPr>
          <a:xfrm>
            <a:off x="531024" y="350427"/>
            <a:ext cx="6326976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None/>
            </a:pPr>
            <a:r>
              <a:rPr lang="es-CL" sz="2400" b="1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¿CÓMO FUNCIONAN LOS DEPARTAMENTOS Y UNIDADES DE LAS MUNICIPALES?</a:t>
            </a:r>
            <a:endParaRPr sz="2400">
              <a:solidFill>
                <a:srgbClr val="34B2AF"/>
              </a:solidFill>
            </a:endParaRPr>
          </a:p>
        </p:txBody>
      </p:sp>
      <p:sp>
        <p:nvSpPr>
          <p:cNvPr id="217" name="Google Shape;217;p31"/>
          <p:cNvSpPr txBox="1">
            <a:spLocks noGrp="1"/>
          </p:cNvSpPr>
          <p:nvPr>
            <p:ph type="body" idx="1"/>
          </p:nvPr>
        </p:nvSpPr>
        <p:spPr>
          <a:xfrm>
            <a:off x="531023" y="1306864"/>
            <a:ext cx="8137371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La municipalidad se estructura y se organiza en distintas unidades y departamentos, los cuales tienen funciones y tareas específicas.</a:t>
            </a:r>
            <a:endParaRPr dirty="0"/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18" name="Google Shape;218;p31"/>
          <p:cNvPicPr preferRelativeResize="0"/>
          <p:nvPr/>
        </p:nvPicPr>
        <p:blipFill>
          <a:blip r:embed="rId4"/>
          <a:srcRect/>
          <a:stretch/>
        </p:blipFill>
        <p:spPr>
          <a:xfrm>
            <a:off x="571041" y="2574724"/>
            <a:ext cx="812743" cy="826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31"/>
          <p:cNvPicPr preferRelativeResize="0"/>
          <p:nvPr/>
        </p:nvPicPr>
        <p:blipFill>
          <a:blip r:embed="rId5"/>
          <a:srcRect/>
          <a:stretch/>
        </p:blipFill>
        <p:spPr>
          <a:xfrm>
            <a:off x="571041" y="4559626"/>
            <a:ext cx="812743" cy="826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31"/>
          <p:cNvPicPr preferRelativeResize="0"/>
          <p:nvPr/>
        </p:nvPicPr>
        <p:blipFill>
          <a:blip r:embed="rId6"/>
          <a:srcRect/>
          <a:stretch/>
        </p:blipFill>
        <p:spPr>
          <a:xfrm>
            <a:off x="4821389" y="2574723"/>
            <a:ext cx="812743" cy="826565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31"/>
          <p:cNvSpPr/>
          <p:nvPr/>
        </p:nvSpPr>
        <p:spPr>
          <a:xfrm>
            <a:off x="1667148" y="2305190"/>
            <a:ext cx="2743699" cy="1415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ES" sz="1600" b="1" i="0" u="none" strike="noStrike" cap="none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Secretaría Municipal</a:t>
            </a:r>
            <a:endParaRPr sz="1400" b="0" i="0" u="none" strike="noStrike" cap="none" dirty="0">
              <a:solidFill>
                <a:srgbClr val="34B2A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just">
              <a:buSzPts val="1400"/>
            </a:pPr>
            <a:r>
              <a:rPr lang="es-CL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Apoyar la gestión administrativa de la alcaldía y ejecutar las tareas de coordinación de todas las unidades municipales. </a:t>
            </a:r>
          </a:p>
        </p:txBody>
      </p:sp>
      <p:sp>
        <p:nvSpPr>
          <p:cNvPr id="223" name="Google Shape;223;p31"/>
          <p:cNvSpPr/>
          <p:nvPr/>
        </p:nvSpPr>
        <p:spPr>
          <a:xfrm>
            <a:off x="1667149" y="4242477"/>
            <a:ext cx="274370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s-CL" sz="1600" b="1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Secretaría General de Educación </a:t>
            </a:r>
            <a:endParaRPr lang="es-CL" dirty="0">
              <a:solidFill>
                <a:srgbClr val="34B2AF"/>
              </a:solidFill>
            </a:endParaRPr>
          </a:p>
          <a:p>
            <a:pPr lvl="0" algn="just"/>
            <a:r>
              <a:rPr lang="es-CL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Asesora al alcalde o alcaldesa en la elaboración del Plan de Desarrollo Comunal (PLADECO) y en la formulación de las políticas, planes, programas y proyectos de desarrollo comunal.</a:t>
            </a:r>
            <a:endParaRPr lang="es-CL" dirty="0">
              <a:solidFill>
                <a:srgbClr val="7F7F7F"/>
              </a:solidFill>
            </a:endParaRPr>
          </a:p>
        </p:txBody>
      </p:sp>
      <p:sp>
        <p:nvSpPr>
          <p:cNvPr id="224" name="Google Shape;224;p31"/>
          <p:cNvSpPr/>
          <p:nvPr/>
        </p:nvSpPr>
        <p:spPr>
          <a:xfrm>
            <a:off x="5880769" y="2305190"/>
            <a:ext cx="2806036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4000" lvl="0"/>
            <a:r>
              <a:rPr lang="es-CL" sz="1600" b="1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Unidad de Desarrollo Comunitario</a:t>
            </a:r>
            <a:endParaRPr lang="es-CL" sz="1600" dirty="0">
              <a:solidFill>
                <a:srgbClr val="34B2AF"/>
              </a:solidFill>
              <a:latin typeface="Corbel"/>
              <a:ea typeface="Corbel"/>
              <a:cs typeface="Corbel"/>
              <a:sym typeface="Corbel"/>
            </a:endParaRPr>
          </a:p>
          <a:p>
            <a:pPr lvl="0" algn="just"/>
            <a:r>
              <a:rPr lang="es-CL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Contribuir al desarrollo integral de la comunidad en el ámbito social, cultural y económico, intentando mejorar las condiciones de vida y el fortalecimiento, la integración y la participación de la sociedad local.</a:t>
            </a:r>
            <a:endParaRPr lang="es-CL" dirty="0">
              <a:solidFill>
                <a:srgbClr val="7F7F7F"/>
              </a:solidFill>
            </a:endParaRPr>
          </a:p>
        </p:txBody>
      </p:sp>
      <p:cxnSp>
        <p:nvCxnSpPr>
          <p:cNvPr id="226" name="Google Shape;226;p31"/>
          <p:cNvCxnSpPr/>
          <p:nvPr/>
        </p:nvCxnSpPr>
        <p:spPr>
          <a:xfrm rot="10800000">
            <a:off x="1506807" y="2437924"/>
            <a:ext cx="0" cy="1094985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27" name="Google Shape;227;p31"/>
          <p:cNvCxnSpPr/>
          <p:nvPr/>
        </p:nvCxnSpPr>
        <p:spPr>
          <a:xfrm rot="10800000">
            <a:off x="5760156" y="2437924"/>
            <a:ext cx="0" cy="1094985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29" name="Google Shape;229;p31"/>
          <p:cNvCxnSpPr/>
          <p:nvPr/>
        </p:nvCxnSpPr>
        <p:spPr>
          <a:xfrm rot="10800000">
            <a:off x="1520662" y="4419124"/>
            <a:ext cx="0" cy="1094985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21796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1"/>
          <p:cNvSpPr txBox="1">
            <a:spLocks noGrp="1"/>
          </p:cNvSpPr>
          <p:nvPr>
            <p:ph type="title"/>
          </p:nvPr>
        </p:nvSpPr>
        <p:spPr>
          <a:xfrm>
            <a:off x="531024" y="350427"/>
            <a:ext cx="6326976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None/>
            </a:pPr>
            <a:r>
              <a:rPr lang="es-CL" sz="2400" b="1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¿CÓMO FUNCIONAN LOS DEPARTAMENTOS Y UNIDADES DE LAS MUNICIPALES?</a:t>
            </a:r>
            <a:endParaRPr sz="2400">
              <a:solidFill>
                <a:srgbClr val="34B2AF"/>
              </a:solidFill>
            </a:endParaRPr>
          </a:p>
        </p:txBody>
      </p:sp>
      <p:sp>
        <p:nvSpPr>
          <p:cNvPr id="217" name="Google Shape;217;p31"/>
          <p:cNvSpPr txBox="1">
            <a:spLocks noGrp="1"/>
          </p:cNvSpPr>
          <p:nvPr>
            <p:ph type="body" idx="1"/>
          </p:nvPr>
        </p:nvSpPr>
        <p:spPr>
          <a:xfrm>
            <a:off x="531023" y="1306864"/>
            <a:ext cx="8137371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La municipalidad se estructura y se organiza en distintas unidades y departamentos, los cuales tienen funciones y tareas específicas.</a:t>
            </a:r>
            <a:endParaRPr dirty="0"/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18" name="Google Shape;218;p31"/>
          <p:cNvPicPr preferRelativeResize="0"/>
          <p:nvPr/>
        </p:nvPicPr>
        <p:blipFill>
          <a:blip r:embed="rId4"/>
          <a:srcRect/>
          <a:stretch/>
        </p:blipFill>
        <p:spPr>
          <a:xfrm>
            <a:off x="571041" y="2574724"/>
            <a:ext cx="812743" cy="826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31"/>
          <p:cNvPicPr preferRelativeResize="0"/>
          <p:nvPr/>
        </p:nvPicPr>
        <p:blipFill>
          <a:blip r:embed="rId5"/>
          <a:srcRect/>
          <a:stretch/>
        </p:blipFill>
        <p:spPr>
          <a:xfrm>
            <a:off x="571041" y="4559626"/>
            <a:ext cx="812743" cy="826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31"/>
          <p:cNvPicPr preferRelativeResize="0"/>
          <p:nvPr/>
        </p:nvPicPr>
        <p:blipFill>
          <a:blip r:embed="rId6"/>
          <a:srcRect/>
          <a:stretch/>
        </p:blipFill>
        <p:spPr>
          <a:xfrm>
            <a:off x="4821389" y="2574723"/>
            <a:ext cx="812743" cy="826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31"/>
          <p:cNvPicPr preferRelativeResize="0"/>
          <p:nvPr/>
        </p:nvPicPr>
        <p:blipFill>
          <a:blip r:embed="rId7"/>
          <a:srcRect/>
          <a:stretch/>
        </p:blipFill>
        <p:spPr>
          <a:xfrm>
            <a:off x="4810150" y="4516273"/>
            <a:ext cx="812743" cy="826565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31"/>
          <p:cNvSpPr/>
          <p:nvPr/>
        </p:nvSpPr>
        <p:spPr>
          <a:xfrm>
            <a:off x="1667148" y="2305190"/>
            <a:ext cx="2743699" cy="1415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ES" sz="1600" b="1" i="0" u="none" strike="noStrike" cap="none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Secretaría Municipal</a:t>
            </a:r>
            <a:endParaRPr sz="1400" b="0" i="0" u="none" strike="noStrike" cap="none" dirty="0">
              <a:solidFill>
                <a:srgbClr val="34B2AF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just">
              <a:buSzPts val="1400"/>
            </a:pPr>
            <a:r>
              <a:rPr lang="es-CL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Apoyar la gestión administrativa de la alcaldía y ejecutar las tareas de coordinación de todas las unidades municipales. </a:t>
            </a:r>
          </a:p>
        </p:txBody>
      </p:sp>
      <p:sp>
        <p:nvSpPr>
          <p:cNvPr id="223" name="Google Shape;223;p31"/>
          <p:cNvSpPr/>
          <p:nvPr/>
        </p:nvSpPr>
        <p:spPr>
          <a:xfrm>
            <a:off x="1667149" y="4242477"/>
            <a:ext cx="274370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s-CL" sz="1600" b="1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Secretaría General de Educación </a:t>
            </a:r>
            <a:endParaRPr lang="es-CL" dirty="0">
              <a:solidFill>
                <a:srgbClr val="34B2AF"/>
              </a:solidFill>
            </a:endParaRPr>
          </a:p>
          <a:p>
            <a:pPr lvl="0" algn="just"/>
            <a:r>
              <a:rPr lang="es-CL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Asesora al alcalde o alcaldesa en la elaboración del Plan de Desarrollo Comunal (PLADECO) y en la formulación de las políticas, planes, programas y proyectos de desarrollo comunal.</a:t>
            </a:r>
            <a:endParaRPr lang="es-CL" dirty="0">
              <a:solidFill>
                <a:srgbClr val="7F7F7F"/>
              </a:solidFill>
            </a:endParaRPr>
          </a:p>
        </p:txBody>
      </p:sp>
      <p:sp>
        <p:nvSpPr>
          <p:cNvPr id="224" name="Google Shape;224;p31"/>
          <p:cNvSpPr/>
          <p:nvPr/>
        </p:nvSpPr>
        <p:spPr>
          <a:xfrm>
            <a:off x="5880769" y="2305190"/>
            <a:ext cx="2806036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4000" lvl="0"/>
            <a:r>
              <a:rPr lang="es-CL" sz="1600" b="1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Unidad de Desarrollo Comunitario</a:t>
            </a:r>
            <a:endParaRPr lang="es-CL" sz="1600" dirty="0">
              <a:solidFill>
                <a:srgbClr val="34B2AF"/>
              </a:solidFill>
              <a:latin typeface="Corbel"/>
              <a:ea typeface="Corbel"/>
              <a:cs typeface="Corbel"/>
              <a:sym typeface="Corbel"/>
            </a:endParaRPr>
          </a:p>
          <a:p>
            <a:pPr lvl="0" algn="just"/>
            <a:r>
              <a:rPr lang="es-CL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Contribuir al desarrollo integral de la comunidad en el ámbito social, cultural y económico, intentando mejorar las condiciones de vida y el fortalecimiento, la integración y la participación de la sociedad local.</a:t>
            </a:r>
            <a:endParaRPr lang="es-CL" dirty="0">
              <a:solidFill>
                <a:srgbClr val="7F7F7F"/>
              </a:solidFill>
            </a:endParaRPr>
          </a:p>
        </p:txBody>
      </p:sp>
      <p:sp>
        <p:nvSpPr>
          <p:cNvPr id="225" name="Google Shape;225;p31"/>
          <p:cNvSpPr/>
          <p:nvPr/>
        </p:nvSpPr>
        <p:spPr>
          <a:xfrm>
            <a:off x="5938539" y="4463272"/>
            <a:ext cx="2715391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s-CL" sz="1600" b="1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Unidad de Control </a:t>
            </a:r>
            <a:endParaRPr lang="es-CL" b="1" dirty="0">
              <a:solidFill>
                <a:srgbClr val="34B2AF"/>
              </a:solidFill>
            </a:endParaRPr>
          </a:p>
          <a:p>
            <a:pPr lvl="0" algn="just"/>
            <a:r>
              <a:rPr lang="es-CL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Velar por la correcta aplicación de normas y procedimientos administrativos.</a:t>
            </a:r>
            <a:endParaRPr lang="es-CL" dirty="0">
              <a:solidFill>
                <a:srgbClr val="7F7F7F"/>
              </a:solidFill>
            </a:endParaRPr>
          </a:p>
        </p:txBody>
      </p:sp>
      <p:cxnSp>
        <p:nvCxnSpPr>
          <p:cNvPr id="226" name="Google Shape;226;p31"/>
          <p:cNvCxnSpPr/>
          <p:nvPr/>
        </p:nvCxnSpPr>
        <p:spPr>
          <a:xfrm rot="10800000">
            <a:off x="1506807" y="2437924"/>
            <a:ext cx="0" cy="1094985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27" name="Google Shape;227;p31"/>
          <p:cNvCxnSpPr/>
          <p:nvPr/>
        </p:nvCxnSpPr>
        <p:spPr>
          <a:xfrm rot="10800000">
            <a:off x="5760156" y="2437924"/>
            <a:ext cx="0" cy="1094985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28" name="Google Shape;228;p31"/>
          <p:cNvCxnSpPr/>
          <p:nvPr/>
        </p:nvCxnSpPr>
        <p:spPr>
          <a:xfrm rot="10800000">
            <a:off x="5760156" y="4419124"/>
            <a:ext cx="0" cy="1094985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29" name="Google Shape;229;p31"/>
          <p:cNvCxnSpPr/>
          <p:nvPr/>
        </p:nvCxnSpPr>
        <p:spPr>
          <a:xfrm rot="10800000">
            <a:off x="1520662" y="4419124"/>
            <a:ext cx="0" cy="1094985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953441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1"/>
          <p:cNvSpPr txBox="1">
            <a:spLocks noGrp="1"/>
          </p:cNvSpPr>
          <p:nvPr>
            <p:ph type="title"/>
          </p:nvPr>
        </p:nvSpPr>
        <p:spPr>
          <a:xfrm>
            <a:off x="531024" y="350427"/>
            <a:ext cx="6326976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None/>
            </a:pPr>
            <a:r>
              <a:rPr lang="es-CL" sz="2400" b="1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¿CÓMO FUNCIONAN LOS DEPARTAMENTOS Y UNIDADES DE LAS MUNICIPALES?</a:t>
            </a:r>
            <a:endParaRPr sz="2400">
              <a:solidFill>
                <a:srgbClr val="34B2AF"/>
              </a:solidFill>
            </a:endParaRPr>
          </a:p>
        </p:txBody>
      </p:sp>
      <p:sp>
        <p:nvSpPr>
          <p:cNvPr id="217" name="Google Shape;217;p31"/>
          <p:cNvSpPr txBox="1">
            <a:spLocks noGrp="1"/>
          </p:cNvSpPr>
          <p:nvPr>
            <p:ph type="body" idx="1"/>
          </p:nvPr>
        </p:nvSpPr>
        <p:spPr>
          <a:xfrm>
            <a:off x="531023" y="1306864"/>
            <a:ext cx="8137371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La municipalidad se estructura y se organiza en distintas unidades y departamentos, los cuales tienen funciones y tareas específicas.</a:t>
            </a:r>
            <a:endParaRPr dirty="0"/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0758720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1"/>
          <p:cNvSpPr txBox="1">
            <a:spLocks noGrp="1"/>
          </p:cNvSpPr>
          <p:nvPr>
            <p:ph type="title"/>
          </p:nvPr>
        </p:nvSpPr>
        <p:spPr>
          <a:xfrm>
            <a:off x="531024" y="350427"/>
            <a:ext cx="6326976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None/>
            </a:pPr>
            <a:r>
              <a:rPr lang="es-CL" sz="2400" b="1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¿CÓMO FUNCIONAN LOS DEPARTAMENTOS Y UNIDADES DE LAS MUNICIPALES?</a:t>
            </a:r>
            <a:endParaRPr sz="2400">
              <a:solidFill>
                <a:srgbClr val="34B2AF"/>
              </a:solidFill>
            </a:endParaRPr>
          </a:p>
        </p:txBody>
      </p:sp>
      <p:sp>
        <p:nvSpPr>
          <p:cNvPr id="217" name="Google Shape;217;p31"/>
          <p:cNvSpPr txBox="1">
            <a:spLocks noGrp="1"/>
          </p:cNvSpPr>
          <p:nvPr>
            <p:ph type="body" idx="1"/>
          </p:nvPr>
        </p:nvSpPr>
        <p:spPr>
          <a:xfrm>
            <a:off x="531023" y="1306864"/>
            <a:ext cx="8137371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La municipalidad se estructura y se organiza en distintas unidades y departamentos, los cuales tienen funciones y tareas específicas.</a:t>
            </a:r>
            <a:endParaRPr dirty="0"/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18" name="Google Shape;218;p31"/>
          <p:cNvPicPr preferRelativeResize="0"/>
          <p:nvPr/>
        </p:nvPicPr>
        <p:blipFill>
          <a:blip r:embed="rId4"/>
          <a:srcRect/>
          <a:stretch/>
        </p:blipFill>
        <p:spPr>
          <a:xfrm>
            <a:off x="571041" y="2574724"/>
            <a:ext cx="812742" cy="826565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31"/>
          <p:cNvSpPr/>
          <p:nvPr/>
        </p:nvSpPr>
        <p:spPr>
          <a:xfrm>
            <a:off x="1667148" y="2305190"/>
            <a:ext cx="2743699" cy="1415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/>
            <a:r>
              <a:rPr lang="es-CL" sz="1600" b="1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Unidad de Asesoría Jurídica </a:t>
            </a:r>
            <a:endParaRPr lang="es-CL" dirty="0">
              <a:solidFill>
                <a:srgbClr val="34B2AF"/>
              </a:solidFill>
            </a:endParaRPr>
          </a:p>
          <a:p>
            <a:pPr lvl="0" algn="just"/>
            <a:r>
              <a:rPr lang="es-CL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Apoyar en materias legales al alcalde o alcaldesa y Concejo Municipal, así como asumir la defensa de la municipalidad en todos los juicios en que esté involucrada.</a:t>
            </a:r>
            <a:endParaRPr lang="es-CL" dirty="0">
              <a:solidFill>
                <a:srgbClr val="7F7F7F"/>
              </a:solidFill>
            </a:endParaRPr>
          </a:p>
        </p:txBody>
      </p:sp>
      <p:cxnSp>
        <p:nvCxnSpPr>
          <p:cNvPr id="226" name="Google Shape;226;p31"/>
          <p:cNvCxnSpPr/>
          <p:nvPr/>
        </p:nvCxnSpPr>
        <p:spPr>
          <a:xfrm rot="10800000">
            <a:off x="1506807" y="2437924"/>
            <a:ext cx="0" cy="1094985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0195415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1"/>
          <p:cNvSpPr txBox="1">
            <a:spLocks noGrp="1"/>
          </p:cNvSpPr>
          <p:nvPr>
            <p:ph type="title"/>
          </p:nvPr>
        </p:nvSpPr>
        <p:spPr>
          <a:xfrm>
            <a:off x="531024" y="350427"/>
            <a:ext cx="6326976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None/>
            </a:pPr>
            <a:r>
              <a:rPr lang="es-CL" sz="2400" b="1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¿CÓMO FUNCIONAN LOS DEPARTAMENTOS Y UNIDADES DE LAS MUNICIPALES?</a:t>
            </a:r>
            <a:endParaRPr sz="2400">
              <a:solidFill>
                <a:srgbClr val="34B2AF"/>
              </a:solidFill>
            </a:endParaRPr>
          </a:p>
        </p:txBody>
      </p:sp>
      <p:sp>
        <p:nvSpPr>
          <p:cNvPr id="217" name="Google Shape;217;p31"/>
          <p:cNvSpPr txBox="1">
            <a:spLocks noGrp="1"/>
          </p:cNvSpPr>
          <p:nvPr>
            <p:ph type="body" idx="1"/>
          </p:nvPr>
        </p:nvSpPr>
        <p:spPr>
          <a:xfrm>
            <a:off x="531023" y="1306864"/>
            <a:ext cx="8137371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La municipalidad se estructura y se organiza en distintas unidades y departamentos, los cuales tienen funciones y tareas específicas.</a:t>
            </a:r>
            <a:endParaRPr dirty="0"/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18" name="Google Shape;218;p31"/>
          <p:cNvPicPr preferRelativeResize="0"/>
          <p:nvPr/>
        </p:nvPicPr>
        <p:blipFill>
          <a:blip r:embed="rId4"/>
          <a:srcRect/>
          <a:stretch/>
        </p:blipFill>
        <p:spPr>
          <a:xfrm>
            <a:off x="571041" y="2574724"/>
            <a:ext cx="812742" cy="826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31"/>
          <p:cNvPicPr preferRelativeResize="0"/>
          <p:nvPr/>
        </p:nvPicPr>
        <p:blipFill>
          <a:blip r:embed="rId5"/>
          <a:srcRect/>
          <a:stretch/>
        </p:blipFill>
        <p:spPr>
          <a:xfrm>
            <a:off x="4821389" y="2574723"/>
            <a:ext cx="812742" cy="826565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31"/>
          <p:cNvSpPr/>
          <p:nvPr/>
        </p:nvSpPr>
        <p:spPr>
          <a:xfrm>
            <a:off x="1667148" y="2305190"/>
            <a:ext cx="2743699" cy="1415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/>
            <a:r>
              <a:rPr lang="es-CL" sz="1600" b="1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Unidad de Asesoría Jurídica </a:t>
            </a:r>
            <a:endParaRPr lang="es-CL" dirty="0">
              <a:solidFill>
                <a:srgbClr val="34B2AF"/>
              </a:solidFill>
            </a:endParaRPr>
          </a:p>
          <a:p>
            <a:pPr lvl="0" algn="just"/>
            <a:r>
              <a:rPr lang="es-CL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Apoyar en materias legales al alcalde o alcaldesa y Concejo Municipal, así como asumir la defensa de la municipalidad en todos los juicios en que esté involucrada.</a:t>
            </a:r>
            <a:endParaRPr lang="es-CL" dirty="0">
              <a:solidFill>
                <a:srgbClr val="7F7F7F"/>
              </a:solidFill>
            </a:endParaRPr>
          </a:p>
        </p:txBody>
      </p:sp>
      <p:sp>
        <p:nvSpPr>
          <p:cNvPr id="224" name="Google Shape;224;p31"/>
          <p:cNvSpPr/>
          <p:nvPr/>
        </p:nvSpPr>
        <p:spPr>
          <a:xfrm>
            <a:off x="5880769" y="2305190"/>
            <a:ext cx="2806036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/>
            <a:r>
              <a:rPr lang="es-CL" sz="1600" b="1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Unidad de Obras Municipales</a:t>
            </a:r>
            <a:endParaRPr lang="es-CL" sz="1600" dirty="0">
              <a:solidFill>
                <a:srgbClr val="34B2AF"/>
              </a:solidFill>
              <a:latin typeface="Corbel"/>
              <a:ea typeface="Corbel"/>
              <a:cs typeface="Corbel"/>
              <a:sym typeface="Corbel"/>
            </a:endParaRPr>
          </a:p>
          <a:p>
            <a:pPr lvl="0" algn="just"/>
            <a:r>
              <a:rPr lang="es-CL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Velar por el cumplimiento de la Ley General de Urbanismo y Construcción (LGUC) del Plan Regulador Comunal y de las ordenanzas municipales asociadas.</a:t>
            </a:r>
          </a:p>
        </p:txBody>
      </p:sp>
      <p:cxnSp>
        <p:nvCxnSpPr>
          <p:cNvPr id="226" name="Google Shape;226;p31"/>
          <p:cNvCxnSpPr/>
          <p:nvPr/>
        </p:nvCxnSpPr>
        <p:spPr>
          <a:xfrm rot="10800000">
            <a:off x="1506807" y="2437924"/>
            <a:ext cx="0" cy="1094985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27" name="Google Shape;227;p31"/>
          <p:cNvCxnSpPr/>
          <p:nvPr/>
        </p:nvCxnSpPr>
        <p:spPr>
          <a:xfrm rot="10800000">
            <a:off x="5760156" y="2437924"/>
            <a:ext cx="0" cy="1094985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745015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1"/>
          <p:cNvSpPr txBox="1">
            <a:spLocks noGrp="1"/>
          </p:cNvSpPr>
          <p:nvPr>
            <p:ph type="title"/>
          </p:nvPr>
        </p:nvSpPr>
        <p:spPr>
          <a:xfrm>
            <a:off x="531024" y="350427"/>
            <a:ext cx="6326976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None/>
            </a:pPr>
            <a:r>
              <a:rPr lang="es-CL" sz="2400" b="1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¿CÓMO FUNCIONAN LOS DEPARTAMENTOS Y UNIDADES DE LAS MUNICIPALES?</a:t>
            </a:r>
            <a:endParaRPr sz="2400">
              <a:solidFill>
                <a:srgbClr val="34B2AF"/>
              </a:solidFill>
            </a:endParaRPr>
          </a:p>
        </p:txBody>
      </p:sp>
      <p:sp>
        <p:nvSpPr>
          <p:cNvPr id="217" name="Google Shape;217;p31"/>
          <p:cNvSpPr txBox="1">
            <a:spLocks noGrp="1"/>
          </p:cNvSpPr>
          <p:nvPr>
            <p:ph type="body" idx="1"/>
          </p:nvPr>
        </p:nvSpPr>
        <p:spPr>
          <a:xfrm>
            <a:off x="531023" y="1306864"/>
            <a:ext cx="8137371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La municipalidad se estructura y se organiza en distintas unidades y departamentos, los cuales tienen funciones y tareas específicas.</a:t>
            </a:r>
            <a:endParaRPr dirty="0"/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18" name="Google Shape;218;p31"/>
          <p:cNvPicPr preferRelativeResize="0"/>
          <p:nvPr/>
        </p:nvPicPr>
        <p:blipFill>
          <a:blip r:embed="rId4"/>
          <a:srcRect/>
          <a:stretch/>
        </p:blipFill>
        <p:spPr>
          <a:xfrm>
            <a:off x="571041" y="2574724"/>
            <a:ext cx="812742" cy="826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31"/>
          <p:cNvPicPr preferRelativeResize="0"/>
          <p:nvPr/>
        </p:nvPicPr>
        <p:blipFill>
          <a:blip r:embed="rId5"/>
          <a:srcRect/>
          <a:stretch/>
        </p:blipFill>
        <p:spPr>
          <a:xfrm>
            <a:off x="571041" y="4559626"/>
            <a:ext cx="812742" cy="826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31"/>
          <p:cNvPicPr preferRelativeResize="0"/>
          <p:nvPr/>
        </p:nvPicPr>
        <p:blipFill>
          <a:blip r:embed="rId6"/>
          <a:srcRect/>
          <a:stretch/>
        </p:blipFill>
        <p:spPr>
          <a:xfrm>
            <a:off x="4821389" y="2574723"/>
            <a:ext cx="812742" cy="826565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31"/>
          <p:cNvSpPr/>
          <p:nvPr/>
        </p:nvSpPr>
        <p:spPr>
          <a:xfrm>
            <a:off x="1667148" y="2305190"/>
            <a:ext cx="2743699" cy="1415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/>
            <a:r>
              <a:rPr lang="es-CL" sz="1600" b="1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Unidad de Asesoría Jurídica </a:t>
            </a:r>
            <a:endParaRPr lang="es-CL" dirty="0">
              <a:solidFill>
                <a:srgbClr val="34B2AF"/>
              </a:solidFill>
            </a:endParaRPr>
          </a:p>
          <a:p>
            <a:pPr lvl="0" algn="just"/>
            <a:r>
              <a:rPr lang="es-CL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Apoyar en materias legales al alcalde o alcaldesa y Concejo Municipal, así como asumir la defensa de la municipalidad en todos los juicios en que esté involucrada.</a:t>
            </a:r>
            <a:endParaRPr lang="es-CL" dirty="0">
              <a:solidFill>
                <a:srgbClr val="7F7F7F"/>
              </a:solidFill>
            </a:endParaRPr>
          </a:p>
        </p:txBody>
      </p:sp>
      <p:sp>
        <p:nvSpPr>
          <p:cNvPr id="223" name="Google Shape;223;p31"/>
          <p:cNvSpPr/>
          <p:nvPr/>
        </p:nvSpPr>
        <p:spPr>
          <a:xfrm>
            <a:off x="1667149" y="4436447"/>
            <a:ext cx="274370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/>
            <a:r>
              <a:rPr lang="es-CL" sz="1600" b="1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Unidad de Transporte y Tránsito </a:t>
            </a:r>
            <a:endParaRPr lang="es-CL" dirty="0">
              <a:solidFill>
                <a:srgbClr val="34B2AF"/>
              </a:solidFill>
            </a:endParaRPr>
          </a:p>
          <a:p>
            <a:pPr lvl="0" algn="just"/>
            <a:r>
              <a:rPr lang="es-CL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Brindar un buen servicio de transporte a nivel comunal.</a:t>
            </a:r>
            <a:endParaRPr lang="es-CL" dirty="0"/>
          </a:p>
        </p:txBody>
      </p:sp>
      <p:sp>
        <p:nvSpPr>
          <p:cNvPr id="224" name="Google Shape;224;p31"/>
          <p:cNvSpPr/>
          <p:nvPr/>
        </p:nvSpPr>
        <p:spPr>
          <a:xfrm>
            <a:off x="5880769" y="2305190"/>
            <a:ext cx="2806036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/>
            <a:r>
              <a:rPr lang="es-CL" sz="1600" b="1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Unidad de Obras Municipales</a:t>
            </a:r>
            <a:endParaRPr lang="es-CL" sz="1600" dirty="0">
              <a:solidFill>
                <a:srgbClr val="34B2AF"/>
              </a:solidFill>
              <a:latin typeface="Corbel"/>
              <a:ea typeface="Corbel"/>
              <a:cs typeface="Corbel"/>
              <a:sym typeface="Corbel"/>
            </a:endParaRPr>
          </a:p>
          <a:p>
            <a:pPr lvl="0" algn="just"/>
            <a:r>
              <a:rPr lang="es-CL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Velar por el cumplimiento de la Ley General de Urbanismo y Construcción (LGUC) del Plan Regulador Comunal y de las ordenanzas municipales asociadas.</a:t>
            </a:r>
          </a:p>
        </p:txBody>
      </p:sp>
      <p:cxnSp>
        <p:nvCxnSpPr>
          <p:cNvPr id="226" name="Google Shape;226;p31"/>
          <p:cNvCxnSpPr/>
          <p:nvPr/>
        </p:nvCxnSpPr>
        <p:spPr>
          <a:xfrm rot="10800000">
            <a:off x="1506807" y="2437924"/>
            <a:ext cx="0" cy="1094985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27" name="Google Shape;227;p31"/>
          <p:cNvCxnSpPr/>
          <p:nvPr/>
        </p:nvCxnSpPr>
        <p:spPr>
          <a:xfrm rot="10800000">
            <a:off x="5760156" y="2437924"/>
            <a:ext cx="0" cy="1094985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29" name="Google Shape;229;p31"/>
          <p:cNvCxnSpPr/>
          <p:nvPr/>
        </p:nvCxnSpPr>
        <p:spPr>
          <a:xfrm rot="10800000">
            <a:off x="1520662" y="4419124"/>
            <a:ext cx="0" cy="1094985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6727980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9"/>
          <p:cNvSpPr txBox="1">
            <a:spLocks noGrp="1"/>
          </p:cNvSpPr>
          <p:nvPr>
            <p:ph type="title"/>
          </p:nvPr>
        </p:nvSpPr>
        <p:spPr>
          <a:xfrm>
            <a:off x="531024" y="350427"/>
            <a:ext cx="6326976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None/>
            </a:pPr>
            <a:r>
              <a:rPr lang="es-CL" sz="2400" b="1">
                <a:solidFill>
                  <a:srgbClr val="34B2AF"/>
                </a:solidFill>
              </a:rPr>
              <a:t>¿CUÁLES SON LAS FUNCIONES DE UNA MUNICIPALIDAD</a:t>
            </a:r>
            <a:endParaRPr sz="2400">
              <a:solidFill>
                <a:srgbClr val="34B2AF"/>
              </a:solidFill>
            </a:endParaRPr>
          </a:p>
        </p:txBody>
      </p:sp>
      <p:sp>
        <p:nvSpPr>
          <p:cNvPr id="325" name="Google Shape;325;p39"/>
          <p:cNvSpPr txBox="1">
            <a:spLocks noGrp="1"/>
          </p:cNvSpPr>
          <p:nvPr>
            <p:ph type="body" idx="1"/>
          </p:nvPr>
        </p:nvSpPr>
        <p:spPr>
          <a:xfrm>
            <a:off x="531024" y="1306864"/>
            <a:ext cx="8100358" cy="711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Las funciones municipales se dividen en </a:t>
            </a:r>
            <a:r>
              <a:rPr lang="es-CL" sz="1600" b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privativas </a:t>
            </a: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y </a:t>
            </a:r>
            <a:r>
              <a:rPr lang="es-CL" sz="1600" b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compartidas</a:t>
            </a: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. Las primeras son realizadas solamente por la</a:t>
            </a:r>
            <a:r>
              <a:rPr lang="es-CL" sz="1600" b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 municipalidad; </a:t>
            </a: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las segundas pueden</a:t>
            </a:r>
            <a:r>
              <a:rPr lang="es-CL" sz="1600" b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realizarse en conjunto con otras </a:t>
            </a:r>
            <a:r>
              <a:rPr lang="es-CL" sz="1600" b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instituciones del Estado</a:t>
            </a: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. </a:t>
            </a:r>
            <a:endParaRPr dirty="0"/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cxnSp>
        <p:nvCxnSpPr>
          <p:cNvPr id="326" name="Google Shape;326;p39"/>
          <p:cNvCxnSpPr/>
          <p:nvPr/>
        </p:nvCxnSpPr>
        <p:spPr>
          <a:xfrm rot="10800000">
            <a:off x="660369" y="3538249"/>
            <a:ext cx="0" cy="2266806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327" name="Google Shape;327;p39"/>
          <p:cNvSpPr txBox="1"/>
          <p:nvPr/>
        </p:nvSpPr>
        <p:spPr>
          <a:xfrm>
            <a:off x="1149362" y="2623719"/>
            <a:ext cx="10818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L" sz="1800" b="1" i="0" u="none" strike="noStrike" cap="none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Sociales</a:t>
            </a:r>
            <a:endParaRPr sz="1400" b="0" i="0" u="none" strike="noStrike" cap="none">
              <a:solidFill>
                <a:srgbClr val="34B2A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28" name="Google Shape;328;p39"/>
          <p:cNvSpPr txBox="1"/>
          <p:nvPr/>
        </p:nvSpPr>
        <p:spPr>
          <a:xfrm>
            <a:off x="6580327" y="2620419"/>
            <a:ext cx="1499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L" sz="1800" b="1" i="0" u="none" strike="noStrike" cap="none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Ambientales</a:t>
            </a:r>
            <a:endParaRPr sz="1400" b="0" i="0" u="none" strike="noStrike" cap="none">
              <a:solidFill>
                <a:srgbClr val="34B2A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29" name="Google Shape;329;p39"/>
          <p:cNvSpPr txBox="1"/>
          <p:nvPr/>
        </p:nvSpPr>
        <p:spPr>
          <a:xfrm>
            <a:off x="4031135" y="2620419"/>
            <a:ext cx="108172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L" sz="1800" b="1" i="0" u="none" strike="noStrike" cap="none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Urbanas</a:t>
            </a:r>
            <a:endParaRPr sz="1400" b="0" i="0" u="none" strike="noStrike" cap="none">
              <a:solidFill>
                <a:srgbClr val="34B2A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30" name="Google Shape;330;p39"/>
          <p:cNvSpPr/>
          <p:nvPr/>
        </p:nvSpPr>
        <p:spPr>
          <a:xfrm>
            <a:off x="646514" y="3146456"/>
            <a:ext cx="7850968" cy="391791"/>
          </a:xfrm>
          <a:prstGeom prst="rect">
            <a:avLst/>
          </a:prstGeom>
          <a:solidFill>
            <a:srgbClr val="34B2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34B2A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39"/>
          <p:cNvSpPr txBox="1"/>
          <p:nvPr/>
        </p:nvSpPr>
        <p:spPr>
          <a:xfrm>
            <a:off x="1747680" y="3175422"/>
            <a:ext cx="566704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L"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FUNCIONES PRIVATIVAS DE UNA MUNICIPALIDAD   </a:t>
            </a:r>
            <a:endParaRPr sz="14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cxnSp>
        <p:nvCxnSpPr>
          <p:cNvPr id="332" name="Google Shape;332;p39"/>
          <p:cNvCxnSpPr/>
          <p:nvPr/>
        </p:nvCxnSpPr>
        <p:spPr>
          <a:xfrm rot="10800000">
            <a:off x="3140333" y="3544754"/>
            <a:ext cx="0" cy="2266806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333" name="Google Shape;333;p39"/>
          <p:cNvCxnSpPr/>
          <p:nvPr/>
        </p:nvCxnSpPr>
        <p:spPr>
          <a:xfrm rot="10800000">
            <a:off x="5828114" y="3544754"/>
            <a:ext cx="0" cy="2266806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334" name="Google Shape;334;p39"/>
          <p:cNvCxnSpPr/>
          <p:nvPr/>
        </p:nvCxnSpPr>
        <p:spPr>
          <a:xfrm rot="10800000">
            <a:off x="8446623" y="3538249"/>
            <a:ext cx="0" cy="2266806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335" name="Google Shape;335;p39"/>
          <p:cNvSpPr txBox="1"/>
          <p:nvPr/>
        </p:nvSpPr>
        <p:spPr>
          <a:xfrm>
            <a:off x="697377" y="3856570"/>
            <a:ext cx="2336768" cy="1694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CL" sz="14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Promover el desarrollo comunitario.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CL" sz="14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Elaborar y ejecutar el Plan de Desarrollo Comunal (PLADECO).</a:t>
            </a:r>
            <a:endParaRPr sz="1400" b="0" i="0" u="none" strike="noStrike" cap="non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39"/>
          <p:cNvSpPr txBox="1"/>
          <p:nvPr/>
        </p:nvSpPr>
        <p:spPr>
          <a:xfrm>
            <a:off x="3329740" y="3856570"/>
            <a:ext cx="2336768" cy="1694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4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Regular el tránsito y transporte público.</a:t>
            </a:r>
            <a:endParaRPr sz="1400" b="0" i="0" u="none" strike="noStrike" cap="non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4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Aplicar las disposiciones de construcción y urbanismo. </a:t>
            </a:r>
            <a:endParaRPr sz="1400" b="0" i="0" u="none" strike="noStrike" cap="non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39"/>
          <p:cNvSpPr txBox="1"/>
          <p:nvPr/>
        </p:nvSpPr>
        <p:spPr>
          <a:xfrm>
            <a:off x="5989813" y="3856570"/>
            <a:ext cx="2336768" cy="1694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4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Realizar y mantener el aseo y ornato de la comuna.</a:t>
            </a:r>
            <a:endParaRPr/>
          </a:p>
        </p:txBody>
      </p:sp>
      <p:cxnSp>
        <p:nvCxnSpPr>
          <p:cNvPr id="338" name="Google Shape;338;p39"/>
          <p:cNvCxnSpPr/>
          <p:nvPr/>
        </p:nvCxnSpPr>
        <p:spPr>
          <a:xfrm>
            <a:off x="688079" y="5894686"/>
            <a:ext cx="7786254" cy="0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0"/>
          <p:cNvSpPr txBox="1">
            <a:spLocks noGrp="1"/>
          </p:cNvSpPr>
          <p:nvPr>
            <p:ph type="title"/>
          </p:nvPr>
        </p:nvSpPr>
        <p:spPr>
          <a:xfrm>
            <a:off x="531024" y="350427"/>
            <a:ext cx="6326976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None/>
            </a:pPr>
            <a:r>
              <a:rPr lang="es-CL" sz="2400" b="1">
                <a:solidFill>
                  <a:srgbClr val="34B2AF"/>
                </a:solidFill>
              </a:rPr>
              <a:t>¿CUÁLES SON LAS FUNCIONES DE UNA MUNICIPALIDAD</a:t>
            </a:r>
            <a:endParaRPr sz="2400">
              <a:solidFill>
                <a:srgbClr val="34B2AF"/>
              </a:solidFill>
            </a:endParaRPr>
          </a:p>
        </p:txBody>
      </p:sp>
      <p:sp>
        <p:nvSpPr>
          <p:cNvPr id="344" name="Google Shape;344;p40"/>
          <p:cNvSpPr txBox="1">
            <a:spLocks noGrp="1"/>
          </p:cNvSpPr>
          <p:nvPr>
            <p:ph type="body" idx="1"/>
          </p:nvPr>
        </p:nvSpPr>
        <p:spPr>
          <a:xfrm>
            <a:off x="531024" y="1306864"/>
            <a:ext cx="8100358" cy="711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Las funciones municipales se dividen en </a:t>
            </a:r>
            <a:r>
              <a:rPr lang="es-CL" sz="1600" b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privativas </a:t>
            </a: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y </a:t>
            </a:r>
            <a:r>
              <a:rPr lang="es-CL" sz="1600" b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compartidas</a:t>
            </a: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. Las primeras son realizadas solamente por la</a:t>
            </a:r>
            <a:r>
              <a:rPr lang="es-CL" sz="1600" b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 municipalidad; </a:t>
            </a: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las segundas pueden</a:t>
            </a:r>
            <a:r>
              <a:rPr lang="es-CL" sz="1600" b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realizarse en conjunto con otras </a:t>
            </a:r>
            <a:r>
              <a:rPr lang="es-CL" sz="1600" b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instituciones del Estado</a:t>
            </a: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. </a:t>
            </a:r>
            <a:endParaRPr dirty="0"/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cxnSp>
        <p:nvCxnSpPr>
          <p:cNvPr id="345" name="Google Shape;345;p40"/>
          <p:cNvCxnSpPr/>
          <p:nvPr/>
        </p:nvCxnSpPr>
        <p:spPr>
          <a:xfrm rot="10800000">
            <a:off x="660369" y="3538249"/>
            <a:ext cx="0" cy="2266806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346" name="Google Shape;346;p40"/>
          <p:cNvSpPr txBox="1"/>
          <p:nvPr/>
        </p:nvSpPr>
        <p:spPr>
          <a:xfrm>
            <a:off x="1149362" y="2623719"/>
            <a:ext cx="10818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L" sz="1800" b="1" i="0" u="none" strike="noStrike" cap="none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Sociales</a:t>
            </a:r>
            <a:endParaRPr sz="1400" b="0" i="0" u="none" strike="noStrike" cap="none">
              <a:solidFill>
                <a:srgbClr val="34B2A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47" name="Google Shape;347;p40"/>
          <p:cNvSpPr txBox="1"/>
          <p:nvPr/>
        </p:nvSpPr>
        <p:spPr>
          <a:xfrm>
            <a:off x="6580327" y="2620419"/>
            <a:ext cx="1499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L" sz="1800" b="1" i="0" u="none" strike="noStrike" cap="none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Ambientales</a:t>
            </a:r>
            <a:endParaRPr sz="1400" b="0" i="0" u="none" strike="noStrike" cap="none">
              <a:solidFill>
                <a:srgbClr val="34B2A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48" name="Google Shape;348;p40"/>
          <p:cNvSpPr txBox="1"/>
          <p:nvPr/>
        </p:nvSpPr>
        <p:spPr>
          <a:xfrm>
            <a:off x="4031135" y="2620419"/>
            <a:ext cx="108172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L" sz="1800" b="1" i="0" u="none" strike="noStrike" cap="none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Urbanas</a:t>
            </a:r>
            <a:endParaRPr sz="1400" b="0" i="0" u="none" strike="noStrike" cap="none">
              <a:solidFill>
                <a:srgbClr val="34B2A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49" name="Google Shape;349;p40"/>
          <p:cNvSpPr/>
          <p:nvPr/>
        </p:nvSpPr>
        <p:spPr>
          <a:xfrm>
            <a:off x="646514" y="3146456"/>
            <a:ext cx="7850968" cy="391791"/>
          </a:xfrm>
          <a:prstGeom prst="rect">
            <a:avLst/>
          </a:prstGeom>
          <a:solidFill>
            <a:srgbClr val="34B2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40"/>
          <p:cNvSpPr txBox="1"/>
          <p:nvPr/>
        </p:nvSpPr>
        <p:spPr>
          <a:xfrm>
            <a:off x="1747680" y="3175422"/>
            <a:ext cx="566704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L"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FUNCIONES COMPARTIDAS DE UNA MUNICIPALIDAD   </a:t>
            </a:r>
            <a:endParaRPr sz="14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cxnSp>
        <p:nvCxnSpPr>
          <p:cNvPr id="351" name="Google Shape;351;p40"/>
          <p:cNvCxnSpPr/>
          <p:nvPr/>
        </p:nvCxnSpPr>
        <p:spPr>
          <a:xfrm rot="10800000">
            <a:off x="3140333" y="3544754"/>
            <a:ext cx="0" cy="2266806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352" name="Google Shape;352;p40"/>
          <p:cNvCxnSpPr/>
          <p:nvPr/>
        </p:nvCxnSpPr>
        <p:spPr>
          <a:xfrm rot="10800000">
            <a:off x="5828114" y="3544754"/>
            <a:ext cx="0" cy="2266806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353" name="Google Shape;353;p40"/>
          <p:cNvCxnSpPr/>
          <p:nvPr/>
        </p:nvCxnSpPr>
        <p:spPr>
          <a:xfrm rot="10800000">
            <a:off x="8446623" y="3538249"/>
            <a:ext cx="0" cy="2266806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354" name="Google Shape;354;p40"/>
          <p:cNvSpPr txBox="1"/>
          <p:nvPr/>
        </p:nvSpPr>
        <p:spPr>
          <a:xfrm>
            <a:off x="697377" y="3856570"/>
            <a:ext cx="2336768" cy="1694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4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Educación y salud.</a:t>
            </a:r>
            <a:endParaRPr sz="1400" b="0" i="0" u="none" strike="noStrike" cap="non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4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Capacitación y promoción de empleo. </a:t>
            </a:r>
            <a:endParaRPr sz="1400" b="0" i="0" u="none" strike="noStrike" cap="non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4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Asistencia social y judicial. </a:t>
            </a:r>
            <a:endParaRPr sz="1400" b="0" i="0" u="none" strike="noStrike" cap="non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4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Seguridad pública. </a:t>
            </a:r>
            <a:endParaRPr sz="1400" b="0" i="0" u="none" strike="noStrike" cap="non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40"/>
          <p:cNvSpPr txBox="1"/>
          <p:nvPr/>
        </p:nvSpPr>
        <p:spPr>
          <a:xfrm>
            <a:off x="3329740" y="3856570"/>
            <a:ext cx="2336768" cy="1694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4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Regulación del transporte y tránsito público. </a:t>
            </a:r>
            <a:endParaRPr sz="1400" b="0" i="0" u="none" strike="noStrike" cap="non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4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Urbanización y vialidad urbana y rural. </a:t>
            </a:r>
            <a:endParaRPr sz="1400" b="0" i="0" u="none" strike="noStrike" cap="non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4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Construcción de viviendas sociales e infraestructura.</a:t>
            </a:r>
            <a:endParaRPr sz="1400" b="0" i="0" u="none" strike="noStrike" cap="non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40"/>
          <p:cNvSpPr txBox="1"/>
          <p:nvPr/>
        </p:nvSpPr>
        <p:spPr>
          <a:xfrm>
            <a:off x="5989813" y="3856570"/>
            <a:ext cx="2336768" cy="1694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4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Prevención de riesgo y auxilio en caso de catástrofe.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4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Salud pública y protección del medioambiente.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4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4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Turismo, deporte y recreación. </a:t>
            </a:r>
            <a:endParaRPr/>
          </a:p>
        </p:txBody>
      </p:sp>
      <p:cxnSp>
        <p:nvCxnSpPr>
          <p:cNvPr id="357" name="Google Shape;357;p40"/>
          <p:cNvCxnSpPr/>
          <p:nvPr/>
        </p:nvCxnSpPr>
        <p:spPr>
          <a:xfrm>
            <a:off x="688079" y="5894686"/>
            <a:ext cx="7786254" cy="0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86;p1">
            <a:extLst>
              <a:ext uri="{FF2B5EF4-FFF2-40B4-BE49-F238E27FC236}">
                <a16:creationId xmlns:a16="http://schemas.microsoft.com/office/drawing/2014/main" id="{2FBD80FF-C08D-EE42-98B3-3BE604C55772}"/>
              </a:ext>
            </a:extLst>
          </p:cNvPr>
          <p:cNvSpPr txBox="1"/>
          <p:nvPr/>
        </p:nvSpPr>
        <p:spPr>
          <a:xfrm>
            <a:off x="1494987" y="3515676"/>
            <a:ext cx="6111817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SzPts val="1400"/>
            </a:pPr>
            <a:r>
              <a:rPr lang="es-ES" sz="2000" i="1" dirty="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Reflexionar personal y grupalmente sobre diversas formas de participación y su aporte al fortalecimiento del bien común, considerando experiencias personales, fenómenos sociales contemporáneos y las perspectivas del republicanismo, el liberalismo y el </a:t>
            </a:r>
            <a:r>
              <a:rPr lang="es-ES" sz="2000" i="1" dirty="0" err="1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comunitarismo</a:t>
            </a:r>
            <a:r>
              <a:rPr lang="es-ES" sz="2000" i="1" dirty="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.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C5FAE29-366C-9B49-8755-435419BC4D72}"/>
              </a:ext>
            </a:extLst>
          </p:cNvPr>
          <p:cNvSpPr/>
          <p:nvPr/>
        </p:nvSpPr>
        <p:spPr>
          <a:xfrm>
            <a:off x="3904990" y="2574728"/>
            <a:ext cx="13340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Objetivo</a:t>
            </a:r>
            <a:endParaRPr kumimoji="0" lang="es-CL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7" name="Google Shape;93;p2">
            <a:extLst>
              <a:ext uri="{FF2B5EF4-FFF2-40B4-BE49-F238E27FC236}">
                <a16:creationId xmlns:a16="http://schemas.microsoft.com/office/drawing/2014/main" id="{C4B129E7-E800-5741-9642-F90DD8C07A8F}"/>
              </a:ext>
            </a:extLst>
          </p:cNvPr>
          <p:cNvCxnSpPr/>
          <p:nvPr/>
        </p:nvCxnSpPr>
        <p:spPr>
          <a:xfrm rot="10800000">
            <a:off x="3254486" y="3276034"/>
            <a:ext cx="2592820" cy="0"/>
          </a:xfrm>
          <a:prstGeom prst="straightConnector1">
            <a:avLst/>
          </a:prstGeom>
          <a:noFill/>
          <a:ln w="38100" cap="rnd" cmpd="sng">
            <a:solidFill>
              <a:schemeClr val="bg1">
                <a:lumMod val="95000"/>
              </a:schemeClr>
            </a:solidFill>
            <a:prstDash val="dot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6032774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2" name="Google Shape;362;p41"/>
          <p:cNvCxnSpPr/>
          <p:nvPr/>
        </p:nvCxnSpPr>
        <p:spPr>
          <a:xfrm rot="10800000">
            <a:off x="4581199" y="3210776"/>
            <a:ext cx="2596" cy="615493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363" name="Google Shape;363;p41"/>
          <p:cNvSpPr txBox="1"/>
          <p:nvPr/>
        </p:nvSpPr>
        <p:spPr>
          <a:xfrm>
            <a:off x="3764343" y="3913508"/>
            <a:ext cx="163371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L" sz="2000" b="1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MUNICIPIO</a:t>
            </a:r>
            <a:endParaRPr sz="2000" b="0" i="0" u="none" strike="noStrike" cap="none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64" name="Google Shape;364;p41"/>
          <p:cNvSpPr/>
          <p:nvPr/>
        </p:nvSpPr>
        <p:spPr>
          <a:xfrm>
            <a:off x="3976201" y="2114649"/>
            <a:ext cx="1209996" cy="1209996"/>
          </a:xfrm>
          <a:prstGeom prst="octagon">
            <a:avLst>
              <a:gd name="adj" fmla="val 29289"/>
            </a:avLst>
          </a:prstGeom>
          <a:solidFill>
            <a:srgbClr val="34B2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65" name="Google Shape;365;p41"/>
          <p:cNvCxnSpPr/>
          <p:nvPr/>
        </p:nvCxnSpPr>
        <p:spPr>
          <a:xfrm rot="10800000" flipH="1">
            <a:off x="5458592" y="3632455"/>
            <a:ext cx="770653" cy="398731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366" name="Google Shape;366;p41"/>
          <p:cNvSpPr/>
          <p:nvPr/>
        </p:nvSpPr>
        <p:spPr>
          <a:xfrm>
            <a:off x="1876920" y="2599333"/>
            <a:ext cx="1209996" cy="1209996"/>
          </a:xfrm>
          <a:prstGeom prst="octagon">
            <a:avLst>
              <a:gd name="adj" fmla="val 29289"/>
            </a:avLst>
          </a:prstGeom>
          <a:solidFill>
            <a:srgbClr val="34B2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41"/>
          <p:cNvSpPr/>
          <p:nvPr/>
        </p:nvSpPr>
        <p:spPr>
          <a:xfrm>
            <a:off x="3996747" y="2300691"/>
            <a:ext cx="1168911" cy="861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2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Secretarías</a:t>
            </a:r>
            <a:endParaRPr sz="12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2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Regionales</a:t>
            </a:r>
            <a:endParaRPr sz="12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2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Ministeriales</a:t>
            </a:r>
            <a:endParaRPr sz="12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2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(SEREMI)</a:t>
            </a:r>
            <a:endParaRPr sz="105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41"/>
          <p:cNvSpPr/>
          <p:nvPr/>
        </p:nvSpPr>
        <p:spPr>
          <a:xfrm>
            <a:off x="2045171" y="2821190"/>
            <a:ext cx="901209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4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Gobierno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4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Regional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4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(GORE)</a:t>
            </a:r>
            <a:endParaRPr dirty="0"/>
          </a:p>
        </p:txBody>
      </p:sp>
      <p:sp>
        <p:nvSpPr>
          <p:cNvPr id="369" name="Google Shape;369;p41"/>
          <p:cNvSpPr txBox="1">
            <a:spLocks noGrp="1"/>
          </p:cNvSpPr>
          <p:nvPr>
            <p:ph type="title"/>
          </p:nvPr>
        </p:nvSpPr>
        <p:spPr>
          <a:xfrm>
            <a:off x="531024" y="350427"/>
            <a:ext cx="6326976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None/>
            </a:pPr>
            <a:r>
              <a:rPr lang="es-CL" sz="2400" b="1" dirty="0">
                <a:solidFill>
                  <a:srgbClr val="34B2AF"/>
                </a:solidFill>
              </a:rPr>
              <a:t>¿CUÁLES SON LAS FUNCIONES DE UNA MUNICIPALIDAD</a:t>
            </a:r>
            <a:endParaRPr sz="2400" dirty="0">
              <a:solidFill>
                <a:srgbClr val="34B2AF"/>
              </a:solidFill>
            </a:endParaRPr>
          </a:p>
        </p:txBody>
      </p:sp>
      <p:sp>
        <p:nvSpPr>
          <p:cNvPr id="370" name="Google Shape;370;p41"/>
          <p:cNvSpPr txBox="1">
            <a:spLocks noGrp="1"/>
          </p:cNvSpPr>
          <p:nvPr>
            <p:ph type="body" idx="1"/>
          </p:nvPr>
        </p:nvSpPr>
        <p:spPr>
          <a:xfrm>
            <a:off x="531024" y="1306864"/>
            <a:ext cx="8100358" cy="711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Las funciones compartidas tienen ese nombre porque existen otras instituciones públicas que pueden ejecutarlas y que se vinculan con la municipalidad, tales como: </a:t>
            </a:r>
            <a:endParaRPr dirty="0"/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71" name="Google Shape;371;p41"/>
          <p:cNvSpPr/>
          <p:nvPr/>
        </p:nvSpPr>
        <p:spPr>
          <a:xfrm>
            <a:off x="6060994" y="2599333"/>
            <a:ext cx="1209996" cy="1209996"/>
          </a:xfrm>
          <a:prstGeom prst="octagon">
            <a:avLst>
              <a:gd name="adj" fmla="val 29289"/>
            </a:avLst>
          </a:prstGeom>
          <a:solidFill>
            <a:srgbClr val="34B2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41"/>
          <p:cNvSpPr/>
          <p:nvPr/>
        </p:nvSpPr>
        <p:spPr>
          <a:xfrm>
            <a:off x="6229245" y="2932030"/>
            <a:ext cx="90120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Servicios públicos</a:t>
            </a:r>
            <a:endParaRPr/>
          </a:p>
        </p:txBody>
      </p:sp>
      <p:sp>
        <p:nvSpPr>
          <p:cNvPr id="373" name="Google Shape;373;p41"/>
          <p:cNvSpPr/>
          <p:nvPr/>
        </p:nvSpPr>
        <p:spPr>
          <a:xfrm>
            <a:off x="1876920" y="4455842"/>
            <a:ext cx="1209996" cy="1209996"/>
          </a:xfrm>
          <a:prstGeom prst="octagon">
            <a:avLst>
              <a:gd name="adj" fmla="val 29289"/>
            </a:avLst>
          </a:prstGeom>
          <a:solidFill>
            <a:srgbClr val="34B2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41"/>
          <p:cNvSpPr/>
          <p:nvPr/>
        </p:nvSpPr>
        <p:spPr>
          <a:xfrm>
            <a:off x="1894362" y="4774637"/>
            <a:ext cx="114740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2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Contraloría General de la República </a:t>
            </a:r>
            <a:endParaRPr sz="1200" dirty="0"/>
          </a:p>
        </p:txBody>
      </p:sp>
      <p:sp>
        <p:nvSpPr>
          <p:cNvPr id="375" name="Google Shape;375;p41"/>
          <p:cNvSpPr/>
          <p:nvPr/>
        </p:nvSpPr>
        <p:spPr>
          <a:xfrm>
            <a:off x="3976201" y="4871704"/>
            <a:ext cx="1209996" cy="1209996"/>
          </a:xfrm>
          <a:prstGeom prst="octagon">
            <a:avLst>
              <a:gd name="adj" fmla="val 29289"/>
            </a:avLst>
          </a:prstGeom>
          <a:solidFill>
            <a:srgbClr val="34B2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41"/>
          <p:cNvSpPr/>
          <p:nvPr/>
        </p:nvSpPr>
        <p:spPr>
          <a:xfrm>
            <a:off x="4060155" y="5194911"/>
            <a:ext cx="104227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Distintos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ministerios</a:t>
            </a:r>
            <a:endParaRPr/>
          </a:p>
        </p:txBody>
      </p:sp>
      <p:sp>
        <p:nvSpPr>
          <p:cNvPr id="377" name="Google Shape;377;p41"/>
          <p:cNvSpPr/>
          <p:nvPr/>
        </p:nvSpPr>
        <p:spPr>
          <a:xfrm>
            <a:off x="6074851" y="4455842"/>
            <a:ext cx="1209996" cy="1209996"/>
          </a:xfrm>
          <a:prstGeom prst="octagon">
            <a:avLst>
              <a:gd name="adj" fmla="val 29289"/>
            </a:avLst>
          </a:prstGeom>
          <a:solidFill>
            <a:srgbClr val="34B2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41"/>
          <p:cNvSpPr/>
          <p:nvPr/>
        </p:nvSpPr>
        <p:spPr>
          <a:xfrm>
            <a:off x="5885226" y="4784205"/>
            <a:ext cx="1589246" cy="630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2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Otras</a:t>
            </a:r>
            <a:endParaRPr sz="12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2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municipalidades</a:t>
            </a:r>
            <a:endParaRPr sz="12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cxnSp>
        <p:nvCxnSpPr>
          <p:cNvPr id="379" name="Google Shape;379;p41"/>
          <p:cNvCxnSpPr>
            <a:endCxn id="363" idx="1"/>
          </p:cNvCxnSpPr>
          <p:nvPr/>
        </p:nvCxnSpPr>
        <p:spPr>
          <a:xfrm>
            <a:off x="2853243" y="3645474"/>
            <a:ext cx="911100" cy="452700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380" name="Google Shape;380;p41"/>
          <p:cNvCxnSpPr/>
          <p:nvPr/>
        </p:nvCxnSpPr>
        <p:spPr>
          <a:xfrm rot="10800000">
            <a:off x="4581199" y="4360703"/>
            <a:ext cx="2596" cy="615493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381" name="Google Shape;381;p41"/>
          <p:cNvCxnSpPr/>
          <p:nvPr/>
        </p:nvCxnSpPr>
        <p:spPr>
          <a:xfrm>
            <a:off x="5416341" y="4254969"/>
            <a:ext cx="911094" cy="452805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382" name="Google Shape;382;p41"/>
          <p:cNvCxnSpPr/>
          <p:nvPr/>
        </p:nvCxnSpPr>
        <p:spPr>
          <a:xfrm rot="10800000" flipH="1">
            <a:off x="2978627" y="4214346"/>
            <a:ext cx="770653" cy="398731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42"/>
          <p:cNvSpPr txBox="1">
            <a:spLocks noGrp="1"/>
          </p:cNvSpPr>
          <p:nvPr>
            <p:ph type="title"/>
          </p:nvPr>
        </p:nvSpPr>
        <p:spPr>
          <a:xfrm>
            <a:off x="531023" y="350427"/>
            <a:ext cx="5634249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None/>
            </a:pPr>
            <a:r>
              <a:rPr lang="es-CL" sz="2400" b="1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¿CUÁLES SON LAS FUNCIONES DE UNA MUNICIPALIDAD</a:t>
            </a:r>
            <a:endParaRPr sz="2400">
              <a:solidFill>
                <a:srgbClr val="34B2AF"/>
              </a:solidFill>
            </a:endParaRPr>
          </a:p>
        </p:txBody>
      </p:sp>
      <p:sp>
        <p:nvSpPr>
          <p:cNvPr id="388" name="Google Shape;388;p42"/>
          <p:cNvSpPr txBox="1">
            <a:spLocks noGrp="1"/>
          </p:cNvSpPr>
          <p:nvPr>
            <p:ph type="body" idx="1"/>
          </p:nvPr>
        </p:nvSpPr>
        <p:spPr>
          <a:xfrm>
            <a:off x="531023" y="1855891"/>
            <a:ext cx="6326976" cy="4475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B2AF"/>
              </a:buClr>
              <a:buSzPts val="1600"/>
              <a:buFont typeface="Courier New"/>
              <a:buChar char="o"/>
            </a:pP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Las municipalidades son entidades autónomas y con patrimonio (fondos propios), y deben financiar y gestionar por sí mismas sus actividades. </a:t>
            </a:r>
            <a:endParaRPr dirty="0"/>
          </a:p>
          <a:p>
            <a:pPr marL="387350" lvl="0" indent="-1841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B2AF"/>
              </a:buClr>
              <a:buSzPts val="1600"/>
              <a:buFont typeface="Courier New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28575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B2AF"/>
              </a:buClr>
              <a:buSzPts val="1600"/>
              <a:buFont typeface="Courier New"/>
              <a:buChar char="o"/>
            </a:pP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Cada una reúne fondos a través del cobro de patentes comerciales y de vehículos inscritos en la comuna, entre otros medios. </a:t>
            </a:r>
            <a:endParaRPr dirty="0"/>
          </a:p>
          <a:p>
            <a:pPr marL="387350" lvl="0" indent="-1841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B2AF"/>
              </a:buClr>
              <a:buSzPts val="1600"/>
              <a:buFont typeface="Courier New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28575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B2AF"/>
              </a:buClr>
              <a:buSzPts val="1600"/>
              <a:buFont typeface="Courier New"/>
              <a:buChar char="o"/>
            </a:pP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Otro origen </a:t>
            </a: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de</a:t>
            </a: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 los recursos  municipales es el </a:t>
            </a:r>
            <a:r>
              <a:rPr lang="es-CL" sz="1600" b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Fondo Común Municipal (FCM), un fondo de dinero proveniente del gobierno central y que se transfiere a todas las comunas del país. </a:t>
            </a: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87350" lvl="0" indent="-1841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B2AF"/>
              </a:buClr>
              <a:buSzPts val="1600"/>
              <a:buFont typeface="Courier New"/>
              <a:buNone/>
            </a:pPr>
            <a:endParaRPr sz="1600" b="1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28575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B2AF"/>
              </a:buClr>
              <a:buSzPts val="1600"/>
              <a:buFont typeface="Courier New"/>
              <a:buChar char="o"/>
            </a:pP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Este Fondo es</a:t>
            </a:r>
            <a:r>
              <a:rPr lang="es-CL" sz="1600" b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el mecanismo de “</a:t>
            </a:r>
            <a:r>
              <a:rPr lang="es-CL" sz="1600" i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redistribución solidaria de los ingresos propios de entre las Municipalidades del país”</a:t>
            </a: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; es decir, una forma de disminuir las desigualdades entre los distintos municipios.  </a:t>
            </a:r>
            <a:endParaRPr dirty="0"/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B2AF"/>
              </a:buClr>
              <a:buSzPts val="1400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B2AF"/>
              </a:buClr>
              <a:buSzPts val="1600"/>
              <a:buNone/>
            </a:pPr>
            <a:r>
              <a:rPr lang="es-CL" sz="1200" b="1" i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(Biblioteca del Congreso Nacional , 2006) </a:t>
            </a:r>
            <a:endParaRPr sz="1200" b="1" i="1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B2AF"/>
              </a:buClr>
              <a:buSzPts val="2590"/>
              <a:buNone/>
            </a:pPr>
            <a:endParaRPr sz="18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B2AF"/>
              </a:buClr>
              <a:buSzPts val="2590"/>
              <a:buNone/>
            </a:pPr>
            <a:endParaRPr sz="18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389" name="Google Shape;389;p42"/>
          <p:cNvPicPr preferRelativeResize="0"/>
          <p:nvPr/>
        </p:nvPicPr>
        <p:blipFill>
          <a:blip r:embed="rId4"/>
          <a:srcRect/>
          <a:stretch/>
        </p:blipFill>
        <p:spPr>
          <a:xfrm>
            <a:off x="6982692" y="2400246"/>
            <a:ext cx="2023098" cy="2057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46"/>
          <p:cNvSpPr txBox="1">
            <a:spLocks noGrp="1"/>
          </p:cNvSpPr>
          <p:nvPr>
            <p:ph type="title"/>
          </p:nvPr>
        </p:nvSpPr>
        <p:spPr>
          <a:xfrm>
            <a:off x="531023" y="350427"/>
            <a:ext cx="6326976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None/>
            </a:pPr>
            <a:r>
              <a:rPr lang="es-CL" sz="2400" b="1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¿CÓMO SE RELACIONA LA MUNICIPALIDAD CON MI VIDA COTIDIANA?</a:t>
            </a:r>
            <a:endParaRPr sz="2400" dirty="0">
              <a:solidFill>
                <a:srgbClr val="34B2AF"/>
              </a:solidFill>
            </a:endParaRPr>
          </a:p>
        </p:txBody>
      </p:sp>
      <p:sp>
        <p:nvSpPr>
          <p:cNvPr id="419" name="Google Shape;419;p46"/>
          <p:cNvSpPr txBox="1">
            <a:spLocks noGrp="1"/>
          </p:cNvSpPr>
          <p:nvPr>
            <p:ph type="body" idx="1"/>
          </p:nvPr>
        </p:nvSpPr>
        <p:spPr>
          <a:xfrm>
            <a:off x="531023" y="1855891"/>
            <a:ext cx="6326976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D4BA"/>
              </a:buClr>
              <a:buSzPts val="1600"/>
              <a:buNone/>
            </a:pP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Existen </a:t>
            </a:r>
            <a:r>
              <a:rPr lang="es-CL" sz="1600" b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servicios que la municipalidad desarrolla hacia la comunidad</a:t>
            </a: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, entre los cuales se encuentran:</a:t>
            </a:r>
            <a:endParaRPr dirty="0"/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8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8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423" name="Google Shape;423;p46"/>
          <p:cNvPicPr preferRelativeResize="0"/>
          <p:nvPr/>
        </p:nvPicPr>
        <p:blipFill>
          <a:blip r:embed="rId4"/>
          <a:srcRect/>
          <a:stretch/>
        </p:blipFill>
        <p:spPr>
          <a:xfrm>
            <a:off x="6982692" y="2400246"/>
            <a:ext cx="2023098" cy="2057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46"/>
          <p:cNvSpPr txBox="1">
            <a:spLocks noGrp="1"/>
          </p:cNvSpPr>
          <p:nvPr>
            <p:ph type="title"/>
          </p:nvPr>
        </p:nvSpPr>
        <p:spPr>
          <a:xfrm>
            <a:off x="531023" y="350427"/>
            <a:ext cx="6326976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None/>
            </a:pPr>
            <a:r>
              <a:rPr lang="es-CL" sz="2400" b="1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¿CÓMO SE RELACIONA LA MUNICIPALIDAD CON MI VIDA COTIDIANA?</a:t>
            </a:r>
            <a:endParaRPr sz="2400" dirty="0">
              <a:solidFill>
                <a:srgbClr val="34B2AF"/>
              </a:solidFill>
            </a:endParaRPr>
          </a:p>
        </p:txBody>
      </p:sp>
      <p:sp>
        <p:nvSpPr>
          <p:cNvPr id="419" name="Google Shape;419;p46"/>
          <p:cNvSpPr txBox="1">
            <a:spLocks noGrp="1"/>
          </p:cNvSpPr>
          <p:nvPr>
            <p:ph type="body" idx="1"/>
          </p:nvPr>
        </p:nvSpPr>
        <p:spPr>
          <a:xfrm>
            <a:off x="531023" y="1855891"/>
            <a:ext cx="6326976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D4BA"/>
              </a:buClr>
              <a:buSzPts val="1600"/>
              <a:buNone/>
            </a:pPr>
            <a:r>
              <a:rPr lang="es-CL" sz="16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Existen </a:t>
            </a:r>
            <a:r>
              <a:rPr lang="es-CL" sz="1600" b="1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servicios que la municipalidad desarrolla hacia la comunidad</a:t>
            </a:r>
            <a:r>
              <a:rPr lang="es-CL" sz="16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, entre los cuales se encuentran:</a:t>
            </a:r>
            <a:endParaRPr/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80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80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20" name="Google Shape;420;p46"/>
          <p:cNvSpPr/>
          <p:nvPr/>
        </p:nvSpPr>
        <p:spPr>
          <a:xfrm>
            <a:off x="531023" y="2806108"/>
            <a:ext cx="632697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600" b="1" i="0" u="none" strike="noStrike" cap="none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Protección al Medio Ambiente:</a:t>
            </a:r>
            <a:endParaRPr dirty="0">
              <a:solidFill>
                <a:srgbClr val="34B2AF"/>
              </a:solidFill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400" b="0" i="0" u="none" strike="noStrike" cap="none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Aquellas funciones relacionadas con el medioambiente, en colaboración con la fiscalización y de acuerdo a las leyes medioambientales. </a:t>
            </a:r>
            <a:endParaRPr dirty="0"/>
          </a:p>
        </p:txBody>
      </p:sp>
      <p:pic>
        <p:nvPicPr>
          <p:cNvPr id="423" name="Google Shape;423;p46"/>
          <p:cNvPicPr preferRelativeResize="0"/>
          <p:nvPr/>
        </p:nvPicPr>
        <p:blipFill>
          <a:blip r:embed="rId4"/>
          <a:srcRect/>
          <a:stretch/>
        </p:blipFill>
        <p:spPr>
          <a:xfrm>
            <a:off x="6982692" y="2400246"/>
            <a:ext cx="2023098" cy="20575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44636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46"/>
          <p:cNvSpPr txBox="1">
            <a:spLocks noGrp="1"/>
          </p:cNvSpPr>
          <p:nvPr>
            <p:ph type="title"/>
          </p:nvPr>
        </p:nvSpPr>
        <p:spPr>
          <a:xfrm>
            <a:off x="531023" y="350427"/>
            <a:ext cx="6326976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None/>
            </a:pPr>
            <a:r>
              <a:rPr lang="es-CL" sz="2400" b="1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¿CÓMO SE RELACIONA LA MUNICIPALIDAD CON MI VIDA COTIDIANA?</a:t>
            </a:r>
            <a:endParaRPr sz="2400" dirty="0">
              <a:solidFill>
                <a:srgbClr val="34B2AF"/>
              </a:solidFill>
            </a:endParaRPr>
          </a:p>
        </p:txBody>
      </p:sp>
      <p:sp>
        <p:nvSpPr>
          <p:cNvPr id="419" name="Google Shape;419;p46"/>
          <p:cNvSpPr txBox="1">
            <a:spLocks noGrp="1"/>
          </p:cNvSpPr>
          <p:nvPr>
            <p:ph type="body" idx="1"/>
          </p:nvPr>
        </p:nvSpPr>
        <p:spPr>
          <a:xfrm>
            <a:off x="531023" y="1855891"/>
            <a:ext cx="6326976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D4BA"/>
              </a:buClr>
              <a:buSzPts val="1600"/>
              <a:buNone/>
            </a:pPr>
            <a:r>
              <a:rPr lang="es-CL" sz="16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Existen </a:t>
            </a:r>
            <a:r>
              <a:rPr lang="es-CL" sz="1600" b="1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servicios que la municipalidad desarrolla hacia la comunidad</a:t>
            </a:r>
            <a:r>
              <a:rPr lang="es-CL" sz="16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, entre los cuales se encuentran:</a:t>
            </a:r>
            <a:endParaRPr/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80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80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20" name="Google Shape;420;p46"/>
          <p:cNvSpPr/>
          <p:nvPr/>
        </p:nvSpPr>
        <p:spPr>
          <a:xfrm>
            <a:off x="531023" y="2806108"/>
            <a:ext cx="632697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600" b="1" i="0" u="none" strike="noStrike" cap="none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Protección al Medio Ambiente:</a:t>
            </a:r>
            <a:endParaRPr dirty="0">
              <a:solidFill>
                <a:srgbClr val="34B2AF"/>
              </a:solidFill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400" b="0" i="0" u="none" strike="noStrike" cap="none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Aquellas funciones relacionadas con el medioambiente, en colaboración con la fiscalización y de acuerdo a las leyes medioambientales. </a:t>
            </a:r>
            <a:endParaRPr dirty="0"/>
          </a:p>
        </p:txBody>
      </p:sp>
      <p:sp>
        <p:nvSpPr>
          <p:cNvPr id="421" name="Google Shape;421;p46"/>
          <p:cNvSpPr/>
          <p:nvPr/>
        </p:nvSpPr>
        <p:spPr>
          <a:xfrm>
            <a:off x="531023" y="3809629"/>
            <a:ext cx="6326976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600" b="1" i="0" u="none" strike="noStrike" cap="none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Vialidad Urbana y Rural: </a:t>
            </a:r>
            <a:endParaRPr dirty="0">
              <a:solidFill>
                <a:srgbClr val="34B2AF"/>
              </a:solidFill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400" b="0" i="0" u="none" strike="noStrike" cap="none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Las municipalidades están habilitadas para intervenir y efectuar obras de pavimentación, así como aplicar normas sobre tránsito y transporte público en la comuna.</a:t>
            </a:r>
            <a:endParaRPr dirty="0"/>
          </a:p>
        </p:txBody>
      </p:sp>
      <p:pic>
        <p:nvPicPr>
          <p:cNvPr id="423" name="Google Shape;423;p46"/>
          <p:cNvPicPr preferRelativeResize="0"/>
          <p:nvPr/>
        </p:nvPicPr>
        <p:blipFill>
          <a:blip r:embed="rId4"/>
          <a:srcRect/>
          <a:stretch/>
        </p:blipFill>
        <p:spPr>
          <a:xfrm>
            <a:off x="6982692" y="2400246"/>
            <a:ext cx="2023098" cy="20575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07305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46"/>
          <p:cNvSpPr txBox="1">
            <a:spLocks noGrp="1"/>
          </p:cNvSpPr>
          <p:nvPr>
            <p:ph type="title"/>
          </p:nvPr>
        </p:nvSpPr>
        <p:spPr>
          <a:xfrm>
            <a:off x="531023" y="350427"/>
            <a:ext cx="6326976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None/>
            </a:pPr>
            <a:r>
              <a:rPr lang="es-CL" sz="2400" b="1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¿CÓMO SE RELACIONA LA MUNICIPALIDAD CON MI VIDA COTIDIANA?</a:t>
            </a:r>
            <a:endParaRPr sz="2400" dirty="0">
              <a:solidFill>
                <a:srgbClr val="34B2AF"/>
              </a:solidFill>
            </a:endParaRPr>
          </a:p>
        </p:txBody>
      </p:sp>
      <p:sp>
        <p:nvSpPr>
          <p:cNvPr id="419" name="Google Shape;419;p46"/>
          <p:cNvSpPr txBox="1">
            <a:spLocks noGrp="1"/>
          </p:cNvSpPr>
          <p:nvPr>
            <p:ph type="body" idx="1"/>
          </p:nvPr>
        </p:nvSpPr>
        <p:spPr>
          <a:xfrm>
            <a:off x="531023" y="1855891"/>
            <a:ext cx="6326976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D4BA"/>
              </a:buClr>
              <a:buSzPts val="1600"/>
              <a:buNone/>
            </a:pPr>
            <a:r>
              <a:rPr lang="es-CL" sz="16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Existen </a:t>
            </a:r>
            <a:r>
              <a:rPr lang="es-CL" sz="1600" b="1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servicios que la municipalidad desarrolla hacia la comunidad</a:t>
            </a:r>
            <a:r>
              <a:rPr lang="es-CL" sz="16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, entre los cuales se encuentran:</a:t>
            </a:r>
            <a:endParaRPr/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80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80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20" name="Google Shape;420;p46"/>
          <p:cNvSpPr/>
          <p:nvPr/>
        </p:nvSpPr>
        <p:spPr>
          <a:xfrm>
            <a:off x="531023" y="2806108"/>
            <a:ext cx="632697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600" b="1" i="0" u="none" strike="noStrike" cap="none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Protección al Medio Ambiente:</a:t>
            </a:r>
            <a:endParaRPr dirty="0">
              <a:solidFill>
                <a:srgbClr val="34B2AF"/>
              </a:solidFill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400" b="0" i="0" u="none" strike="noStrike" cap="none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Aquellas funciones relacionadas con el medioambiente, en colaboración con la fiscalización y de acuerdo a las leyes medioambientales. </a:t>
            </a:r>
            <a:endParaRPr dirty="0"/>
          </a:p>
        </p:txBody>
      </p:sp>
      <p:sp>
        <p:nvSpPr>
          <p:cNvPr id="421" name="Google Shape;421;p46"/>
          <p:cNvSpPr/>
          <p:nvPr/>
        </p:nvSpPr>
        <p:spPr>
          <a:xfrm>
            <a:off x="531023" y="3809629"/>
            <a:ext cx="6326976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600" b="1" i="0" u="none" strike="noStrike" cap="none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Vialidad Urbana y Rural: </a:t>
            </a:r>
            <a:endParaRPr dirty="0">
              <a:solidFill>
                <a:srgbClr val="34B2AF"/>
              </a:solidFill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400" b="0" i="0" u="none" strike="noStrike" cap="none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Las municipalidades están habilitadas para intervenir y efectuar obras de pavimentación, así como aplicar normas sobre tránsito y transporte público en la comuna.</a:t>
            </a:r>
            <a:endParaRPr dirty="0"/>
          </a:p>
        </p:txBody>
      </p:sp>
      <p:sp>
        <p:nvSpPr>
          <p:cNvPr id="422" name="Google Shape;422;p46"/>
          <p:cNvSpPr/>
          <p:nvPr/>
        </p:nvSpPr>
        <p:spPr>
          <a:xfrm>
            <a:off x="531023" y="5028594"/>
            <a:ext cx="6326976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600" b="1" i="0" u="none" strike="noStrike" cap="none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Gastos en Servicios a la comunidad:</a:t>
            </a:r>
            <a:endParaRPr dirty="0">
              <a:solidFill>
                <a:srgbClr val="34B2AF"/>
              </a:solidFill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400" b="0" i="0" u="none" strike="noStrike" cap="none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Se  encargan de la mantención del alumbrado público, de semáforos, señales del tránsito, extracción de residuos sólidos domiciliarios (retirar la basura), mantención de áreas verdes, entre otros.</a:t>
            </a:r>
            <a:endParaRPr dirty="0"/>
          </a:p>
        </p:txBody>
      </p:sp>
      <p:pic>
        <p:nvPicPr>
          <p:cNvPr id="423" name="Google Shape;423;p46"/>
          <p:cNvPicPr preferRelativeResize="0"/>
          <p:nvPr/>
        </p:nvPicPr>
        <p:blipFill>
          <a:blip r:embed="rId4"/>
          <a:srcRect/>
          <a:stretch/>
        </p:blipFill>
        <p:spPr>
          <a:xfrm>
            <a:off x="6982692" y="2400246"/>
            <a:ext cx="2023098" cy="20575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35081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47"/>
          <p:cNvSpPr txBox="1">
            <a:spLocks noGrp="1"/>
          </p:cNvSpPr>
          <p:nvPr>
            <p:ph type="title"/>
          </p:nvPr>
        </p:nvSpPr>
        <p:spPr>
          <a:xfrm>
            <a:off x="531023" y="350427"/>
            <a:ext cx="5509559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None/>
            </a:pPr>
            <a:r>
              <a:rPr lang="es-CL" sz="2400" b="1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EL MUNICIPIO Y LA COMUNIDAD: INSTANCIAS DE PARTICIPACIÓN</a:t>
            </a:r>
            <a:endParaRPr sz="2400">
              <a:solidFill>
                <a:srgbClr val="34B2AF"/>
              </a:solidFill>
            </a:endParaRPr>
          </a:p>
        </p:txBody>
      </p:sp>
      <p:sp>
        <p:nvSpPr>
          <p:cNvPr id="429" name="Google Shape;429;p47"/>
          <p:cNvSpPr txBox="1">
            <a:spLocks noGrp="1"/>
          </p:cNvSpPr>
          <p:nvPr>
            <p:ph type="body" idx="1"/>
          </p:nvPr>
        </p:nvSpPr>
        <p:spPr>
          <a:xfrm>
            <a:off x="531022" y="1855891"/>
            <a:ext cx="8003377" cy="950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D4BA"/>
              </a:buClr>
              <a:buSzPts val="1600"/>
              <a:buNone/>
            </a:pPr>
            <a:r>
              <a:rPr lang="es-CL" sz="16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En cada municipio existe una </a:t>
            </a:r>
            <a:r>
              <a:rPr lang="es-CL" sz="1600" i="1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Oficina de Partes</a:t>
            </a:r>
            <a:r>
              <a:rPr lang="es-CL" sz="16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, en la que podemos dejar nuestras observaciones. Sin embargo, existen distintas instancias de participación ciudadana por medio de las cuales podemos actuar en nuestro territorio:</a:t>
            </a:r>
            <a:endParaRPr/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80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80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48"/>
          <p:cNvSpPr txBox="1">
            <a:spLocks noGrp="1"/>
          </p:cNvSpPr>
          <p:nvPr>
            <p:ph type="title"/>
          </p:nvPr>
        </p:nvSpPr>
        <p:spPr>
          <a:xfrm>
            <a:off x="531023" y="350427"/>
            <a:ext cx="5509559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None/>
            </a:pPr>
            <a:r>
              <a:rPr lang="es-CL" sz="2400" b="1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EL MUNICIPIO Y LA COMUNIDAD: INSTANCIAS DE PARTICIPACIÓN</a:t>
            </a:r>
            <a:endParaRPr sz="2400" dirty="0">
              <a:solidFill>
                <a:srgbClr val="34B2AF"/>
              </a:solidFill>
            </a:endParaRPr>
          </a:p>
        </p:txBody>
      </p:sp>
      <p:sp>
        <p:nvSpPr>
          <p:cNvPr id="435" name="Google Shape;435;p48"/>
          <p:cNvSpPr txBox="1">
            <a:spLocks noGrp="1"/>
          </p:cNvSpPr>
          <p:nvPr>
            <p:ph type="body" idx="1"/>
          </p:nvPr>
        </p:nvSpPr>
        <p:spPr>
          <a:xfrm>
            <a:off x="531022" y="1855891"/>
            <a:ext cx="8003377" cy="950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3D4BA"/>
              </a:buClr>
              <a:buSzPts val="1600"/>
              <a:buNone/>
            </a:pP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En cada municipio existe una </a:t>
            </a:r>
            <a:r>
              <a:rPr lang="es-CL" sz="1600" i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Oficina de Partes</a:t>
            </a: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, en la que podemos dejar nuestras observaciones. Sin embargo, existen distintas instancias de participación ciudadana por medio de las cuales podemos actuar en nuestro territorio:</a:t>
            </a:r>
            <a:endParaRPr dirty="0"/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8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8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436" name="Google Shape;436;p48"/>
          <p:cNvPicPr preferRelativeResize="0"/>
          <p:nvPr/>
        </p:nvPicPr>
        <p:blipFill>
          <a:blip r:embed="rId4"/>
          <a:srcRect/>
          <a:stretch/>
        </p:blipFill>
        <p:spPr>
          <a:xfrm>
            <a:off x="6759740" y="3523927"/>
            <a:ext cx="1692807" cy="1721597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48"/>
          <p:cNvSpPr/>
          <p:nvPr/>
        </p:nvSpPr>
        <p:spPr>
          <a:xfrm>
            <a:off x="531022" y="3699765"/>
            <a:ext cx="5421026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600" b="1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La participación ciudadana </a:t>
            </a:r>
            <a:r>
              <a:rPr lang="es-CL" sz="16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tiene espacio legal dentro de los procesos y gestiones municipales, con el propósito de hacer parte a la ciudadanía de las decisiones respecto de su territorio local, y satisfacer las necesidades de los mismos pobladores. Algunas de tales instancias son las siguientes: </a:t>
            </a:r>
            <a:endParaRPr/>
          </a:p>
        </p:txBody>
      </p:sp>
      <p:cxnSp>
        <p:nvCxnSpPr>
          <p:cNvPr id="438" name="Google Shape;438;p48"/>
          <p:cNvCxnSpPr/>
          <p:nvPr/>
        </p:nvCxnSpPr>
        <p:spPr>
          <a:xfrm rot="10800000">
            <a:off x="6411310" y="3781811"/>
            <a:ext cx="0" cy="1094985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52"/>
          <p:cNvSpPr txBox="1">
            <a:spLocks noGrp="1"/>
          </p:cNvSpPr>
          <p:nvPr>
            <p:ph type="title"/>
          </p:nvPr>
        </p:nvSpPr>
        <p:spPr>
          <a:xfrm>
            <a:off x="531023" y="350427"/>
            <a:ext cx="5509559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None/>
            </a:pPr>
            <a:r>
              <a:rPr lang="es-CL" sz="2400" b="1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EL MUNICIPIO Y LA COMUNIDAD: INSTANCIAS DE PARTICIPACIÓN</a:t>
            </a:r>
            <a:endParaRPr sz="2400" dirty="0">
              <a:solidFill>
                <a:srgbClr val="34B2AF"/>
              </a:solidFill>
            </a:endParaRPr>
          </a:p>
        </p:txBody>
      </p:sp>
      <p:sp>
        <p:nvSpPr>
          <p:cNvPr id="477" name="Google Shape;477;p52"/>
          <p:cNvSpPr/>
          <p:nvPr/>
        </p:nvSpPr>
        <p:spPr>
          <a:xfrm>
            <a:off x="531023" y="2138594"/>
            <a:ext cx="3721113" cy="1631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600" b="1" i="1" u="none" strike="noStrike" cap="none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Consulta Ciudadana: </a:t>
            </a:r>
            <a:r>
              <a:rPr lang="es-CL" sz="1400" b="0" i="1" u="none" strike="noStrike" cap="none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Se realiza a través de diálogos entre la autoridad municipal y la ciudadanía sobre materias de interés. Se pueden realizar a través de ventanillas virtuales de opinión (vía web), a través de votaciones sobre temas específicos, conversatorios o foros ciudadanos.</a:t>
            </a:r>
            <a:endParaRPr dirty="0"/>
          </a:p>
        </p:txBody>
      </p:sp>
      <p:cxnSp>
        <p:nvCxnSpPr>
          <p:cNvPr id="478" name="Google Shape;478;p52"/>
          <p:cNvCxnSpPr/>
          <p:nvPr/>
        </p:nvCxnSpPr>
        <p:spPr>
          <a:xfrm rot="10800000">
            <a:off x="4527092" y="2334015"/>
            <a:ext cx="0" cy="1094985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479" name="Google Shape;479;p52"/>
          <p:cNvCxnSpPr/>
          <p:nvPr/>
        </p:nvCxnSpPr>
        <p:spPr>
          <a:xfrm>
            <a:off x="922999" y="3989629"/>
            <a:ext cx="3044656" cy="1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480" name="Google Shape;480;p52"/>
          <p:cNvCxnSpPr/>
          <p:nvPr/>
        </p:nvCxnSpPr>
        <p:spPr>
          <a:xfrm>
            <a:off x="5176345" y="3989629"/>
            <a:ext cx="3044656" cy="1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481" name="Google Shape;481;p52"/>
          <p:cNvSpPr/>
          <p:nvPr/>
        </p:nvSpPr>
        <p:spPr>
          <a:xfrm>
            <a:off x="4867496" y="2138594"/>
            <a:ext cx="3721113" cy="1415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600" b="1" i="1" u="none" strike="noStrike" cap="none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Consejos de la Sociedad Civil (COSOC): </a:t>
            </a:r>
            <a:r>
              <a:rPr lang="es-CL" sz="1400" b="0" i="1" u="none" strike="noStrike" cap="none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Son grupos integrados por directores de Juntas de Vecinos que representan a organizaciones de la sociedad civil. Su función es acompañar a la autoridad municipal en los procesos de toma de decisiones en políticas públicas.</a:t>
            </a:r>
            <a:endParaRPr dirty="0"/>
          </a:p>
        </p:txBody>
      </p:sp>
      <p:sp>
        <p:nvSpPr>
          <p:cNvPr id="482" name="Google Shape;482;p52"/>
          <p:cNvSpPr/>
          <p:nvPr/>
        </p:nvSpPr>
        <p:spPr>
          <a:xfrm>
            <a:off x="531023" y="4216774"/>
            <a:ext cx="3721113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600" b="1" i="1" u="none" strike="noStrike" cap="none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Cuentas Públicas Participativas</a:t>
            </a:r>
            <a:r>
              <a:rPr lang="es-CL" sz="1600" b="1" i="1" u="none" strike="noStrike" cap="none" dirty="0">
                <a:solidFill>
                  <a:srgbClr val="A3D4BA"/>
                </a:solidFill>
                <a:latin typeface="Corbel"/>
                <a:ea typeface="Corbel"/>
                <a:cs typeface="Corbel"/>
                <a:sym typeface="Corbel"/>
              </a:rPr>
              <a:t>: </a:t>
            </a:r>
            <a:r>
              <a:rPr lang="es-CL" sz="1400" b="0" i="1" u="none" strike="noStrike" cap="none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Es un proceso de diálogo ciudadano entre la autoridad, los representantes de la sociedad civil y la ciudadanía en general, respecto de la rendición de cuentas públicas de su gestión.</a:t>
            </a:r>
            <a:endParaRPr dirty="0"/>
          </a:p>
        </p:txBody>
      </p:sp>
      <p:cxnSp>
        <p:nvCxnSpPr>
          <p:cNvPr id="483" name="Google Shape;483;p52"/>
          <p:cNvCxnSpPr/>
          <p:nvPr/>
        </p:nvCxnSpPr>
        <p:spPr>
          <a:xfrm rot="10800000">
            <a:off x="4527092" y="4412195"/>
            <a:ext cx="0" cy="1094985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484" name="Google Shape;484;p52"/>
          <p:cNvSpPr/>
          <p:nvPr/>
        </p:nvSpPr>
        <p:spPr>
          <a:xfrm>
            <a:off x="4867496" y="4216774"/>
            <a:ext cx="3721113" cy="1631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600" b="1" i="1" u="none" strike="noStrike" cap="none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Plebiscito:</a:t>
            </a:r>
            <a:r>
              <a:rPr lang="es-CL" sz="1600" b="1" i="1" u="none" strike="noStrike" cap="none" dirty="0">
                <a:solidFill>
                  <a:srgbClr val="A3D4BA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es-CL" sz="1400" b="0" i="1" u="none" strike="noStrike" cap="none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Es una instancia donde el alcalde o alcaldesa, con conocimiento del Concejo Municipal, y muchas veces por iniciativa de los ciudadanos pertenecientes al registro electoral, convoca a los electores comunales a una votación o propuesta de ciertos temas de inquietud sobre el territorio o gestiones locales.</a:t>
            </a:r>
            <a:endParaRPr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9" name="Google Shape;489;p53"/>
          <p:cNvCxnSpPr/>
          <p:nvPr/>
        </p:nvCxnSpPr>
        <p:spPr>
          <a:xfrm rot="10800000">
            <a:off x="3275590" y="2493340"/>
            <a:ext cx="2592820" cy="0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490" name="Google Shape;490;p53"/>
          <p:cNvSpPr/>
          <p:nvPr/>
        </p:nvSpPr>
        <p:spPr>
          <a:xfrm>
            <a:off x="1161436" y="1542410"/>
            <a:ext cx="682112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2000" b="1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¿Cuáles son las instancias de participación ciudadana dentro del funcionamiento de una municipalidad? </a:t>
            </a:r>
            <a:endParaRPr sz="2000" b="0" i="0" u="none" strike="noStrike" cap="none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91" name="Google Shape;491;p53"/>
          <p:cNvSpPr/>
          <p:nvPr/>
        </p:nvSpPr>
        <p:spPr>
          <a:xfrm>
            <a:off x="1130137" y="3042686"/>
            <a:ext cx="682112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2000" b="1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¿Por qué es importante la participación ciudadana dentro del funcionamiento de una municipalidad? </a:t>
            </a:r>
            <a:endParaRPr sz="2000" b="0" i="0" u="none" strike="noStrike" cap="none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92" name="Google Shape;492;p53"/>
          <p:cNvSpPr/>
          <p:nvPr/>
        </p:nvSpPr>
        <p:spPr>
          <a:xfrm>
            <a:off x="1205348" y="4629503"/>
            <a:ext cx="6650175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2000" b="1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¿Cómo se relaciona lo que la municipalidad realiza en la comuna con mi vida cotidiana? </a:t>
            </a:r>
            <a:endParaRPr sz="2000" b="0" i="0" u="none" strike="noStrike" cap="none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cxnSp>
        <p:nvCxnSpPr>
          <p:cNvPr id="493" name="Google Shape;493;p53"/>
          <p:cNvCxnSpPr/>
          <p:nvPr/>
        </p:nvCxnSpPr>
        <p:spPr>
          <a:xfrm rot="10800000" flipH="1">
            <a:off x="4559309" y="2589955"/>
            <a:ext cx="1" cy="142695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494" name="Google Shape;494;p53"/>
          <p:cNvCxnSpPr/>
          <p:nvPr/>
        </p:nvCxnSpPr>
        <p:spPr>
          <a:xfrm rot="10800000">
            <a:off x="3256982" y="3984859"/>
            <a:ext cx="2592820" cy="0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495" name="Google Shape;495;p53"/>
          <p:cNvCxnSpPr/>
          <p:nvPr/>
        </p:nvCxnSpPr>
        <p:spPr>
          <a:xfrm rot="10800000" flipH="1">
            <a:off x="4540701" y="4081474"/>
            <a:ext cx="1" cy="142695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496" name="Google Shape;496;p53"/>
          <p:cNvCxnSpPr/>
          <p:nvPr/>
        </p:nvCxnSpPr>
        <p:spPr>
          <a:xfrm rot="10800000">
            <a:off x="3256982" y="5576698"/>
            <a:ext cx="2592820" cy="0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2" name="Google Shape;162;p26"/>
          <p:cNvCxnSpPr/>
          <p:nvPr/>
        </p:nvCxnSpPr>
        <p:spPr>
          <a:xfrm rot="10800000">
            <a:off x="3275590" y="2493340"/>
            <a:ext cx="2592820" cy="0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163" name="Google Shape;163;p26"/>
          <p:cNvSpPr/>
          <p:nvPr/>
        </p:nvSpPr>
        <p:spPr>
          <a:xfrm>
            <a:off x="1161436" y="1542410"/>
            <a:ext cx="682112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2000" b="1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¿Cuáles son las instancias de participación ciudadana dentro del funcionamiento de una municipalidad? </a:t>
            </a:r>
            <a:endParaRPr sz="2000" b="0" i="0" u="none" strike="noStrike" cap="none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64" name="Google Shape;164;p26"/>
          <p:cNvSpPr/>
          <p:nvPr/>
        </p:nvSpPr>
        <p:spPr>
          <a:xfrm>
            <a:off x="1130137" y="3042686"/>
            <a:ext cx="682112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2000" b="1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¿Por qué es importante la participación ciudadana dentro del funcionamiento de una municipalidad? </a:t>
            </a:r>
            <a:endParaRPr sz="2000" b="0" i="0" u="none" strike="noStrike" cap="none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65" name="Google Shape;165;p26"/>
          <p:cNvSpPr/>
          <p:nvPr/>
        </p:nvSpPr>
        <p:spPr>
          <a:xfrm>
            <a:off x="1205348" y="4629503"/>
            <a:ext cx="6650175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2000" b="1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¿Cómo se relaciona lo que la municipalidad realiza en la comuna con mi vida cotidiana? </a:t>
            </a:r>
            <a:endParaRPr sz="2000" b="0" i="0" u="none" strike="noStrike" cap="none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cxnSp>
        <p:nvCxnSpPr>
          <p:cNvPr id="166" name="Google Shape;166;p26"/>
          <p:cNvCxnSpPr/>
          <p:nvPr/>
        </p:nvCxnSpPr>
        <p:spPr>
          <a:xfrm rot="10800000" flipH="1">
            <a:off x="4559309" y="2589955"/>
            <a:ext cx="1" cy="142695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167" name="Google Shape;167;p26"/>
          <p:cNvCxnSpPr/>
          <p:nvPr/>
        </p:nvCxnSpPr>
        <p:spPr>
          <a:xfrm rot="10800000">
            <a:off x="3256982" y="3984859"/>
            <a:ext cx="2592820" cy="0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168" name="Google Shape;168;p26"/>
          <p:cNvCxnSpPr/>
          <p:nvPr/>
        </p:nvCxnSpPr>
        <p:spPr>
          <a:xfrm rot="10800000" flipH="1">
            <a:off x="4540701" y="4081474"/>
            <a:ext cx="1" cy="142695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169" name="Google Shape;169;p26"/>
          <p:cNvCxnSpPr/>
          <p:nvPr/>
        </p:nvCxnSpPr>
        <p:spPr>
          <a:xfrm rot="10800000">
            <a:off x="3256982" y="5576698"/>
            <a:ext cx="2592820" cy="0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D1215E36-736C-5249-BD3D-510723E3A3CC}"/>
              </a:ext>
            </a:extLst>
          </p:cNvPr>
          <p:cNvSpPr/>
          <p:nvPr/>
        </p:nvSpPr>
        <p:spPr>
          <a:xfrm>
            <a:off x="3460958" y="3854027"/>
            <a:ext cx="22220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EDUCACIÓN CIUDADANA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UNIDAD I / CLASE 3</a:t>
            </a:r>
            <a:endParaRPr kumimoji="0" lang="es-CL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11" name="Google Shape;84;p1">
            <a:extLst>
              <a:ext uri="{FF2B5EF4-FFF2-40B4-BE49-F238E27FC236}">
                <a16:creationId xmlns:a16="http://schemas.microsoft.com/office/drawing/2014/main" id="{D86E0B75-3A87-8042-AD62-D69E91ADA2B8}"/>
              </a:ext>
            </a:extLst>
          </p:cNvPr>
          <p:cNvCxnSpPr/>
          <p:nvPr/>
        </p:nvCxnSpPr>
        <p:spPr>
          <a:xfrm rot="10800000">
            <a:off x="2500436" y="3722959"/>
            <a:ext cx="4054783" cy="0"/>
          </a:xfrm>
          <a:prstGeom prst="straightConnector1">
            <a:avLst/>
          </a:prstGeom>
          <a:noFill/>
          <a:ln w="381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" name="Google Shape;85;p1">
            <a:extLst>
              <a:ext uri="{FF2B5EF4-FFF2-40B4-BE49-F238E27FC236}">
                <a16:creationId xmlns:a16="http://schemas.microsoft.com/office/drawing/2014/main" id="{1A82FA8E-CDBB-DD4D-A838-F87086F150F1}"/>
              </a:ext>
            </a:extLst>
          </p:cNvPr>
          <p:cNvSpPr txBox="1"/>
          <p:nvPr/>
        </p:nvSpPr>
        <p:spPr>
          <a:xfrm>
            <a:off x="2403453" y="2677840"/>
            <a:ext cx="4251485" cy="413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s-E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EL GOBIERNO COMUNAL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" name="Google Shape;87;p1">
            <a:extLst>
              <a:ext uri="{FF2B5EF4-FFF2-40B4-BE49-F238E27FC236}">
                <a16:creationId xmlns:a16="http://schemas.microsoft.com/office/drawing/2014/main" id="{391309B4-7609-D745-8345-70226F39127C}"/>
              </a:ext>
            </a:extLst>
          </p:cNvPr>
          <p:cNvSpPr/>
          <p:nvPr/>
        </p:nvSpPr>
        <p:spPr>
          <a:xfrm>
            <a:off x="2403451" y="3222560"/>
            <a:ext cx="425148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UNA INSTANCIA DE PARTICIPACIÓN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5F9591AC-4673-7749-9AD6-BEF93559B5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837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1"/>
          <p:cNvSpPr txBox="1">
            <a:spLocks noGrp="1"/>
          </p:cNvSpPr>
          <p:nvPr>
            <p:ph type="title"/>
          </p:nvPr>
        </p:nvSpPr>
        <p:spPr>
          <a:xfrm>
            <a:off x="531024" y="350427"/>
            <a:ext cx="6326976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None/>
            </a:pPr>
            <a:r>
              <a:rPr lang="es-CL" sz="2400" b="1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¿CÓMO FUNCIONAN LOS DEPARTAMENTOS Y UNIDADES DE LAS MUNICIPALES?</a:t>
            </a:r>
            <a:endParaRPr sz="2400">
              <a:solidFill>
                <a:srgbClr val="34B2AF"/>
              </a:solidFill>
            </a:endParaRPr>
          </a:p>
        </p:txBody>
      </p:sp>
      <p:sp>
        <p:nvSpPr>
          <p:cNvPr id="217" name="Google Shape;217;p31"/>
          <p:cNvSpPr txBox="1">
            <a:spLocks noGrp="1"/>
          </p:cNvSpPr>
          <p:nvPr>
            <p:ph type="body" idx="1"/>
          </p:nvPr>
        </p:nvSpPr>
        <p:spPr>
          <a:xfrm>
            <a:off x="531023" y="1306864"/>
            <a:ext cx="8137371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La municipalidad se estructura y se organiza en distintas unidades y departamentos, los cuales tienen funciones y tareas específicas.</a:t>
            </a:r>
            <a:endParaRPr dirty="0"/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1"/>
          <p:cNvSpPr txBox="1">
            <a:spLocks noGrp="1"/>
          </p:cNvSpPr>
          <p:nvPr>
            <p:ph type="title"/>
          </p:nvPr>
        </p:nvSpPr>
        <p:spPr>
          <a:xfrm>
            <a:off x="531024" y="350427"/>
            <a:ext cx="6326976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None/>
            </a:pPr>
            <a:r>
              <a:rPr lang="es-CL" sz="2400" b="1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¿CÓMO FUNCIONAN LOS DEPARTAMENTOS Y UNIDADES DE LAS MUNICIPALES?</a:t>
            </a:r>
            <a:endParaRPr sz="2400">
              <a:solidFill>
                <a:srgbClr val="34B2AF"/>
              </a:solidFill>
            </a:endParaRPr>
          </a:p>
        </p:txBody>
      </p:sp>
      <p:sp>
        <p:nvSpPr>
          <p:cNvPr id="217" name="Google Shape;217;p31"/>
          <p:cNvSpPr txBox="1">
            <a:spLocks noGrp="1"/>
          </p:cNvSpPr>
          <p:nvPr>
            <p:ph type="body" idx="1"/>
          </p:nvPr>
        </p:nvSpPr>
        <p:spPr>
          <a:xfrm>
            <a:off x="531023" y="1306864"/>
            <a:ext cx="8137371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La municipalidad se estructura y se organiza en distintas unidades y departamentos, los cuales tienen funciones y tareas específicas.</a:t>
            </a:r>
            <a:endParaRPr dirty="0"/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18" name="Google Shape;218;p31"/>
          <p:cNvPicPr preferRelativeResize="0"/>
          <p:nvPr/>
        </p:nvPicPr>
        <p:blipFill>
          <a:blip r:embed="rId4"/>
          <a:srcRect/>
          <a:stretch/>
        </p:blipFill>
        <p:spPr>
          <a:xfrm>
            <a:off x="571041" y="2574724"/>
            <a:ext cx="812743" cy="826566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31"/>
          <p:cNvSpPr/>
          <p:nvPr/>
        </p:nvSpPr>
        <p:spPr>
          <a:xfrm>
            <a:off x="1667148" y="2305190"/>
            <a:ext cx="2743699" cy="1415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L" sz="1600" b="1" i="0" u="none" strike="noStrike" cap="none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Unidad de Aseo y Ornato </a:t>
            </a:r>
            <a:endParaRPr sz="1400" b="0" i="0" u="none" strike="noStrike" cap="none" dirty="0">
              <a:solidFill>
                <a:srgbClr val="34B2A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CL" sz="1400" b="0" i="0" u="none" strike="noStrike" cap="none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Aplicar normas ambientales, mantener el aseo de las vías públicas y bienes de uso público. Construir, conservar y administrar las áreas verdes. </a:t>
            </a:r>
            <a:endParaRPr sz="1400" b="0" i="0" u="none" strike="noStrike" cap="none" dirty="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6" name="Google Shape;226;p31"/>
          <p:cNvCxnSpPr/>
          <p:nvPr/>
        </p:nvCxnSpPr>
        <p:spPr>
          <a:xfrm rot="10800000">
            <a:off x="1506807" y="2437924"/>
            <a:ext cx="0" cy="1094985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617750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1"/>
          <p:cNvSpPr txBox="1">
            <a:spLocks noGrp="1"/>
          </p:cNvSpPr>
          <p:nvPr>
            <p:ph type="title"/>
          </p:nvPr>
        </p:nvSpPr>
        <p:spPr>
          <a:xfrm>
            <a:off x="531024" y="350427"/>
            <a:ext cx="6326976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None/>
            </a:pPr>
            <a:r>
              <a:rPr lang="es-CL" sz="2400" b="1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¿CÓMO FUNCIONAN LOS DEPARTAMENTOS Y UNIDADES DE LAS MUNICIPALES?</a:t>
            </a:r>
            <a:endParaRPr sz="2400">
              <a:solidFill>
                <a:srgbClr val="34B2AF"/>
              </a:solidFill>
            </a:endParaRPr>
          </a:p>
        </p:txBody>
      </p:sp>
      <p:sp>
        <p:nvSpPr>
          <p:cNvPr id="217" name="Google Shape;217;p31"/>
          <p:cNvSpPr txBox="1">
            <a:spLocks noGrp="1"/>
          </p:cNvSpPr>
          <p:nvPr>
            <p:ph type="body" idx="1"/>
          </p:nvPr>
        </p:nvSpPr>
        <p:spPr>
          <a:xfrm>
            <a:off x="531023" y="1306864"/>
            <a:ext cx="8137371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La municipalidad se estructura y se organiza en distintas unidades y departamentos, los cuales tienen funciones y tareas específicas.</a:t>
            </a:r>
            <a:endParaRPr dirty="0"/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18" name="Google Shape;218;p31"/>
          <p:cNvPicPr preferRelativeResize="0"/>
          <p:nvPr/>
        </p:nvPicPr>
        <p:blipFill>
          <a:blip r:embed="rId4"/>
          <a:srcRect/>
          <a:stretch/>
        </p:blipFill>
        <p:spPr>
          <a:xfrm>
            <a:off x="571041" y="2574724"/>
            <a:ext cx="812743" cy="826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31"/>
          <p:cNvPicPr preferRelativeResize="0"/>
          <p:nvPr/>
        </p:nvPicPr>
        <p:blipFill>
          <a:blip r:embed="rId5"/>
          <a:srcRect/>
          <a:stretch/>
        </p:blipFill>
        <p:spPr>
          <a:xfrm>
            <a:off x="4821389" y="2574723"/>
            <a:ext cx="812743" cy="826566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31"/>
          <p:cNvSpPr/>
          <p:nvPr/>
        </p:nvSpPr>
        <p:spPr>
          <a:xfrm>
            <a:off x="1667148" y="2305190"/>
            <a:ext cx="2743699" cy="1415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L" sz="1600" b="1" i="0" u="none" strike="noStrike" cap="none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Unidad de Aseo y Ornato </a:t>
            </a:r>
            <a:endParaRPr sz="1400" b="0" i="0" u="none" strike="noStrike" cap="none" dirty="0">
              <a:solidFill>
                <a:srgbClr val="34B2A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CL" sz="1400" b="0" i="0" u="none" strike="noStrike" cap="none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Aplicar normas ambientales, mantener el aseo de las vías públicas y bienes de uso público. Construir, conservar y administrar las áreas verdes. </a:t>
            </a:r>
            <a:endParaRPr sz="1400" b="0" i="0" u="none" strike="noStrike" cap="none" dirty="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31"/>
          <p:cNvSpPr/>
          <p:nvPr/>
        </p:nvSpPr>
        <p:spPr>
          <a:xfrm>
            <a:off x="5880769" y="2305190"/>
            <a:ext cx="2806036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L" sz="1600" b="1" i="0" u="none" strike="noStrike" cap="none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Unidad de Administración y Finanzas</a:t>
            </a:r>
            <a:endParaRPr sz="1400" b="0" i="0" u="none" strike="noStrike" cap="none" dirty="0">
              <a:solidFill>
                <a:srgbClr val="34B2A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CL" sz="1400" b="0" i="0" u="none" strike="noStrike" cap="none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Asesorar al alcalde o alcaldesa en la administración interna de la municipalidad y la administración financiera de los bienes municipales</a:t>
            </a:r>
            <a:r>
              <a:rPr lang="es-CL" sz="1400" b="0" i="0" u="none" strike="noStrike" cap="none" dirty="0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. </a:t>
            </a:r>
            <a:endParaRPr sz="1400" b="0" i="0" u="none" strike="noStrike" cap="none" dirty="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cxnSp>
        <p:nvCxnSpPr>
          <p:cNvPr id="226" name="Google Shape;226;p31"/>
          <p:cNvCxnSpPr/>
          <p:nvPr/>
        </p:nvCxnSpPr>
        <p:spPr>
          <a:xfrm rot="10800000">
            <a:off x="1506807" y="2437924"/>
            <a:ext cx="0" cy="1094985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27" name="Google Shape;227;p31"/>
          <p:cNvCxnSpPr/>
          <p:nvPr/>
        </p:nvCxnSpPr>
        <p:spPr>
          <a:xfrm rot="10800000">
            <a:off x="5760156" y="2437924"/>
            <a:ext cx="0" cy="1094985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806134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1"/>
          <p:cNvSpPr txBox="1">
            <a:spLocks noGrp="1"/>
          </p:cNvSpPr>
          <p:nvPr>
            <p:ph type="title"/>
          </p:nvPr>
        </p:nvSpPr>
        <p:spPr>
          <a:xfrm>
            <a:off x="531024" y="350427"/>
            <a:ext cx="6326976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None/>
            </a:pPr>
            <a:r>
              <a:rPr lang="es-CL" sz="2400" b="1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¿CÓMO FUNCIONAN LOS DEPARTAMENTOS Y UNIDADES DE LAS MUNICIPALES?</a:t>
            </a:r>
            <a:endParaRPr sz="2400">
              <a:solidFill>
                <a:srgbClr val="34B2AF"/>
              </a:solidFill>
            </a:endParaRPr>
          </a:p>
        </p:txBody>
      </p:sp>
      <p:sp>
        <p:nvSpPr>
          <p:cNvPr id="217" name="Google Shape;217;p31"/>
          <p:cNvSpPr txBox="1">
            <a:spLocks noGrp="1"/>
          </p:cNvSpPr>
          <p:nvPr>
            <p:ph type="body" idx="1"/>
          </p:nvPr>
        </p:nvSpPr>
        <p:spPr>
          <a:xfrm>
            <a:off x="531023" y="1306864"/>
            <a:ext cx="8137371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La municipalidad se estructura y se organiza en distintas unidades y departamentos, los cuales tienen funciones y tareas específicas.</a:t>
            </a:r>
            <a:endParaRPr dirty="0"/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18" name="Google Shape;218;p31"/>
          <p:cNvPicPr preferRelativeResize="0"/>
          <p:nvPr/>
        </p:nvPicPr>
        <p:blipFill>
          <a:blip r:embed="rId4"/>
          <a:srcRect/>
          <a:stretch/>
        </p:blipFill>
        <p:spPr>
          <a:xfrm>
            <a:off x="571041" y="2574724"/>
            <a:ext cx="812743" cy="826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31"/>
          <p:cNvPicPr preferRelativeResize="0"/>
          <p:nvPr/>
        </p:nvPicPr>
        <p:blipFill>
          <a:blip r:embed="rId5"/>
          <a:srcRect/>
          <a:stretch/>
        </p:blipFill>
        <p:spPr>
          <a:xfrm>
            <a:off x="571041" y="4559626"/>
            <a:ext cx="812743" cy="826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31"/>
          <p:cNvPicPr preferRelativeResize="0"/>
          <p:nvPr/>
        </p:nvPicPr>
        <p:blipFill>
          <a:blip r:embed="rId6"/>
          <a:srcRect/>
          <a:stretch/>
        </p:blipFill>
        <p:spPr>
          <a:xfrm>
            <a:off x="4821389" y="2574723"/>
            <a:ext cx="812743" cy="826566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31"/>
          <p:cNvSpPr/>
          <p:nvPr/>
        </p:nvSpPr>
        <p:spPr>
          <a:xfrm>
            <a:off x="1667148" y="2305190"/>
            <a:ext cx="2743699" cy="1415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L" sz="1600" b="1" i="0" u="none" strike="noStrike" cap="none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Unidad de Aseo y Ornato </a:t>
            </a:r>
            <a:endParaRPr sz="1400" b="0" i="0" u="none" strike="noStrike" cap="none" dirty="0">
              <a:solidFill>
                <a:srgbClr val="34B2A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CL" sz="1400" b="0" i="0" u="none" strike="noStrike" cap="none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Aplicar normas ambientales, mantener el aseo de las vías públicas y bienes de uso público. Construir, conservar y administrar las áreas verdes. </a:t>
            </a:r>
            <a:endParaRPr sz="1400" b="0" i="0" u="none" strike="noStrike" cap="none" dirty="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31"/>
          <p:cNvSpPr/>
          <p:nvPr/>
        </p:nvSpPr>
        <p:spPr>
          <a:xfrm>
            <a:off x="1667149" y="4408733"/>
            <a:ext cx="274370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L" sz="1600" b="1" i="0" u="none" strike="noStrike" cap="none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Administración Municipal </a:t>
            </a:r>
            <a:endParaRPr sz="1400" b="0" i="0" u="none" strike="noStrike" cap="none" dirty="0">
              <a:solidFill>
                <a:srgbClr val="34B2A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CL" sz="1400" b="0" i="0" u="none" strike="noStrike" cap="none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Administrar estratégicamente la organización interna del municipio, según los planes y programas establecidos. </a:t>
            </a:r>
            <a:endParaRPr sz="1400" b="0" i="0" u="none" strike="noStrike" cap="none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24" name="Google Shape;224;p31"/>
          <p:cNvSpPr/>
          <p:nvPr/>
        </p:nvSpPr>
        <p:spPr>
          <a:xfrm>
            <a:off x="5880769" y="2305190"/>
            <a:ext cx="2806036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L" sz="1600" b="1" i="0" u="none" strike="noStrike" cap="none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Unidad de Administración y Finanzas</a:t>
            </a:r>
            <a:endParaRPr sz="1400" b="0" i="0" u="none" strike="noStrike" cap="none" dirty="0">
              <a:solidFill>
                <a:srgbClr val="34B2A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CL" sz="1400" b="0" i="0" u="none" strike="noStrike" cap="none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Asesorar al alcalde o alcaldesa en la administración interna de la municipalidad y la administración financiera de los bienes municipales</a:t>
            </a:r>
            <a:r>
              <a:rPr lang="es-CL" sz="1400" b="0" i="0" u="none" strike="noStrike" cap="none" dirty="0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. </a:t>
            </a:r>
            <a:endParaRPr sz="1400" b="0" i="0" u="none" strike="noStrike" cap="none" dirty="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cxnSp>
        <p:nvCxnSpPr>
          <p:cNvPr id="226" name="Google Shape;226;p31"/>
          <p:cNvCxnSpPr/>
          <p:nvPr/>
        </p:nvCxnSpPr>
        <p:spPr>
          <a:xfrm rot="10800000">
            <a:off x="1506807" y="2437924"/>
            <a:ext cx="0" cy="1094985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27" name="Google Shape;227;p31"/>
          <p:cNvCxnSpPr/>
          <p:nvPr/>
        </p:nvCxnSpPr>
        <p:spPr>
          <a:xfrm rot="10800000">
            <a:off x="5760156" y="2437924"/>
            <a:ext cx="0" cy="1094985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29" name="Google Shape;229;p31"/>
          <p:cNvCxnSpPr/>
          <p:nvPr/>
        </p:nvCxnSpPr>
        <p:spPr>
          <a:xfrm rot="10800000">
            <a:off x="1520662" y="4419124"/>
            <a:ext cx="0" cy="1094985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248982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1"/>
          <p:cNvSpPr txBox="1">
            <a:spLocks noGrp="1"/>
          </p:cNvSpPr>
          <p:nvPr>
            <p:ph type="title"/>
          </p:nvPr>
        </p:nvSpPr>
        <p:spPr>
          <a:xfrm>
            <a:off x="531024" y="350427"/>
            <a:ext cx="6326976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None/>
            </a:pPr>
            <a:r>
              <a:rPr lang="es-CL" sz="2400" b="1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¿CÓMO FUNCIONAN LOS DEPARTAMENTOS Y UNIDADES DE LAS MUNICIPALES?</a:t>
            </a:r>
            <a:endParaRPr sz="2400">
              <a:solidFill>
                <a:srgbClr val="34B2AF"/>
              </a:solidFill>
            </a:endParaRPr>
          </a:p>
        </p:txBody>
      </p:sp>
      <p:sp>
        <p:nvSpPr>
          <p:cNvPr id="217" name="Google Shape;217;p31"/>
          <p:cNvSpPr txBox="1">
            <a:spLocks noGrp="1"/>
          </p:cNvSpPr>
          <p:nvPr>
            <p:ph type="body" idx="1"/>
          </p:nvPr>
        </p:nvSpPr>
        <p:spPr>
          <a:xfrm>
            <a:off x="531023" y="1306864"/>
            <a:ext cx="8137371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La municipalidad se estructura y se organiza en distintas unidades y departamentos, los cuales tienen funciones y tareas específicas.</a:t>
            </a:r>
            <a:endParaRPr dirty="0"/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18" name="Google Shape;218;p31"/>
          <p:cNvPicPr preferRelativeResize="0"/>
          <p:nvPr/>
        </p:nvPicPr>
        <p:blipFill>
          <a:blip r:embed="rId4"/>
          <a:srcRect/>
          <a:stretch/>
        </p:blipFill>
        <p:spPr>
          <a:xfrm>
            <a:off x="571041" y="2574724"/>
            <a:ext cx="812743" cy="826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31"/>
          <p:cNvPicPr preferRelativeResize="0"/>
          <p:nvPr/>
        </p:nvPicPr>
        <p:blipFill>
          <a:blip r:embed="rId5"/>
          <a:srcRect/>
          <a:stretch/>
        </p:blipFill>
        <p:spPr>
          <a:xfrm>
            <a:off x="571041" y="4559626"/>
            <a:ext cx="812743" cy="826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31"/>
          <p:cNvPicPr preferRelativeResize="0"/>
          <p:nvPr/>
        </p:nvPicPr>
        <p:blipFill>
          <a:blip r:embed="rId6"/>
          <a:srcRect/>
          <a:stretch/>
        </p:blipFill>
        <p:spPr>
          <a:xfrm>
            <a:off x="4821389" y="2574723"/>
            <a:ext cx="812743" cy="826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31"/>
          <p:cNvPicPr preferRelativeResize="0"/>
          <p:nvPr/>
        </p:nvPicPr>
        <p:blipFill>
          <a:blip r:embed="rId7"/>
          <a:srcRect/>
          <a:stretch/>
        </p:blipFill>
        <p:spPr>
          <a:xfrm>
            <a:off x="4810150" y="4516273"/>
            <a:ext cx="812743" cy="826566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31"/>
          <p:cNvSpPr/>
          <p:nvPr/>
        </p:nvSpPr>
        <p:spPr>
          <a:xfrm>
            <a:off x="1667148" y="2305190"/>
            <a:ext cx="2743699" cy="1415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L" sz="1600" b="1" i="0" u="none" strike="noStrike" cap="none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Unidad de Aseo y Ornato </a:t>
            </a:r>
            <a:endParaRPr sz="1400" b="0" i="0" u="none" strike="noStrike" cap="none" dirty="0">
              <a:solidFill>
                <a:srgbClr val="34B2A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CL" sz="1400" b="0" i="0" u="none" strike="noStrike" cap="none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Aplicar normas ambientales, mantener el aseo de las vías públicas y bienes de uso público. Construir, conservar y administrar las áreas verdes. </a:t>
            </a:r>
            <a:endParaRPr sz="1400" b="0" i="0" u="none" strike="noStrike" cap="none" dirty="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31"/>
          <p:cNvSpPr/>
          <p:nvPr/>
        </p:nvSpPr>
        <p:spPr>
          <a:xfrm>
            <a:off x="1667149" y="4408733"/>
            <a:ext cx="274370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L" sz="1600" b="1" i="0" u="none" strike="noStrike" cap="none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Administración Municipal </a:t>
            </a:r>
            <a:endParaRPr sz="1400" b="0" i="0" u="none" strike="noStrike" cap="none" dirty="0">
              <a:solidFill>
                <a:srgbClr val="34B2A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CL" sz="1400" b="0" i="0" u="none" strike="noStrike" cap="none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Administrar estratégicamente la organización interna del municipio, según los planes y programas establecidos. </a:t>
            </a:r>
            <a:endParaRPr sz="1400" b="0" i="0" u="none" strike="noStrike" cap="none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24" name="Google Shape;224;p31"/>
          <p:cNvSpPr/>
          <p:nvPr/>
        </p:nvSpPr>
        <p:spPr>
          <a:xfrm>
            <a:off x="5880769" y="2305190"/>
            <a:ext cx="2806036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L" sz="1600" b="1" i="0" u="none" strike="noStrike" cap="none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Unidad de Administración y Finanzas</a:t>
            </a:r>
            <a:endParaRPr sz="1400" b="0" i="0" u="none" strike="noStrike" cap="none" dirty="0">
              <a:solidFill>
                <a:srgbClr val="34B2A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CL" sz="1400" b="0" i="0" u="none" strike="noStrike" cap="none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Asesorar al alcalde o alcaldesa en la administración interna de la municipalidad y la administración financiera de los bienes municipales</a:t>
            </a:r>
            <a:r>
              <a:rPr lang="es-CL" sz="1400" b="0" i="0" u="none" strike="noStrike" cap="none" dirty="0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. </a:t>
            </a:r>
            <a:endParaRPr sz="1400" b="0" i="0" u="none" strike="noStrike" cap="none" dirty="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25" name="Google Shape;225;p31"/>
          <p:cNvSpPr/>
          <p:nvPr/>
        </p:nvSpPr>
        <p:spPr>
          <a:xfrm>
            <a:off x="5938539" y="4463272"/>
            <a:ext cx="2715391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337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L" sz="1600" b="1" i="0" u="none" strike="noStrike" cap="none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Unidad de Educación, Salud y otros</a:t>
            </a:r>
            <a:endParaRPr sz="1600" b="1" i="0" u="none" strike="noStrike" cap="none" dirty="0">
              <a:solidFill>
                <a:srgbClr val="34B2A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CL" sz="1400" b="0" i="0" u="none" strike="noStrike" cap="none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Asesorar a la alcaldía y Concejo Municipal en temáticas asociadas.</a:t>
            </a:r>
            <a:endParaRPr sz="1400" b="0" i="0" u="none" strike="noStrike" cap="none" dirty="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6" name="Google Shape;226;p31"/>
          <p:cNvCxnSpPr/>
          <p:nvPr/>
        </p:nvCxnSpPr>
        <p:spPr>
          <a:xfrm rot="10800000">
            <a:off x="1506807" y="2437924"/>
            <a:ext cx="0" cy="1094985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27" name="Google Shape;227;p31"/>
          <p:cNvCxnSpPr/>
          <p:nvPr/>
        </p:nvCxnSpPr>
        <p:spPr>
          <a:xfrm rot="10800000">
            <a:off x="5760156" y="2437924"/>
            <a:ext cx="0" cy="1094985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28" name="Google Shape;228;p31"/>
          <p:cNvCxnSpPr/>
          <p:nvPr/>
        </p:nvCxnSpPr>
        <p:spPr>
          <a:xfrm rot="10800000">
            <a:off x="5760156" y="4419124"/>
            <a:ext cx="0" cy="1094985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29" name="Google Shape;229;p31"/>
          <p:cNvCxnSpPr/>
          <p:nvPr/>
        </p:nvCxnSpPr>
        <p:spPr>
          <a:xfrm rot="10800000">
            <a:off x="1520662" y="4419124"/>
            <a:ext cx="0" cy="1094985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067259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1"/>
          <p:cNvSpPr txBox="1">
            <a:spLocks noGrp="1"/>
          </p:cNvSpPr>
          <p:nvPr>
            <p:ph type="title"/>
          </p:nvPr>
        </p:nvSpPr>
        <p:spPr>
          <a:xfrm>
            <a:off x="531024" y="350427"/>
            <a:ext cx="6326976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None/>
            </a:pPr>
            <a:r>
              <a:rPr lang="es-CL" sz="2400" b="1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¿CÓMO FUNCIONAN LOS DEPARTAMENTOS Y UNIDADES DE LAS MUNICIPALES?</a:t>
            </a:r>
            <a:endParaRPr sz="2400">
              <a:solidFill>
                <a:srgbClr val="34B2AF"/>
              </a:solidFill>
            </a:endParaRPr>
          </a:p>
        </p:txBody>
      </p:sp>
      <p:sp>
        <p:nvSpPr>
          <p:cNvPr id="217" name="Google Shape;217;p31"/>
          <p:cNvSpPr txBox="1">
            <a:spLocks noGrp="1"/>
          </p:cNvSpPr>
          <p:nvPr>
            <p:ph type="body" idx="1"/>
          </p:nvPr>
        </p:nvSpPr>
        <p:spPr>
          <a:xfrm>
            <a:off x="531023" y="1306864"/>
            <a:ext cx="8137371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r>
              <a:rPr lang="es-CL" sz="16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La municipalidad se estructura y se organiza en distintas unidades y departamentos, los cuales tienen funciones y tareas específicas.</a:t>
            </a:r>
            <a:endParaRPr dirty="0"/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449594224"/>
      </p:ext>
    </p:extLst>
  </p:cSld>
  <p:clrMapOvr>
    <a:masterClrMapping/>
  </p:clrMapOvr>
</p:sld>
</file>

<file path=ppt/theme/theme1.xml><?xml version="1.0" encoding="utf-8"?>
<a:theme xmlns:a="http://schemas.openxmlformats.org/drawingml/2006/main" name="2_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2328</Words>
  <Application>Microsoft Macintosh PowerPoint</Application>
  <PresentationFormat>Presentación en pantalla (4:3)</PresentationFormat>
  <Paragraphs>191</Paragraphs>
  <Slides>30</Slides>
  <Notes>27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30</vt:i4>
      </vt:variant>
    </vt:vector>
  </HeadingPairs>
  <TitlesOfParts>
    <vt:vector size="36" baseType="lpstr">
      <vt:lpstr>Corbel</vt:lpstr>
      <vt:lpstr>Calibri</vt:lpstr>
      <vt:lpstr>Arial</vt:lpstr>
      <vt:lpstr>Courier New</vt:lpstr>
      <vt:lpstr>2_Tema de Office</vt:lpstr>
      <vt:lpstr>3_Tema de Office</vt:lpstr>
      <vt:lpstr>Presentación de PowerPoint</vt:lpstr>
      <vt:lpstr>Presentación de PowerPoint</vt:lpstr>
      <vt:lpstr>Presentación de PowerPoint</vt:lpstr>
      <vt:lpstr>¿CÓMO FUNCIONAN LOS DEPARTAMENTOS Y UNIDADES DE LAS MUNICIPALES?</vt:lpstr>
      <vt:lpstr>¿CÓMO FUNCIONAN LOS DEPARTAMENTOS Y UNIDADES DE LAS MUNICIPALES?</vt:lpstr>
      <vt:lpstr>¿CÓMO FUNCIONAN LOS DEPARTAMENTOS Y UNIDADES DE LAS MUNICIPALES?</vt:lpstr>
      <vt:lpstr>¿CÓMO FUNCIONAN LOS DEPARTAMENTOS Y UNIDADES DE LAS MUNICIPALES?</vt:lpstr>
      <vt:lpstr>¿CÓMO FUNCIONAN LOS DEPARTAMENTOS Y UNIDADES DE LAS MUNICIPALES?</vt:lpstr>
      <vt:lpstr>¿CÓMO FUNCIONAN LOS DEPARTAMENTOS Y UNIDADES DE LAS MUNICIPALES?</vt:lpstr>
      <vt:lpstr>¿CÓMO FUNCIONAN LOS DEPARTAMENTOS Y UNIDADES DE LAS MUNICIPALES?</vt:lpstr>
      <vt:lpstr>¿CÓMO FUNCIONAN LOS DEPARTAMENTOS Y UNIDADES DE LAS MUNICIPALES?</vt:lpstr>
      <vt:lpstr>¿CÓMO FUNCIONAN LOS DEPARTAMENTOS Y UNIDADES DE LAS MUNICIPALES?</vt:lpstr>
      <vt:lpstr>¿CÓMO FUNCIONAN LOS DEPARTAMENTOS Y UNIDADES DE LAS MUNICIPALES?</vt:lpstr>
      <vt:lpstr>¿CÓMO FUNCIONAN LOS DEPARTAMENTOS Y UNIDADES DE LAS MUNICIPALES?</vt:lpstr>
      <vt:lpstr>¿CÓMO FUNCIONAN LOS DEPARTAMENTOS Y UNIDADES DE LAS MUNICIPALES?</vt:lpstr>
      <vt:lpstr>¿CÓMO FUNCIONAN LOS DEPARTAMENTOS Y UNIDADES DE LAS MUNICIPALES?</vt:lpstr>
      <vt:lpstr>¿CÓMO FUNCIONAN LOS DEPARTAMENTOS Y UNIDADES DE LAS MUNICIPALES?</vt:lpstr>
      <vt:lpstr>¿CUÁLES SON LAS FUNCIONES DE UNA MUNICIPALIDAD</vt:lpstr>
      <vt:lpstr>¿CUÁLES SON LAS FUNCIONES DE UNA MUNICIPALIDAD</vt:lpstr>
      <vt:lpstr>¿CUÁLES SON LAS FUNCIONES DE UNA MUNICIPALIDAD</vt:lpstr>
      <vt:lpstr>¿CUÁLES SON LAS FUNCIONES DE UNA MUNICIPALIDAD</vt:lpstr>
      <vt:lpstr>¿CÓMO SE RELACIONA LA MUNICIPALIDAD CON MI VIDA COTIDIANA?</vt:lpstr>
      <vt:lpstr>¿CÓMO SE RELACIONA LA MUNICIPALIDAD CON MI VIDA COTIDIANA?</vt:lpstr>
      <vt:lpstr>¿CÓMO SE RELACIONA LA MUNICIPALIDAD CON MI VIDA COTIDIANA?</vt:lpstr>
      <vt:lpstr>¿CÓMO SE RELACIONA LA MUNICIPALIDAD CON MI VIDA COTIDIANA?</vt:lpstr>
      <vt:lpstr>EL MUNICIPIO Y LA COMUNIDAD: INSTANCIAS DE PARTICIPACIÓN</vt:lpstr>
      <vt:lpstr>EL MUNICIPIO Y LA COMUNIDAD: INSTANCIAS DE PARTICIPACIÓN</vt:lpstr>
      <vt:lpstr>EL MUNICIPIO Y LA COMUNIDAD: INSTANCIAS DE PARTICIPACIÓN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CEDEUS</dc:creator>
  <cp:lastModifiedBy>Usuario de Microsoft Office</cp:lastModifiedBy>
  <cp:revision>13</cp:revision>
  <dcterms:modified xsi:type="dcterms:W3CDTF">2020-11-20T03:03:41Z</dcterms:modified>
</cp:coreProperties>
</file>