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 id="2147483660" r:id="rId2"/>
  </p:sldMasterIdLst>
  <p:notesMasterIdLst>
    <p:notesMasterId r:id="rId36"/>
  </p:notesMasterIdLst>
  <p:sldIdLst>
    <p:sldId id="302" r:id="rId3"/>
    <p:sldId id="304"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305" r:id="rId35"/>
  </p:sldIdLst>
  <p:sldSz cx="9144000" cy="6858000" type="screen4x3"/>
  <p:notesSz cx="6858000" cy="9144000"/>
  <p:embeddedFontLst>
    <p:embeddedFont>
      <p:font typeface="Calibri" panose="020F0502020204030204" pitchFamily="34" charset="0"/>
      <p:regular r:id="rId37"/>
      <p:bold r:id="rId38"/>
      <p:italic r:id="rId39"/>
      <p:boldItalic r:id="rId40"/>
    </p:embeddedFont>
    <p:embeddedFont>
      <p:font typeface="Corbel" panose="020B0503020204020204" pitchFamily="3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5" roundtripDataSignature="AMtx7mi9kKNKxVTq7IG4CEUAmK533eYPP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rancisca Zegers" initials="" lastIdx="1" clrIdx="0"/>
  <p:cmAuthor id="1" name="Alicia Santi" initials="" lastIdx="3" clrIdx="1"/>
  <p:cmAuthor id="2" name="Daniel Sandoval" initials="" lastIdx="2" clrIdx="2"/>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6"/>
    <p:restoredTop sz="94608"/>
  </p:normalViewPr>
  <p:slideViewPr>
    <p:cSldViewPr snapToGrid="0" snapToObjects="1">
      <p:cViewPr varScale="1">
        <p:scale>
          <a:sx n="196" d="100"/>
          <a:sy n="196" d="100"/>
        </p:scale>
        <p:origin x="2888"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3.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6.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1.fntdata"/><Relationship Id="rId40" Type="http://schemas.openxmlformats.org/officeDocument/2006/relationships/font" Target="fonts/font4.fntdata"/><Relationship Id="rId45"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7.fntdata"/><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2.fntdata"/><Relationship Id="rId46"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0-10-09T18:28:03.364" idx="1">
    <p:pos x="6000" y="0"/>
    <p:text>para diseño, homologar encabezados con guías/actividades</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AKVkvfRg"/>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9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CL"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
        <p:nvSpPr>
          <p:cNvPr id="94" name="Google Shape;94;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
        <p:nvSpPr>
          <p:cNvPr id="187" name="Google Shape;187;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
        <p:nvSpPr>
          <p:cNvPr id="192" name="Google Shape;192;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
        <p:nvSpPr>
          <p:cNvPr id="200" name="Google Shape;200;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
        <p:nvSpPr>
          <p:cNvPr id="211" name="Google Shape;211;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
        <p:nvSpPr>
          <p:cNvPr id="224" name="Google Shape;224;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4" name="Google Shape;254;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
        <p:nvSpPr>
          <p:cNvPr id="106" name="Google Shape;106;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 name="Google Shape;282;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1" name="Google Shape;291;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1" name="Google Shape;311;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1" name="Google Shape;321;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1" name="Google Shape;331;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 name="Google Shape;36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s-CL" sz="900">
                <a:solidFill>
                  <a:schemeClr val="dk1"/>
                </a:solidFill>
                <a:latin typeface="Calibri"/>
                <a:ea typeface="Calibri"/>
                <a:cs typeface="Calibri"/>
                <a:sym typeface="Calibri"/>
              </a:rPr>
              <a:t>Los mecanismos para llevar a cabo la nueva constitución pueden variar, el PNUD en el documento Mecanismo de cambio constitucional en el mundo destaca los siguientes: </a:t>
            </a:r>
            <a:endParaRPr/>
          </a:p>
          <a:p>
            <a:pPr marL="0" lvl="0" indent="0" algn="l" rtl="0">
              <a:lnSpc>
                <a:spcPct val="100000"/>
              </a:lnSpc>
              <a:spcBef>
                <a:spcPts val="0"/>
              </a:spcBef>
              <a:spcAft>
                <a:spcPts val="0"/>
              </a:spcAft>
              <a:buClr>
                <a:schemeClr val="dk1"/>
              </a:buClr>
              <a:buSzPts val="1400"/>
              <a:buFont typeface="Calibri"/>
              <a:buNone/>
            </a:pPr>
            <a:r>
              <a:rPr lang="es-CL" sz="900" b="1">
                <a:solidFill>
                  <a:schemeClr val="dk1"/>
                </a:solidFill>
                <a:latin typeface="Calibri"/>
                <a:ea typeface="Calibri"/>
                <a:cs typeface="Calibri"/>
                <a:sym typeface="Calibri"/>
              </a:rPr>
              <a:t>Vía poder legislativo:</a:t>
            </a:r>
            <a:r>
              <a:rPr lang="es-CL" sz="900">
                <a:solidFill>
                  <a:schemeClr val="dk1"/>
                </a:solidFill>
                <a:latin typeface="Calibri"/>
                <a:ea typeface="Calibri"/>
                <a:cs typeface="Calibri"/>
                <a:sym typeface="Calibri"/>
              </a:rPr>
              <a:t> esta se refiere a que el principal órgano a cargo de elaborar la carta fundamental es el parlamento o congreso. Este puede tener diferentes modalidades: a) el congreso ejercer el poder constituyente, b) se forma una comisión compuesto por un determinado número, los que tienen dedicación exclusiva para la elaboración de la constitución, la elección de los parlamentarios se realiza a través de sus mismos pares. </a:t>
            </a:r>
            <a:endParaRPr/>
          </a:p>
          <a:p>
            <a:pPr marL="0" lvl="0" indent="0" algn="l" rtl="0">
              <a:lnSpc>
                <a:spcPct val="100000"/>
              </a:lnSpc>
              <a:spcBef>
                <a:spcPts val="0"/>
              </a:spcBef>
              <a:spcAft>
                <a:spcPts val="0"/>
              </a:spcAft>
              <a:buClr>
                <a:schemeClr val="dk1"/>
              </a:buClr>
              <a:buSzPts val="1400"/>
              <a:buFont typeface="Calibri"/>
              <a:buNone/>
            </a:pPr>
            <a:r>
              <a:rPr lang="es-CL" sz="900" b="1">
                <a:solidFill>
                  <a:schemeClr val="dk1"/>
                </a:solidFill>
                <a:latin typeface="Calibri"/>
                <a:ea typeface="Calibri"/>
                <a:cs typeface="Calibri"/>
                <a:sym typeface="Calibri"/>
              </a:rPr>
              <a:t>Asamblea constituyente</a:t>
            </a:r>
            <a:r>
              <a:rPr lang="es-CL" sz="900">
                <a:solidFill>
                  <a:schemeClr val="dk1"/>
                </a:solidFill>
                <a:latin typeface="Calibri"/>
                <a:ea typeface="Calibri"/>
                <a:cs typeface="Calibri"/>
                <a:sym typeface="Calibri"/>
              </a:rPr>
              <a:t>: es un órgano conformado por diversos ciudadanos y ciudadanas elegidos mediante votación popular para diseñar y discutir una nueva constitución, cuando el objetivo se cumple la comisión debe disolverse. En algunos países para asegurar la representatividad de la ciudadanía mediante escaños reservados o cuotas electorales. </a:t>
            </a:r>
            <a:endParaRPr/>
          </a:p>
          <a:p>
            <a:pPr marL="0" lvl="0" indent="0" algn="l" rtl="0">
              <a:lnSpc>
                <a:spcPct val="100000"/>
              </a:lnSpc>
              <a:spcBef>
                <a:spcPts val="0"/>
              </a:spcBef>
              <a:spcAft>
                <a:spcPts val="0"/>
              </a:spcAft>
              <a:buClr>
                <a:schemeClr val="dk1"/>
              </a:buClr>
              <a:buSzPts val="1400"/>
              <a:buFont typeface="Calibri"/>
              <a:buNone/>
            </a:pPr>
            <a:r>
              <a:rPr lang="es-CL" sz="900" b="1">
                <a:solidFill>
                  <a:schemeClr val="dk1"/>
                </a:solidFill>
                <a:latin typeface="Calibri"/>
                <a:ea typeface="Calibri"/>
                <a:cs typeface="Calibri"/>
                <a:sym typeface="Calibri"/>
              </a:rPr>
              <a:t>Congreso o parlamento constituyente:</a:t>
            </a:r>
            <a:r>
              <a:rPr lang="es-CL" sz="900">
                <a:solidFill>
                  <a:schemeClr val="dk1"/>
                </a:solidFill>
                <a:latin typeface="Calibri"/>
                <a:ea typeface="Calibri"/>
                <a:cs typeface="Calibri"/>
                <a:sym typeface="Calibri"/>
              </a:rPr>
              <a:t> son aquellos congresos o parlamentos que han sido electos mediante votación popular para elaborar una nueva constitución. En algunos casos su elección se realiza con ese único propósito y una vez finalizado el proceso puede retomar las labores en el parlamento. También puede existir la posibilidad de que cumpla ambas funciones, y para operatividad el desarrollo de la carta fundamental se divida en comisiones.</a:t>
            </a:r>
            <a:endParaRPr/>
          </a:p>
          <a:p>
            <a:pPr marL="0" lvl="0" indent="0" algn="l" rtl="0">
              <a:lnSpc>
                <a:spcPct val="100000"/>
              </a:lnSpc>
              <a:spcBef>
                <a:spcPts val="0"/>
              </a:spcBef>
              <a:spcAft>
                <a:spcPts val="0"/>
              </a:spcAft>
              <a:buClr>
                <a:schemeClr val="dk1"/>
              </a:buClr>
              <a:buSzPts val="1400"/>
              <a:buFont typeface="Calibri"/>
              <a:buNone/>
            </a:pPr>
            <a:r>
              <a:rPr lang="es-CL" sz="900" b="1">
                <a:solidFill>
                  <a:schemeClr val="dk1"/>
                </a:solidFill>
                <a:latin typeface="Calibri"/>
                <a:ea typeface="Calibri"/>
                <a:cs typeface="Calibri"/>
                <a:sym typeface="Calibri"/>
              </a:rPr>
              <a:t>Comisión constituyente o comisión de expertos:</a:t>
            </a:r>
            <a:r>
              <a:rPr lang="es-CL" sz="900">
                <a:solidFill>
                  <a:schemeClr val="dk1"/>
                </a:solidFill>
                <a:latin typeface="Calibri"/>
                <a:ea typeface="Calibri"/>
                <a:cs typeface="Calibri"/>
                <a:sym typeface="Calibri"/>
              </a:rPr>
              <a:t> corresponde a un grupo acotado de expertos, pudiendo ser tanto nacionales como internacionales. Estos son designados generalmente por el poder legislativo. Una vez que la comisión realiza la carta fundamental, esta debe ser ratificada por la autoridad, el poder legislativo, la ciudadanía mediante plebiscito o referéndum. </a:t>
            </a:r>
            <a:endParaRPr/>
          </a:p>
          <a:p>
            <a:pPr marL="0" lvl="0" indent="0" algn="l" rtl="0">
              <a:spcBef>
                <a:spcPts val="0"/>
              </a:spcBef>
              <a:spcAft>
                <a:spcPts val="0"/>
              </a:spcAft>
              <a:buNone/>
            </a:pPr>
            <a:endParaRPr/>
          </a:p>
        </p:txBody>
      </p:sp>
      <p:sp>
        <p:nvSpPr>
          <p:cNvPr id="367" name="Google Shape;367;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CL"/>
              <a:t>31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
        <p:nvSpPr>
          <p:cNvPr id="112" name="Google Shape;112;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
        <p:nvSpPr>
          <p:cNvPr id="381" name="Google Shape;381;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
        <p:nvSpPr>
          <p:cNvPr id="120" name="Google Shape;120;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
        <p:nvSpPr>
          <p:cNvPr id="130" name="Google Shape;130;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
        <p:nvSpPr>
          <p:cNvPr id="142" name="Google Shape;142;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
        <p:nvSpPr>
          <p:cNvPr id="156" name="Google Shape;156;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
        <p:nvSpPr>
          <p:cNvPr id="172" name="Google Shape;172;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Calibri"/>
              <a:buNone/>
            </a:pPr>
            <a:endParaRPr/>
          </a:p>
        </p:txBody>
      </p:sp>
      <p:sp>
        <p:nvSpPr>
          <p:cNvPr id="180" name="Google Shape;180;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21"/>
        <p:cNvGrpSpPr/>
        <p:nvPr/>
      </p:nvGrpSpPr>
      <p:grpSpPr>
        <a:xfrm>
          <a:off x="0" y="0"/>
          <a:ext cx="0" cy="0"/>
          <a:chOff x="0" y="0"/>
          <a:chExt cx="0" cy="0"/>
        </a:xfrm>
      </p:grpSpPr>
      <p:sp>
        <p:nvSpPr>
          <p:cNvPr id="22" name="Google Shape;22;p3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44"/>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44"/>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4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17"/>
        <p:cNvGrpSpPr/>
        <p:nvPr/>
      </p:nvGrpSpPr>
      <p:grpSpPr>
        <a:xfrm>
          <a:off x="0" y="0"/>
          <a:ext cx="0" cy="0"/>
          <a:chOff x="0" y="0"/>
          <a:chExt cx="0" cy="0"/>
        </a:xfrm>
      </p:grpSpPr>
      <p:sp>
        <p:nvSpPr>
          <p:cNvPr id="18" name="Google Shape;18;p1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4"/>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20116709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23"/>
        <p:cNvGrpSpPr/>
        <p:nvPr/>
      </p:nvGrpSpPr>
      <p:grpSpPr>
        <a:xfrm>
          <a:off x="0" y="0"/>
          <a:ext cx="0" cy="0"/>
          <a:chOff x="0" y="0"/>
          <a:chExt cx="0" cy="0"/>
        </a:xfrm>
      </p:grpSpPr>
      <p:sp>
        <p:nvSpPr>
          <p:cNvPr id="24" name="Google Shape;24;p15"/>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5"/>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25063849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29"/>
        <p:cNvGrpSpPr/>
        <p:nvPr/>
      </p:nvGrpSpPr>
      <p:grpSpPr>
        <a:xfrm>
          <a:off x="0" y="0"/>
          <a:ext cx="0" cy="0"/>
          <a:chOff x="0" y="0"/>
          <a:chExt cx="0" cy="0"/>
        </a:xfrm>
      </p:grpSpPr>
      <p:sp>
        <p:nvSpPr>
          <p:cNvPr id="30" name="Google Shape;30;p1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6"/>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6"/>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8882055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36"/>
        <p:cNvGrpSpPr/>
        <p:nvPr/>
      </p:nvGrpSpPr>
      <p:grpSpPr>
        <a:xfrm>
          <a:off x="0" y="0"/>
          <a:ext cx="0" cy="0"/>
          <a:chOff x="0" y="0"/>
          <a:chExt cx="0" cy="0"/>
        </a:xfrm>
      </p:grpSpPr>
      <p:sp>
        <p:nvSpPr>
          <p:cNvPr id="37" name="Google Shape;37;p17"/>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16992109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45"/>
        <p:cNvGrpSpPr/>
        <p:nvPr/>
      </p:nvGrpSpPr>
      <p:grpSpPr>
        <a:xfrm>
          <a:off x="0" y="0"/>
          <a:ext cx="0" cy="0"/>
          <a:chOff x="0" y="0"/>
          <a:chExt cx="0" cy="0"/>
        </a:xfrm>
      </p:grpSpPr>
      <p:sp>
        <p:nvSpPr>
          <p:cNvPr id="46" name="Google Shape;46;p1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28173132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50"/>
        <p:cNvGrpSpPr/>
        <p:nvPr/>
      </p:nvGrpSpPr>
      <p:grpSpPr>
        <a:xfrm>
          <a:off x="0" y="0"/>
          <a:ext cx="0" cy="0"/>
          <a:chOff x="0" y="0"/>
          <a:chExt cx="0" cy="0"/>
        </a:xfrm>
      </p:grpSpPr>
      <p:sp>
        <p:nvSpPr>
          <p:cNvPr id="51" name="Google Shape;51;p1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8373096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0"/>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0"/>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3762415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1"/>
        <p:cNvGrpSpPr/>
        <p:nvPr/>
      </p:nvGrpSpPr>
      <p:grpSpPr>
        <a:xfrm>
          <a:off x="0" y="0"/>
          <a:ext cx="0" cy="0"/>
          <a:chOff x="0" y="0"/>
          <a:chExt cx="0" cy="0"/>
        </a:xfrm>
      </p:grpSpPr>
      <p:sp>
        <p:nvSpPr>
          <p:cNvPr id="62" name="Google Shape;62;p2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1"/>
          <p:cNvSpPr>
            <a:spLocks noGrp="1"/>
          </p:cNvSpPr>
          <p:nvPr>
            <p:ph type="pic" idx="2"/>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1"/>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10264856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68"/>
        <p:cNvGrpSpPr/>
        <p:nvPr/>
      </p:nvGrpSpPr>
      <p:grpSpPr>
        <a:xfrm>
          <a:off x="0" y="0"/>
          <a:ext cx="0" cy="0"/>
          <a:chOff x="0" y="0"/>
          <a:chExt cx="0" cy="0"/>
        </a:xfrm>
      </p:grpSpPr>
      <p:sp>
        <p:nvSpPr>
          <p:cNvPr id="69" name="Google Shape;69;p2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2"/>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2376119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36"/>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6"/>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3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4"/>
        <p:cNvGrpSpPr/>
        <p:nvPr/>
      </p:nvGrpSpPr>
      <p:grpSpPr>
        <a:xfrm>
          <a:off x="0" y="0"/>
          <a:ext cx="0" cy="0"/>
          <a:chOff x="0" y="0"/>
          <a:chExt cx="0" cy="0"/>
        </a:xfrm>
      </p:grpSpPr>
      <p:sp>
        <p:nvSpPr>
          <p:cNvPr id="75" name="Google Shape;75;p23"/>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3"/>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3245166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3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7"/>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37"/>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Google Shape;41;p38"/>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8"/>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38"/>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38"/>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38"/>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9"/>
        <p:cNvGrpSpPr/>
        <p:nvPr/>
      </p:nvGrpSpPr>
      <p:grpSpPr>
        <a:xfrm>
          <a:off x="0" y="0"/>
          <a:ext cx="0" cy="0"/>
          <a:chOff x="0" y="0"/>
          <a:chExt cx="0" cy="0"/>
        </a:xfrm>
      </p:grpSpPr>
      <p:sp>
        <p:nvSpPr>
          <p:cNvPr id="50" name="Google Shape;50;p3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Google Shape;55;p4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Google Shape;59;p4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41"/>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41"/>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4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4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42"/>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42"/>
          <p:cNvSpPr>
            <a:spLocks noGrp="1"/>
          </p:cNvSpPr>
          <p:nvPr>
            <p:ph type="pic" idx="2"/>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42"/>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4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4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4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43"/>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4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2312398593"/>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1.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1.xml"/><Relationship Id="rId4" Type="http://schemas.openxmlformats.org/officeDocument/2006/relationships/image" Target="../media/image3.sv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F617FB78-3371-D64C-B4F3-7F8E28475047}"/>
              </a:ext>
            </a:extLst>
          </p:cNvPr>
          <p:cNvSpPr/>
          <p:nvPr/>
        </p:nvSpPr>
        <p:spPr>
          <a:xfrm>
            <a:off x="3460958" y="3854027"/>
            <a:ext cx="2222083"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EDUCACIÓN CIUDADANA</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UNIDAD </a:t>
            </a:r>
            <a:r>
              <a:rPr lang="es-ES" b="1" dirty="0">
                <a:solidFill>
                  <a:srgbClr val="FFFFFF"/>
                </a:solidFill>
                <a:latin typeface="Corbel"/>
                <a:ea typeface="Corbel"/>
                <a:cs typeface="Corbel"/>
                <a:sym typeface="Corbel"/>
              </a:rPr>
              <a:t>II</a:t>
            </a: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I / CLASE 1</a:t>
            </a:r>
            <a:endParaRPr kumimoji="0" lang="es-CL" sz="1400" b="0" i="0" u="none" strike="noStrike" kern="0" cap="none" spc="0" normalizeH="0" baseline="0" noProof="0" dirty="0">
              <a:ln>
                <a:noFill/>
              </a:ln>
              <a:solidFill>
                <a:srgbClr val="000000"/>
              </a:solidFill>
              <a:effectLst/>
              <a:uLnTx/>
              <a:uFillTx/>
              <a:latin typeface="Arial"/>
              <a:cs typeface="Arial"/>
              <a:sym typeface="Arial"/>
            </a:endParaRPr>
          </a:p>
        </p:txBody>
      </p:sp>
      <p:cxnSp>
        <p:nvCxnSpPr>
          <p:cNvPr id="10" name="Google Shape;84;p1">
            <a:extLst>
              <a:ext uri="{FF2B5EF4-FFF2-40B4-BE49-F238E27FC236}">
                <a16:creationId xmlns:a16="http://schemas.microsoft.com/office/drawing/2014/main" id="{CFA3FD92-0592-AB47-A3A3-F17BC6435BFE}"/>
              </a:ext>
            </a:extLst>
          </p:cNvPr>
          <p:cNvCxnSpPr/>
          <p:nvPr/>
        </p:nvCxnSpPr>
        <p:spPr>
          <a:xfrm rot="10800000">
            <a:off x="2500436" y="3722959"/>
            <a:ext cx="4054783" cy="0"/>
          </a:xfrm>
          <a:prstGeom prst="straightConnector1">
            <a:avLst/>
          </a:prstGeom>
          <a:noFill/>
          <a:ln w="38100" cap="rnd" cmpd="sng">
            <a:solidFill>
              <a:schemeClr val="lt1"/>
            </a:solidFill>
            <a:prstDash val="solid"/>
            <a:round/>
            <a:headEnd type="none" w="sm" len="sm"/>
            <a:tailEnd type="none" w="sm" len="sm"/>
          </a:ln>
        </p:spPr>
      </p:cxnSp>
      <p:sp>
        <p:nvSpPr>
          <p:cNvPr id="11" name="Google Shape;85;p1">
            <a:extLst>
              <a:ext uri="{FF2B5EF4-FFF2-40B4-BE49-F238E27FC236}">
                <a16:creationId xmlns:a16="http://schemas.microsoft.com/office/drawing/2014/main" id="{6391A56A-B0C5-CF48-82AF-80B3C0FF8D31}"/>
              </a:ext>
            </a:extLst>
          </p:cNvPr>
          <p:cNvSpPr txBox="1"/>
          <p:nvPr/>
        </p:nvSpPr>
        <p:spPr>
          <a:xfrm>
            <a:off x="2003024" y="2677840"/>
            <a:ext cx="5202692" cy="1045118"/>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s-ES" sz="2800" b="1" i="0" u="none" strike="noStrike" kern="0" cap="none" spc="0" normalizeH="0" baseline="0" noProof="0" dirty="0">
                <a:ln>
                  <a:noFill/>
                </a:ln>
                <a:solidFill>
                  <a:srgbClr val="FFFFFF"/>
                </a:solidFill>
                <a:effectLst/>
                <a:uLnTx/>
                <a:uFillTx/>
                <a:latin typeface="Corbel"/>
                <a:ea typeface="Corbel"/>
                <a:cs typeface="Corbel"/>
                <a:sym typeface="Corbel"/>
              </a:rPr>
              <a:t>CIUDADANÍA Y PARTICIPACIÓN CIUDADANA</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3" name="Gráfico 2">
            <a:extLst>
              <a:ext uri="{FF2B5EF4-FFF2-40B4-BE49-F238E27FC236}">
                <a16:creationId xmlns:a16="http://schemas.microsoft.com/office/drawing/2014/main" id="{4062E4CA-C0B4-9E4B-8499-25F07EE2FB6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15510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73"/>
        <p:cNvGrpSpPr/>
        <p:nvPr/>
      </p:nvGrpSpPr>
      <p:grpSpPr>
        <a:xfrm>
          <a:off x="0" y="0"/>
          <a:ext cx="0" cy="0"/>
          <a:chOff x="0" y="0"/>
          <a:chExt cx="0" cy="0"/>
        </a:xfrm>
      </p:grpSpPr>
      <p:sp>
        <p:nvSpPr>
          <p:cNvPr id="174" name="Google Shape;174;p9"/>
          <p:cNvSpPr txBox="1">
            <a:spLocks noGrp="1"/>
          </p:cNvSpPr>
          <p:nvPr>
            <p:ph type="title"/>
          </p:nvPr>
        </p:nvSpPr>
        <p:spPr>
          <a:xfrm>
            <a:off x="531024" y="350427"/>
            <a:ext cx="5466820"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000">
              <a:solidFill>
                <a:srgbClr val="EF7652"/>
              </a:solidFill>
            </a:endParaRPr>
          </a:p>
        </p:txBody>
      </p:sp>
      <p:sp>
        <p:nvSpPr>
          <p:cNvPr id="175" name="Google Shape;175;p9"/>
          <p:cNvSpPr/>
          <p:nvPr/>
        </p:nvSpPr>
        <p:spPr>
          <a:xfrm>
            <a:off x="1107584" y="3813735"/>
            <a:ext cx="7006107" cy="840230"/>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CL" sz="1800" b="1" i="0" u="none" strike="noStrike" cap="none">
                <a:solidFill>
                  <a:srgbClr val="EF7652"/>
                </a:solidFill>
                <a:latin typeface="Corbel"/>
                <a:ea typeface="Corbel"/>
                <a:cs typeface="Corbel"/>
                <a:sym typeface="Corbel"/>
              </a:rPr>
              <a:t>“La ciudadanía es aquel estatus que se concede a los miembros de pleno derecho de una comunidad. Sus beneficiarios son iguales en cuanto a los derechos y obligaciones que implica”</a:t>
            </a:r>
            <a:endParaRPr sz="1400" b="1" i="0" u="none" strike="noStrike" cap="none">
              <a:solidFill>
                <a:srgbClr val="EF7652"/>
              </a:solidFill>
              <a:latin typeface="Corbel"/>
              <a:ea typeface="Corbel"/>
              <a:cs typeface="Corbel"/>
              <a:sym typeface="Corbel"/>
            </a:endParaRPr>
          </a:p>
        </p:txBody>
      </p:sp>
      <p:pic>
        <p:nvPicPr>
          <p:cNvPr id="176" name="Google Shape;176;p9"/>
          <p:cNvPicPr preferRelativeResize="0"/>
          <p:nvPr/>
        </p:nvPicPr>
        <p:blipFill>
          <a:blip r:embed="rId4"/>
          <a:srcRect/>
          <a:stretch/>
        </p:blipFill>
        <p:spPr>
          <a:xfrm>
            <a:off x="3947861" y="2329368"/>
            <a:ext cx="1364624" cy="1387831"/>
          </a:xfrm>
          <a:prstGeom prst="rect">
            <a:avLst/>
          </a:prstGeom>
          <a:noFill/>
          <a:ln>
            <a:noFill/>
          </a:ln>
        </p:spPr>
      </p:pic>
      <p:sp>
        <p:nvSpPr>
          <p:cNvPr id="177" name="Google Shape;177;p9"/>
          <p:cNvSpPr/>
          <p:nvPr/>
        </p:nvSpPr>
        <p:spPr>
          <a:xfrm>
            <a:off x="2105914" y="4870558"/>
            <a:ext cx="504851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L" sz="1400" b="0" i="0" u="none" strike="noStrike" cap="none">
                <a:solidFill>
                  <a:srgbClr val="7F7F7F"/>
                </a:solidFill>
                <a:latin typeface="Corbel"/>
                <a:ea typeface="Corbel"/>
                <a:cs typeface="Corbel"/>
                <a:sym typeface="Corbel"/>
              </a:rPr>
              <a:t>(Buonrostro, 2011). Frente a las desigualdades sociales existentes, la ciudadanía las equilibra mediante la acción colectiva.</a:t>
            </a:r>
            <a:endParaRPr sz="1400" b="0" i="0" u="none" strike="noStrike" cap="none">
              <a:solidFill>
                <a:srgbClr val="7F7F7F"/>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81"/>
        <p:cNvGrpSpPr/>
        <p:nvPr/>
      </p:nvGrpSpPr>
      <p:grpSpPr>
        <a:xfrm>
          <a:off x="0" y="0"/>
          <a:ext cx="0" cy="0"/>
          <a:chOff x="0" y="0"/>
          <a:chExt cx="0" cy="0"/>
        </a:xfrm>
      </p:grpSpPr>
      <p:sp>
        <p:nvSpPr>
          <p:cNvPr id="182" name="Google Shape;182;p10"/>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400">
              <a:solidFill>
                <a:srgbClr val="93D3B9"/>
              </a:solidFill>
            </a:endParaRPr>
          </a:p>
        </p:txBody>
      </p:sp>
      <p:sp>
        <p:nvSpPr>
          <p:cNvPr id="183" name="Google Shape;183;p10"/>
          <p:cNvSpPr txBox="1">
            <a:spLocks noGrp="1"/>
          </p:cNvSpPr>
          <p:nvPr>
            <p:ph type="body" idx="1"/>
          </p:nvPr>
        </p:nvSpPr>
        <p:spPr>
          <a:xfrm>
            <a:off x="531023" y="2096573"/>
            <a:ext cx="6334725" cy="3783527"/>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FFFFFF"/>
              </a:buClr>
              <a:buSzPts val="1800"/>
              <a:buNone/>
            </a:pPr>
            <a:r>
              <a:rPr lang="es-CL" sz="1800">
                <a:solidFill>
                  <a:srgbClr val="7F7F7F"/>
                </a:solidFill>
                <a:latin typeface="Corbel"/>
                <a:ea typeface="Corbel"/>
                <a:cs typeface="Corbel"/>
                <a:sym typeface="Corbel"/>
              </a:rPr>
              <a:t>La ciudadanía no existe por sí sola ni en el vacío, sino que se ha concretado históricamente en las dinámicas y procesos sociales. </a:t>
            </a:r>
            <a:endParaRPr/>
          </a:p>
          <a:p>
            <a:pPr marL="0" lvl="0" indent="0" algn="just" rtl="0">
              <a:lnSpc>
                <a:spcPct val="90000"/>
              </a:lnSpc>
              <a:spcBef>
                <a:spcPts val="0"/>
              </a:spcBef>
              <a:spcAft>
                <a:spcPts val="0"/>
              </a:spcAft>
              <a:buClr>
                <a:srgbClr val="FFFFFF"/>
              </a:buClr>
              <a:buSzPts val="1800"/>
              <a:buNone/>
            </a:pPr>
            <a:endParaRPr sz="1800">
              <a:solidFill>
                <a:srgbClr val="7F7F7F"/>
              </a:solidFill>
              <a:latin typeface="Corbel"/>
              <a:ea typeface="Corbel"/>
              <a:cs typeface="Corbel"/>
              <a:sym typeface="Corbel"/>
            </a:endParaRPr>
          </a:p>
          <a:p>
            <a:pPr marL="0" lvl="0" indent="0" algn="just" rtl="0">
              <a:lnSpc>
                <a:spcPct val="90000"/>
              </a:lnSpc>
              <a:spcBef>
                <a:spcPts val="0"/>
              </a:spcBef>
              <a:spcAft>
                <a:spcPts val="0"/>
              </a:spcAft>
              <a:buClr>
                <a:srgbClr val="FFFFFF"/>
              </a:buClr>
              <a:buSzPts val="1800"/>
              <a:buNone/>
            </a:pPr>
            <a:endParaRPr sz="1800">
              <a:solidFill>
                <a:srgbClr val="7F7F7F"/>
              </a:solidFill>
              <a:latin typeface="Corbel"/>
              <a:ea typeface="Corbel"/>
              <a:cs typeface="Corbel"/>
              <a:sym typeface="Corbel"/>
            </a:endParaRPr>
          </a:p>
          <a:p>
            <a:pPr marL="0" lvl="0" indent="0" algn="just" rtl="0">
              <a:lnSpc>
                <a:spcPct val="90000"/>
              </a:lnSpc>
              <a:spcBef>
                <a:spcPts val="0"/>
              </a:spcBef>
              <a:spcAft>
                <a:spcPts val="0"/>
              </a:spcAft>
              <a:buClr>
                <a:srgbClr val="FFFFFF"/>
              </a:buClr>
              <a:buSzPts val="1800"/>
              <a:buNone/>
            </a:pPr>
            <a:r>
              <a:rPr lang="es-CL" sz="1800">
                <a:solidFill>
                  <a:srgbClr val="7F7F7F"/>
                </a:solidFill>
                <a:latin typeface="Corbel"/>
                <a:ea typeface="Corbel"/>
                <a:cs typeface="Corbel"/>
                <a:sym typeface="Corbel"/>
              </a:rPr>
              <a:t>La ciudadanía debe ser comprendida como una realidad dinámica, que se da por la existencia de vínculos asociativos y voluntarios entre los ciudadanos.</a:t>
            </a:r>
            <a:endParaRPr/>
          </a:p>
          <a:p>
            <a:pPr marL="0" lvl="0" indent="0" algn="just" rtl="0">
              <a:lnSpc>
                <a:spcPct val="90000"/>
              </a:lnSpc>
              <a:spcBef>
                <a:spcPts val="0"/>
              </a:spcBef>
              <a:spcAft>
                <a:spcPts val="0"/>
              </a:spcAft>
              <a:buClr>
                <a:srgbClr val="FFFFFF"/>
              </a:buClr>
              <a:buSzPts val="1800"/>
              <a:buNone/>
            </a:pPr>
            <a:endParaRPr sz="1800">
              <a:solidFill>
                <a:srgbClr val="7F7F7F"/>
              </a:solidFill>
              <a:latin typeface="Corbel"/>
              <a:ea typeface="Corbel"/>
              <a:cs typeface="Corbel"/>
              <a:sym typeface="Corbel"/>
            </a:endParaRPr>
          </a:p>
          <a:p>
            <a:pPr marL="0" lvl="0" indent="0" algn="just" rtl="0">
              <a:lnSpc>
                <a:spcPct val="90000"/>
              </a:lnSpc>
              <a:spcBef>
                <a:spcPts val="0"/>
              </a:spcBef>
              <a:spcAft>
                <a:spcPts val="0"/>
              </a:spcAft>
              <a:buClr>
                <a:srgbClr val="FFFFFF"/>
              </a:buClr>
              <a:buSzPts val="1800"/>
              <a:buNone/>
            </a:pPr>
            <a:endParaRPr sz="1800">
              <a:solidFill>
                <a:srgbClr val="7F7F7F"/>
              </a:solidFill>
              <a:latin typeface="Corbel"/>
              <a:ea typeface="Corbel"/>
              <a:cs typeface="Corbel"/>
              <a:sym typeface="Corbel"/>
            </a:endParaRPr>
          </a:p>
          <a:p>
            <a:pPr marL="0" lvl="0" indent="0" algn="just" rtl="0">
              <a:lnSpc>
                <a:spcPct val="90000"/>
              </a:lnSpc>
              <a:spcBef>
                <a:spcPts val="0"/>
              </a:spcBef>
              <a:spcAft>
                <a:spcPts val="0"/>
              </a:spcAft>
              <a:buClr>
                <a:srgbClr val="FFFFFF"/>
              </a:buClr>
              <a:buSzPts val="1800"/>
              <a:buNone/>
            </a:pPr>
            <a:r>
              <a:rPr lang="es-CL" sz="1800">
                <a:solidFill>
                  <a:srgbClr val="7F7F7F"/>
                </a:solidFill>
                <a:latin typeface="Corbel"/>
                <a:ea typeface="Corbel"/>
                <a:cs typeface="Corbel"/>
                <a:sym typeface="Corbel"/>
              </a:rPr>
              <a:t>Considerando lo anterior, la participación ciudadana no se agota en la posibilidad de elección política.</a:t>
            </a:r>
            <a:endParaRPr/>
          </a:p>
          <a:p>
            <a:pPr marL="64135" lvl="0" indent="0" algn="just" rtl="0">
              <a:lnSpc>
                <a:spcPct val="100000"/>
              </a:lnSpc>
              <a:spcBef>
                <a:spcPts val="0"/>
              </a:spcBef>
              <a:spcAft>
                <a:spcPts val="0"/>
              </a:spcAft>
              <a:buClr>
                <a:srgbClr val="7F7F7F"/>
              </a:buClr>
              <a:buSzPts val="2590"/>
              <a:buNone/>
            </a:pPr>
            <a:endParaRPr sz="1800">
              <a:solidFill>
                <a:srgbClr val="7F7F7F"/>
              </a:solidFill>
              <a:latin typeface="Corbel"/>
              <a:ea typeface="Corbel"/>
              <a:cs typeface="Corbel"/>
              <a:sym typeface="Corbel"/>
            </a:endParaRPr>
          </a:p>
          <a:p>
            <a:pPr marL="64135" lvl="0" indent="0" algn="just" rtl="0">
              <a:lnSpc>
                <a:spcPct val="100000"/>
              </a:lnSpc>
              <a:spcBef>
                <a:spcPts val="0"/>
              </a:spcBef>
              <a:spcAft>
                <a:spcPts val="0"/>
              </a:spcAft>
              <a:buClr>
                <a:srgbClr val="7F7F7F"/>
              </a:buClr>
              <a:buSzPts val="2590"/>
              <a:buNone/>
            </a:pPr>
            <a:endParaRPr sz="1800">
              <a:solidFill>
                <a:srgbClr val="7F7F7F"/>
              </a:solidFill>
              <a:latin typeface="Corbel"/>
              <a:ea typeface="Corbel"/>
              <a:cs typeface="Corbel"/>
              <a:sym typeface="Corbel"/>
            </a:endParaRPr>
          </a:p>
        </p:txBody>
      </p:sp>
      <p:pic>
        <p:nvPicPr>
          <p:cNvPr id="184" name="Google Shape;184;p10"/>
          <p:cNvPicPr preferRelativeResize="0"/>
          <p:nvPr/>
        </p:nvPicPr>
        <p:blipFill>
          <a:blip r:embed="rId4"/>
          <a:srcRect/>
          <a:stretch/>
        </p:blipFill>
        <p:spPr>
          <a:xfrm>
            <a:off x="7027207" y="2430581"/>
            <a:ext cx="1963445" cy="199683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88"/>
        <p:cNvGrpSpPr/>
        <p:nvPr/>
      </p:nvGrpSpPr>
      <p:grpSpPr>
        <a:xfrm>
          <a:off x="0" y="0"/>
          <a:ext cx="0" cy="0"/>
          <a:chOff x="0" y="0"/>
          <a:chExt cx="0" cy="0"/>
        </a:xfrm>
      </p:grpSpPr>
      <p:sp>
        <p:nvSpPr>
          <p:cNvPr id="189" name="Google Shape;189;p11"/>
          <p:cNvSpPr txBox="1">
            <a:spLocks noGrp="1"/>
          </p:cNvSpPr>
          <p:nvPr>
            <p:ph type="title"/>
          </p:nvPr>
        </p:nvSpPr>
        <p:spPr>
          <a:xfrm>
            <a:off x="531024" y="350427"/>
            <a:ext cx="6075838"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¿QUÉ ES LA  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000">
              <a:solidFill>
                <a:srgbClr val="EF765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93"/>
        <p:cNvGrpSpPr/>
        <p:nvPr/>
      </p:nvGrpSpPr>
      <p:grpSpPr>
        <a:xfrm>
          <a:off x="0" y="0"/>
          <a:ext cx="0" cy="0"/>
          <a:chOff x="0" y="0"/>
          <a:chExt cx="0" cy="0"/>
        </a:xfrm>
      </p:grpSpPr>
      <p:sp>
        <p:nvSpPr>
          <p:cNvPr id="194" name="Google Shape;194;p12"/>
          <p:cNvSpPr txBox="1">
            <a:spLocks noGrp="1"/>
          </p:cNvSpPr>
          <p:nvPr>
            <p:ph type="title"/>
          </p:nvPr>
        </p:nvSpPr>
        <p:spPr>
          <a:xfrm>
            <a:off x="531024" y="350427"/>
            <a:ext cx="6075838"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¿QUÉ ES LA  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000">
              <a:solidFill>
                <a:srgbClr val="EF7652"/>
              </a:solidFill>
            </a:endParaRPr>
          </a:p>
        </p:txBody>
      </p:sp>
      <p:sp>
        <p:nvSpPr>
          <p:cNvPr id="195" name="Google Shape;195;p12"/>
          <p:cNvSpPr/>
          <p:nvPr/>
        </p:nvSpPr>
        <p:spPr>
          <a:xfrm>
            <a:off x="1107584" y="1567512"/>
            <a:ext cx="7006107" cy="840230"/>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CL" sz="1800" b="1" i="0" u="none" strike="noStrike" cap="none">
                <a:solidFill>
                  <a:srgbClr val="EF7652"/>
                </a:solidFill>
                <a:latin typeface="Corbel"/>
                <a:ea typeface="Corbel"/>
                <a:cs typeface="Corbel"/>
                <a:sym typeface="Corbel"/>
              </a:rPr>
              <a:t>Institucionalmente es definida en Chile como “el involucramiento activo de los ciudadanos y las ciudadanas en los procesos de toma de decisiones públicas que tienen repercusión en sus vidas”.</a:t>
            </a:r>
            <a:endParaRPr sz="1400" b="1" i="0" u="none" strike="noStrike" cap="none">
              <a:solidFill>
                <a:srgbClr val="EF7652"/>
              </a:solidFill>
              <a:latin typeface="Corbel"/>
              <a:ea typeface="Corbel"/>
              <a:cs typeface="Corbel"/>
              <a:sym typeface="Corbel"/>
            </a:endParaRPr>
          </a:p>
        </p:txBody>
      </p:sp>
      <p:sp>
        <p:nvSpPr>
          <p:cNvPr id="196" name="Google Shape;196;p12"/>
          <p:cNvSpPr/>
          <p:nvPr/>
        </p:nvSpPr>
        <p:spPr>
          <a:xfrm>
            <a:off x="2086378" y="2407742"/>
            <a:ext cx="5048518"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L" sz="1400" b="0" i="0" u="none" strike="noStrike" cap="none">
                <a:solidFill>
                  <a:srgbClr val="7F7F7F"/>
                </a:solidFill>
                <a:latin typeface="Corbel"/>
                <a:ea typeface="Corbel"/>
                <a:cs typeface="Corbel"/>
                <a:sym typeface="Corbel"/>
              </a:rPr>
              <a:t>(Ministerio de Justicia y Derechos Humanos, s. f.)</a:t>
            </a:r>
            <a:endParaRPr/>
          </a:p>
        </p:txBody>
      </p:sp>
      <p:cxnSp>
        <p:nvCxnSpPr>
          <p:cNvPr id="197" name="Google Shape;197;p12"/>
          <p:cNvCxnSpPr/>
          <p:nvPr/>
        </p:nvCxnSpPr>
        <p:spPr>
          <a:xfrm rot="10800000">
            <a:off x="4240692" y="3054643"/>
            <a:ext cx="662615" cy="0"/>
          </a:xfrm>
          <a:prstGeom prst="straightConnector1">
            <a:avLst/>
          </a:prstGeom>
          <a:noFill/>
          <a:ln w="34925" cap="rnd" cmpd="sng">
            <a:solidFill>
              <a:srgbClr val="BFBFBF"/>
            </a:solidFill>
            <a:prstDash val="dot"/>
            <a:round/>
            <a:headEnd type="none" w="sm" len="sm"/>
            <a:tailEnd type="none" w="sm" len="sm"/>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01"/>
        <p:cNvGrpSpPr/>
        <p:nvPr/>
      </p:nvGrpSpPr>
      <p:grpSpPr>
        <a:xfrm>
          <a:off x="0" y="0"/>
          <a:ext cx="0" cy="0"/>
          <a:chOff x="0" y="0"/>
          <a:chExt cx="0" cy="0"/>
        </a:xfrm>
      </p:grpSpPr>
      <p:sp>
        <p:nvSpPr>
          <p:cNvPr id="202" name="Google Shape;202;p13"/>
          <p:cNvSpPr txBox="1">
            <a:spLocks noGrp="1"/>
          </p:cNvSpPr>
          <p:nvPr>
            <p:ph type="title"/>
          </p:nvPr>
        </p:nvSpPr>
        <p:spPr>
          <a:xfrm>
            <a:off x="531024" y="350427"/>
            <a:ext cx="6075838"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¿QUÉ ES LA  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000">
              <a:solidFill>
                <a:srgbClr val="EF7652"/>
              </a:solidFill>
            </a:endParaRPr>
          </a:p>
        </p:txBody>
      </p:sp>
      <p:sp>
        <p:nvSpPr>
          <p:cNvPr id="203" name="Google Shape;203;p13"/>
          <p:cNvSpPr/>
          <p:nvPr/>
        </p:nvSpPr>
        <p:spPr>
          <a:xfrm>
            <a:off x="1107584" y="1567512"/>
            <a:ext cx="7006107" cy="840230"/>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CL" sz="1800" b="1" i="0" u="none" strike="noStrike" cap="none">
                <a:solidFill>
                  <a:srgbClr val="EF7652"/>
                </a:solidFill>
                <a:latin typeface="Corbel"/>
                <a:ea typeface="Corbel"/>
                <a:cs typeface="Corbel"/>
                <a:sym typeface="Corbel"/>
              </a:rPr>
              <a:t>Institucionalmente es definida en Chile como “el involucramiento activo de los ciudadanos y las ciudadanas en los procesos de toma de decisiones públicas que tienen repercusión en sus vidas”.</a:t>
            </a:r>
            <a:endParaRPr sz="1400" b="1" i="0" u="none" strike="noStrike" cap="none">
              <a:solidFill>
                <a:srgbClr val="EF7652"/>
              </a:solidFill>
              <a:latin typeface="Corbel"/>
              <a:ea typeface="Corbel"/>
              <a:cs typeface="Corbel"/>
              <a:sym typeface="Corbel"/>
            </a:endParaRPr>
          </a:p>
        </p:txBody>
      </p:sp>
      <p:sp>
        <p:nvSpPr>
          <p:cNvPr id="204" name="Google Shape;204;p13"/>
          <p:cNvSpPr/>
          <p:nvPr/>
        </p:nvSpPr>
        <p:spPr>
          <a:xfrm>
            <a:off x="2086378" y="2407742"/>
            <a:ext cx="5048518"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L" sz="1400" b="0" i="0" u="none" strike="noStrike" cap="none">
                <a:solidFill>
                  <a:srgbClr val="7F7F7F"/>
                </a:solidFill>
                <a:latin typeface="Corbel"/>
                <a:ea typeface="Corbel"/>
                <a:cs typeface="Corbel"/>
                <a:sym typeface="Corbel"/>
              </a:rPr>
              <a:t>(Ministerio de Justicia y Derechos Humanos, s. f.)</a:t>
            </a:r>
            <a:endParaRPr/>
          </a:p>
        </p:txBody>
      </p:sp>
      <p:sp>
        <p:nvSpPr>
          <p:cNvPr id="205" name="Google Shape;205;p13"/>
          <p:cNvSpPr/>
          <p:nvPr/>
        </p:nvSpPr>
        <p:spPr>
          <a:xfrm>
            <a:off x="1107584" y="3271195"/>
            <a:ext cx="7006107" cy="840230"/>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CL" sz="1800" b="1" i="0" u="none" strike="noStrike" cap="none">
                <a:solidFill>
                  <a:srgbClr val="EF7652"/>
                </a:solidFill>
                <a:latin typeface="Corbel"/>
                <a:ea typeface="Corbel"/>
                <a:cs typeface="Corbel"/>
                <a:sym typeface="Corbel"/>
              </a:rPr>
              <a:t>Proceso de las relaciones que se establecen entre la sociedad civil y el Estado, limitadas por roles e instrumentos para el proceso mismo de participación.</a:t>
            </a:r>
            <a:endParaRPr/>
          </a:p>
        </p:txBody>
      </p:sp>
      <p:sp>
        <p:nvSpPr>
          <p:cNvPr id="206" name="Google Shape;206;p13"/>
          <p:cNvSpPr/>
          <p:nvPr/>
        </p:nvSpPr>
        <p:spPr>
          <a:xfrm>
            <a:off x="2086378" y="4111425"/>
            <a:ext cx="5048518"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L" sz="1400" b="0" i="0" u="none" strike="noStrike" cap="none">
                <a:solidFill>
                  <a:srgbClr val="7F7F7F"/>
                </a:solidFill>
                <a:latin typeface="Corbel"/>
                <a:ea typeface="Corbel"/>
                <a:cs typeface="Corbel"/>
                <a:sym typeface="Corbel"/>
              </a:rPr>
              <a:t>(Delamaza, 2011; Espinoza, 2016)</a:t>
            </a:r>
            <a:endParaRPr/>
          </a:p>
        </p:txBody>
      </p:sp>
      <p:cxnSp>
        <p:nvCxnSpPr>
          <p:cNvPr id="207" name="Google Shape;207;p13"/>
          <p:cNvCxnSpPr/>
          <p:nvPr/>
        </p:nvCxnSpPr>
        <p:spPr>
          <a:xfrm rot="10800000">
            <a:off x="4240692" y="3054643"/>
            <a:ext cx="662615" cy="0"/>
          </a:xfrm>
          <a:prstGeom prst="straightConnector1">
            <a:avLst/>
          </a:prstGeom>
          <a:noFill/>
          <a:ln w="34925" cap="rnd" cmpd="sng">
            <a:solidFill>
              <a:srgbClr val="BFBFBF"/>
            </a:solidFill>
            <a:prstDash val="dot"/>
            <a:round/>
            <a:headEnd type="none" w="sm" len="sm"/>
            <a:tailEnd type="none" w="sm" len="sm"/>
          </a:ln>
        </p:spPr>
      </p:cxnSp>
      <p:cxnSp>
        <p:nvCxnSpPr>
          <p:cNvPr id="208" name="Google Shape;208;p13"/>
          <p:cNvCxnSpPr/>
          <p:nvPr/>
        </p:nvCxnSpPr>
        <p:spPr>
          <a:xfrm rot="10800000">
            <a:off x="4240692" y="4651624"/>
            <a:ext cx="662615" cy="0"/>
          </a:xfrm>
          <a:prstGeom prst="straightConnector1">
            <a:avLst/>
          </a:prstGeom>
          <a:noFill/>
          <a:ln w="34925" cap="rnd" cmpd="sng">
            <a:solidFill>
              <a:srgbClr val="BFBFBF"/>
            </a:solidFill>
            <a:prstDash val="dot"/>
            <a:round/>
            <a:headEnd type="none" w="sm" len="sm"/>
            <a:tailEnd type="none" w="sm" len="sm"/>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12"/>
        <p:cNvGrpSpPr/>
        <p:nvPr/>
      </p:nvGrpSpPr>
      <p:grpSpPr>
        <a:xfrm>
          <a:off x="0" y="0"/>
          <a:ext cx="0" cy="0"/>
          <a:chOff x="0" y="0"/>
          <a:chExt cx="0" cy="0"/>
        </a:xfrm>
      </p:grpSpPr>
      <p:sp>
        <p:nvSpPr>
          <p:cNvPr id="213" name="Google Shape;213;p14"/>
          <p:cNvSpPr txBox="1">
            <a:spLocks noGrp="1"/>
          </p:cNvSpPr>
          <p:nvPr>
            <p:ph type="title"/>
          </p:nvPr>
        </p:nvSpPr>
        <p:spPr>
          <a:xfrm>
            <a:off x="531024" y="350427"/>
            <a:ext cx="6075838"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¿QUÉ ES LA  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000">
              <a:solidFill>
                <a:srgbClr val="EF7652"/>
              </a:solidFill>
            </a:endParaRPr>
          </a:p>
        </p:txBody>
      </p:sp>
      <p:sp>
        <p:nvSpPr>
          <p:cNvPr id="214" name="Google Shape;214;p14"/>
          <p:cNvSpPr/>
          <p:nvPr/>
        </p:nvSpPr>
        <p:spPr>
          <a:xfrm>
            <a:off x="1107584" y="1567512"/>
            <a:ext cx="7006107" cy="840230"/>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CL" sz="1800" b="1" i="0" u="none" strike="noStrike" cap="none">
                <a:solidFill>
                  <a:srgbClr val="EF7652"/>
                </a:solidFill>
                <a:latin typeface="Corbel"/>
                <a:ea typeface="Corbel"/>
                <a:cs typeface="Corbel"/>
                <a:sym typeface="Corbel"/>
              </a:rPr>
              <a:t>Institucionalmente es definida en Chile como “el involucramiento activo de los ciudadanos y las ciudadanas en los procesos de toma de decisiones públicas que tienen repercusión en sus vidas”.</a:t>
            </a:r>
            <a:endParaRPr sz="1400" b="1" i="0" u="none" strike="noStrike" cap="none">
              <a:solidFill>
                <a:srgbClr val="EF7652"/>
              </a:solidFill>
              <a:latin typeface="Corbel"/>
              <a:ea typeface="Corbel"/>
              <a:cs typeface="Corbel"/>
              <a:sym typeface="Corbel"/>
            </a:endParaRPr>
          </a:p>
        </p:txBody>
      </p:sp>
      <p:sp>
        <p:nvSpPr>
          <p:cNvPr id="215" name="Google Shape;215;p14"/>
          <p:cNvSpPr/>
          <p:nvPr/>
        </p:nvSpPr>
        <p:spPr>
          <a:xfrm>
            <a:off x="2086378" y="2407742"/>
            <a:ext cx="5048518"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L" sz="1400" b="0" i="0" u="none" strike="noStrike" cap="none">
                <a:solidFill>
                  <a:srgbClr val="7F7F7F"/>
                </a:solidFill>
                <a:latin typeface="Corbel"/>
                <a:ea typeface="Corbel"/>
                <a:cs typeface="Corbel"/>
                <a:sym typeface="Corbel"/>
              </a:rPr>
              <a:t>(Ministerio de Justicia y Derechos Humanos, s. f.)</a:t>
            </a:r>
            <a:endParaRPr/>
          </a:p>
        </p:txBody>
      </p:sp>
      <p:sp>
        <p:nvSpPr>
          <p:cNvPr id="216" name="Google Shape;216;p14"/>
          <p:cNvSpPr/>
          <p:nvPr/>
        </p:nvSpPr>
        <p:spPr>
          <a:xfrm>
            <a:off x="1107584" y="3271195"/>
            <a:ext cx="7006107" cy="840230"/>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CL" sz="1800" b="1" i="0" u="none" strike="noStrike" cap="none">
                <a:solidFill>
                  <a:srgbClr val="EF7652"/>
                </a:solidFill>
                <a:latin typeface="Corbel"/>
                <a:ea typeface="Corbel"/>
                <a:cs typeface="Corbel"/>
                <a:sym typeface="Corbel"/>
              </a:rPr>
              <a:t>Proceso de las relaciones que se establecen entre la sociedad civil y el Estado, limitadas por roles e instrumentos para el proceso mismo de participación.</a:t>
            </a:r>
            <a:endParaRPr/>
          </a:p>
        </p:txBody>
      </p:sp>
      <p:sp>
        <p:nvSpPr>
          <p:cNvPr id="217" name="Google Shape;217;p14"/>
          <p:cNvSpPr/>
          <p:nvPr/>
        </p:nvSpPr>
        <p:spPr>
          <a:xfrm>
            <a:off x="2086378" y="4111425"/>
            <a:ext cx="5048518"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L" sz="1400" b="0" i="0" u="none" strike="noStrike" cap="none">
                <a:solidFill>
                  <a:srgbClr val="7F7F7F"/>
                </a:solidFill>
                <a:latin typeface="Corbel"/>
                <a:ea typeface="Corbel"/>
                <a:cs typeface="Corbel"/>
                <a:sym typeface="Corbel"/>
              </a:rPr>
              <a:t>(Delamaza, 2011; Espinoza, 2016)</a:t>
            </a:r>
            <a:endParaRPr/>
          </a:p>
        </p:txBody>
      </p:sp>
      <p:sp>
        <p:nvSpPr>
          <p:cNvPr id="218" name="Google Shape;218;p14"/>
          <p:cNvSpPr/>
          <p:nvPr/>
        </p:nvSpPr>
        <p:spPr>
          <a:xfrm>
            <a:off x="1107584" y="4974878"/>
            <a:ext cx="7006107" cy="840230"/>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CL" sz="1800" b="1" i="0" u="none" strike="noStrike" cap="none">
                <a:solidFill>
                  <a:srgbClr val="EF7652"/>
                </a:solidFill>
                <a:latin typeface="Corbel"/>
                <a:ea typeface="Corbel"/>
                <a:cs typeface="Corbel"/>
                <a:sym typeface="Corbel"/>
              </a:rPr>
              <a:t>Reequilibrio entre las y los distintos actores de la sociedad, que permita que las y los ciudadanos puedan tomar parte de los procesos de la toma de decisión que les competen.</a:t>
            </a:r>
            <a:endParaRPr/>
          </a:p>
        </p:txBody>
      </p:sp>
      <p:sp>
        <p:nvSpPr>
          <p:cNvPr id="219" name="Google Shape;219;p14"/>
          <p:cNvSpPr/>
          <p:nvPr/>
        </p:nvSpPr>
        <p:spPr>
          <a:xfrm>
            <a:off x="2086378" y="5815108"/>
            <a:ext cx="5048518"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L" sz="1400" b="0" i="0" u="none" strike="noStrike" cap="none">
                <a:solidFill>
                  <a:srgbClr val="7F7F7F"/>
                </a:solidFill>
                <a:latin typeface="Corbel"/>
                <a:ea typeface="Corbel"/>
                <a:cs typeface="Corbel"/>
                <a:sym typeface="Corbel"/>
              </a:rPr>
              <a:t>(Arnstein, 1969)</a:t>
            </a:r>
            <a:endParaRPr/>
          </a:p>
        </p:txBody>
      </p:sp>
      <p:cxnSp>
        <p:nvCxnSpPr>
          <p:cNvPr id="220" name="Google Shape;220;p14"/>
          <p:cNvCxnSpPr/>
          <p:nvPr/>
        </p:nvCxnSpPr>
        <p:spPr>
          <a:xfrm rot="10800000">
            <a:off x="4240692" y="3054643"/>
            <a:ext cx="662615" cy="0"/>
          </a:xfrm>
          <a:prstGeom prst="straightConnector1">
            <a:avLst/>
          </a:prstGeom>
          <a:noFill/>
          <a:ln w="34925" cap="rnd" cmpd="sng">
            <a:solidFill>
              <a:srgbClr val="BFBFBF"/>
            </a:solidFill>
            <a:prstDash val="dot"/>
            <a:round/>
            <a:headEnd type="none" w="sm" len="sm"/>
            <a:tailEnd type="none" w="sm" len="sm"/>
          </a:ln>
        </p:spPr>
      </p:cxnSp>
      <p:cxnSp>
        <p:nvCxnSpPr>
          <p:cNvPr id="221" name="Google Shape;221;p14"/>
          <p:cNvCxnSpPr/>
          <p:nvPr/>
        </p:nvCxnSpPr>
        <p:spPr>
          <a:xfrm rot="10800000">
            <a:off x="4240692" y="4651624"/>
            <a:ext cx="662615" cy="0"/>
          </a:xfrm>
          <a:prstGeom prst="straightConnector1">
            <a:avLst/>
          </a:prstGeom>
          <a:noFill/>
          <a:ln w="34925" cap="rnd" cmpd="sng">
            <a:solidFill>
              <a:srgbClr val="BFBFBF"/>
            </a:solidFill>
            <a:prstDash val="dot"/>
            <a:round/>
            <a:headEnd type="none" w="sm" len="sm"/>
            <a:tailEnd type="none" w="sm" len="sm"/>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25"/>
        <p:cNvGrpSpPr/>
        <p:nvPr/>
      </p:nvGrpSpPr>
      <p:grpSpPr>
        <a:xfrm>
          <a:off x="0" y="0"/>
          <a:ext cx="0" cy="0"/>
          <a:chOff x="0" y="0"/>
          <a:chExt cx="0" cy="0"/>
        </a:xfrm>
      </p:grpSpPr>
      <p:sp>
        <p:nvSpPr>
          <p:cNvPr id="226" name="Google Shape;226;p15"/>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400">
              <a:solidFill>
                <a:srgbClr val="93D3B9"/>
              </a:solidFill>
            </a:endParaRPr>
          </a:p>
        </p:txBody>
      </p:sp>
      <p:sp>
        <p:nvSpPr>
          <p:cNvPr id="227" name="Google Shape;227;p15"/>
          <p:cNvSpPr txBox="1">
            <a:spLocks noGrp="1"/>
          </p:cNvSpPr>
          <p:nvPr>
            <p:ph type="body" idx="1"/>
          </p:nvPr>
        </p:nvSpPr>
        <p:spPr>
          <a:xfrm>
            <a:off x="1012486" y="2058830"/>
            <a:ext cx="7119028" cy="349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1800"/>
              <a:buNone/>
            </a:pPr>
            <a:r>
              <a:rPr lang="es-CL" sz="1800">
                <a:solidFill>
                  <a:srgbClr val="7F7F7F"/>
                </a:solidFill>
                <a:latin typeface="Corbel"/>
                <a:ea typeface="Corbel"/>
                <a:cs typeface="Corbel"/>
                <a:sym typeface="Corbel"/>
              </a:rPr>
              <a:t>La participación ciudadana puede entenderse desde tres enfoques:</a:t>
            </a:r>
            <a:endParaRPr/>
          </a:p>
          <a:p>
            <a:pPr marL="64135" lvl="0" indent="0" algn="ctr" rtl="0">
              <a:lnSpc>
                <a:spcPct val="100000"/>
              </a:lnSpc>
              <a:spcBef>
                <a:spcPts val="0"/>
              </a:spcBef>
              <a:spcAft>
                <a:spcPts val="0"/>
              </a:spcAft>
              <a:buClr>
                <a:srgbClr val="7F7F7F"/>
              </a:buClr>
              <a:buSzPts val="2590"/>
              <a:buNone/>
            </a:pPr>
            <a:endParaRPr sz="1800">
              <a:solidFill>
                <a:srgbClr val="7F7F7F"/>
              </a:solidFill>
              <a:latin typeface="Corbel"/>
              <a:ea typeface="Corbel"/>
              <a:cs typeface="Corbel"/>
              <a:sym typeface="Corbel"/>
            </a:endParaRPr>
          </a:p>
          <a:p>
            <a:pPr marL="64135" lvl="0" indent="0" algn="ctr" rtl="0">
              <a:lnSpc>
                <a:spcPct val="100000"/>
              </a:lnSpc>
              <a:spcBef>
                <a:spcPts val="0"/>
              </a:spcBef>
              <a:spcAft>
                <a:spcPts val="0"/>
              </a:spcAft>
              <a:buClr>
                <a:srgbClr val="7F7F7F"/>
              </a:buClr>
              <a:buSzPts val="2590"/>
              <a:buNone/>
            </a:pPr>
            <a:endParaRPr sz="1800">
              <a:solidFill>
                <a:srgbClr val="7F7F7F"/>
              </a:solidFill>
              <a:latin typeface="Corbel"/>
              <a:ea typeface="Corbel"/>
              <a:cs typeface="Corbel"/>
              <a:sym typeface="Corbel"/>
            </a:endParaRPr>
          </a:p>
        </p:txBody>
      </p:sp>
      <p:sp>
        <p:nvSpPr>
          <p:cNvPr id="228" name="Google Shape;228;p15"/>
          <p:cNvSpPr txBox="1"/>
          <p:nvPr/>
        </p:nvSpPr>
        <p:spPr>
          <a:xfrm>
            <a:off x="3719965" y="5468720"/>
            <a:ext cx="1704068"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s-CL" sz="1600" b="0" i="0" u="none" strike="noStrike" cap="none">
                <a:solidFill>
                  <a:srgbClr val="7F7F7F"/>
                </a:solidFill>
                <a:latin typeface="Corbel"/>
                <a:ea typeface="Corbel"/>
                <a:cs typeface="Corbel"/>
                <a:sym typeface="Corbel"/>
              </a:rPr>
              <a:t>(Sanhueza, 2017)</a:t>
            </a:r>
            <a:endParaRPr sz="1400" b="0" i="0" u="none" strike="noStrike" cap="none">
              <a:solidFill>
                <a:srgbClr val="7F7F7F"/>
              </a:solidFill>
              <a:latin typeface="Arial"/>
              <a:ea typeface="Arial"/>
              <a:cs typeface="Arial"/>
              <a:sym typeface="Arial"/>
            </a:endParaRPr>
          </a:p>
        </p:txBody>
      </p:sp>
      <p:pic>
        <p:nvPicPr>
          <p:cNvPr id="229" name="Google Shape;229;p15"/>
          <p:cNvPicPr preferRelativeResize="0"/>
          <p:nvPr/>
        </p:nvPicPr>
        <p:blipFill rotWithShape="1">
          <a:blip r:embed="rId4">
            <a:alphaModFix/>
          </a:blip>
          <a:srcRect/>
          <a:stretch/>
        </p:blipFill>
        <p:spPr>
          <a:xfrm>
            <a:off x="6473006" y="2885058"/>
            <a:ext cx="1658508" cy="1686714"/>
          </a:xfrm>
          <a:prstGeom prst="rect">
            <a:avLst/>
          </a:prstGeom>
          <a:noFill/>
          <a:ln>
            <a:noFill/>
          </a:ln>
        </p:spPr>
      </p:pic>
      <p:pic>
        <p:nvPicPr>
          <p:cNvPr id="230" name="Google Shape;230;p15"/>
          <p:cNvPicPr preferRelativeResize="0"/>
          <p:nvPr/>
        </p:nvPicPr>
        <p:blipFill rotWithShape="1">
          <a:blip r:embed="rId5">
            <a:alphaModFix/>
          </a:blip>
          <a:srcRect/>
          <a:stretch/>
        </p:blipFill>
        <p:spPr>
          <a:xfrm>
            <a:off x="1012486" y="2885058"/>
            <a:ext cx="1658508" cy="1686714"/>
          </a:xfrm>
          <a:prstGeom prst="rect">
            <a:avLst/>
          </a:prstGeom>
          <a:noFill/>
          <a:ln>
            <a:noFill/>
          </a:ln>
        </p:spPr>
      </p:pic>
      <p:pic>
        <p:nvPicPr>
          <p:cNvPr id="231" name="Google Shape;231;p15"/>
          <p:cNvPicPr preferRelativeResize="0"/>
          <p:nvPr/>
        </p:nvPicPr>
        <p:blipFill>
          <a:blip r:embed="rId6"/>
          <a:srcRect/>
          <a:stretch/>
        </p:blipFill>
        <p:spPr>
          <a:xfrm>
            <a:off x="3742746" y="2885058"/>
            <a:ext cx="1658508" cy="1686713"/>
          </a:xfrm>
          <a:prstGeom prst="rect">
            <a:avLst/>
          </a:prstGeom>
          <a:noFill/>
          <a:ln>
            <a:noFill/>
          </a:ln>
        </p:spPr>
      </p:pic>
      <p:sp>
        <p:nvSpPr>
          <p:cNvPr id="232" name="Google Shape;232;p15"/>
          <p:cNvSpPr/>
          <p:nvPr/>
        </p:nvSpPr>
        <p:spPr>
          <a:xfrm>
            <a:off x="796421" y="4514578"/>
            <a:ext cx="209063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1800" b="1" i="0" u="none" strike="noStrike" cap="none">
                <a:solidFill>
                  <a:srgbClr val="EF7652"/>
                </a:solidFill>
                <a:latin typeface="Corbel"/>
                <a:ea typeface="Corbel"/>
                <a:cs typeface="Corbel"/>
                <a:sym typeface="Corbel"/>
              </a:rPr>
              <a:t>Derechos humanos</a:t>
            </a:r>
            <a:endParaRPr sz="1800">
              <a:solidFill>
                <a:srgbClr val="EF7652"/>
              </a:solidFill>
              <a:latin typeface="Arial"/>
              <a:ea typeface="Arial"/>
              <a:cs typeface="Arial"/>
              <a:sym typeface="Arial"/>
            </a:endParaRPr>
          </a:p>
        </p:txBody>
      </p:sp>
      <p:sp>
        <p:nvSpPr>
          <p:cNvPr id="233" name="Google Shape;233;p15"/>
          <p:cNvSpPr/>
          <p:nvPr/>
        </p:nvSpPr>
        <p:spPr>
          <a:xfrm>
            <a:off x="3633281" y="4571772"/>
            <a:ext cx="187743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1800" b="1">
                <a:solidFill>
                  <a:srgbClr val="EF7652"/>
                </a:solidFill>
                <a:latin typeface="Corbel"/>
                <a:ea typeface="Corbel"/>
                <a:cs typeface="Corbel"/>
                <a:sym typeface="Corbel"/>
              </a:rPr>
              <a:t>Gobierno abierto</a:t>
            </a:r>
            <a:endParaRPr sz="1600">
              <a:solidFill>
                <a:srgbClr val="EF7652"/>
              </a:solidFill>
              <a:latin typeface="Arial"/>
              <a:ea typeface="Arial"/>
              <a:cs typeface="Arial"/>
              <a:sym typeface="Arial"/>
            </a:endParaRPr>
          </a:p>
        </p:txBody>
      </p:sp>
      <p:sp>
        <p:nvSpPr>
          <p:cNvPr id="234" name="Google Shape;234;p15"/>
          <p:cNvSpPr/>
          <p:nvPr/>
        </p:nvSpPr>
        <p:spPr>
          <a:xfrm>
            <a:off x="6703155" y="4571772"/>
            <a:ext cx="136447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1800" b="1">
                <a:solidFill>
                  <a:srgbClr val="EF7652"/>
                </a:solidFill>
                <a:latin typeface="Corbel"/>
                <a:ea typeface="Corbel"/>
                <a:cs typeface="Corbel"/>
                <a:sym typeface="Corbel"/>
              </a:rPr>
              <a:t>Democracia</a:t>
            </a:r>
            <a:endParaRPr sz="1600">
              <a:solidFill>
                <a:srgbClr val="EF7652"/>
              </a:solidFill>
              <a:latin typeface="Arial"/>
              <a:ea typeface="Arial"/>
              <a:cs typeface="Arial"/>
              <a:sym typeface="Arial"/>
            </a:endParaRPr>
          </a:p>
        </p:txBody>
      </p:sp>
      <p:cxnSp>
        <p:nvCxnSpPr>
          <p:cNvPr id="235" name="Google Shape;235;p15"/>
          <p:cNvCxnSpPr/>
          <p:nvPr/>
        </p:nvCxnSpPr>
        <p:spPr>
          <a:xfrm rot="10800000">
            <a:off x="1931069" y="5228367"/>
            <a:ext cx="5281861" cy="0"/>
          </a:xfrm>
          <a:prstGeom prst="straightConnector1">
            <a:avLst/>
          </a:prstGeom>
          <a:noFill/>
          <a:ln w="34925" cap="rnd" cmpd="sng">
            <a:solidFill>
              <a:srgbClr val="BFBFBF"/>
            </a:solidFill>
            <a:prstDash val="dot"/>
            <a:round/>
            <a:headEnd type="none" w="sm" len="sm"/>
            <a:tailEnd type="none" w="sm" len="sm"/>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39"/>
        <p:cNvGrpSpPr/>
        <p:nvPr/>
      </p:nvGrpSpPr>
      <p:grpSpPr>
        <a:xfrm>
          <a:off x="0" y="0"/>
          <a:ext cx="0" cy="0"/>
          <a:chOff x="0" y="0"/>
          <a:chExt cx="0" cy="0"/>
        </a:xfrm>
      </p:grpSpPr>
      <p:sp>
        <p:nvSpPr>
          <p:cNvPr id="240" name="Google Shape;240;p16"/>
          <p:cNvSpPr txBox="1"/>
          <p:nvPr/>
        </p:nvSpPr>
        <p:spPr>
          <a:xfrm>
            <a:off x="579422" y="1575309"/>
            <a:ext cx="6400928" cy="1204713"/>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Clr>
                <a:srgbClr val="000000"/>
              </a:buClr>
              <a:buSzPts val="1600"/>
              <a:buFont typeface="Arial"/>
              <a:buNone/>
            </a:pPr>
            <a:r>
              <a:rPr lang="es-CL" sz="1800" b="1" i="0" u="none" strike="noStrike" cap="none">
                <a:solidFill>
                  <a:srgbClr val="7F7F7F"/>
                </a:solidFill>
                <a:latin typeface="Corbel"/>
                <a:ea typeface="Corbel"/>
                <a:cs typeface="Corbel"/>
                <a:sym typeface="Corbel"/>
              </a:rPr>
              <a:t>La participación como derecho humano</a:t>
            </a:r>
            <a:endParaRPr sz="1800" b="0" i="0" u="none" strike="noStrike" cap="none">
              <a:solidFill>
                <a:srgbClr val="7F7F7F"/>
              </a:solidFill>
              <a:latin typeface="Arial"/>
              <a:ea typeface="Arial"/>
              <a:cs typeface="Arial"/>
              <a:sym typeface="Arial"/>
            </a:endParaRPr>
          </a:p>
          <a:p>
            <a:pPr marL="0" marR="0" lvl="0" indent="0" algn="just" rtl="0">
              <a:lnSpc>
                <a:spcPct val="107000"/>
              </a:lnSpc>
              <a:spcBef>
                <a:spcPts val="200"/>
              </a:spcBef>
              <a:spcAft>
                <a:spcPts val="0"/>
              </a:spcAft>
              <a:buClr>
                <a:srgbClr val="000000"/>
              </a:buClr>
              <a:buSzPts val="1600"/>
              <a:buFont typeface="Arial"/>
              <a:buNone/>
            </a:pPr>
            <a:endParaRPr sz="1600" b="1" i="0" u="none" strike="noStrike" cap="none">
              <a:solidFill>
                <a:srgbClr val="FF0000"/>
              </a:solidFill>
              <a:latin typeface="Corbel"/>
              <a:ea typeface="Corbel"/>
              <a:cs typeface="Corbel"/>
              <a:sym typeface="Corbel"/>
            </a:endParaRPr>
          </a:p>
          <a:p>
            <a:pPr marL="0" marR="0" lvl="0" indent="0" algn="just" rtl="0">
              <a:lnSpc>
                <a:spcPct val="107000"/>
              </a:lnSpc>
              <a:spcBef>
                <a:spcPts val="0"/>
              </a:spcBef>
              <a:spcAft>
                <a:spcPts val="0"/>
              </a:spcAft>
              <a:buClr>
                <a:srgbClr val="000000"/>
              </a:buClr>
              <a:buSzPts val="1600"/>
              <a:buFont typeface="Arial"/>
              <a:buNone/>
            </a:pPr>
            <a:r>
              <a:rPr lang="es-CL" sz="1600" b="0" i="0" u="none" strike="noStrike" cap="none">
                <a:solidFill>
                  <a:srgbClr val="7F7F7F"/>
                </a:solidFill>
                <a:latin typeface="Corbel"/>
                <a:ea typeface="Corbel"/>
                <a:cs typeface="Corbel"/>
                <a:sym typeface="Corbel"/>
              </a:rPr>
              <a:t>Se basa en la Declaración de Derechos Humanos de la Organización de las Naciones Unidas (1948), que señala en su Artículo n° 21:</a:t>
            </a:r>
            <a:endParaRPr sz="1600" b="0" i="0" u="none" strike="noStrike" cap="none">
              <a:solidFill>
                <a:srgbClr val="7F7F7F"/>
              </a:solidFill>
              <a:latin typeface="Arial"/>
              <a:ea typeface="Arial"/>
              <a:cs typeface="Arial"/>
              <a:sym typeface="Arial"/>
            </a:endParaRPr>
          </a:p>
        </p:txBody>
      </p:sp>
      <p:sp>
        <p:nvSpPr>
          <p:cNvPr id="241" name="Google Shape;241;p16"/>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400">
              <a:solidFill>
                <a:srgbClr val="93D3B9"/>
              </a:solidFill>
            </a:endParaRPr>
          </a:p>
        </p:txBody>
      </p:sp>
      <p:pic>
        <p:nvPicPr>
          <p:cNvPr id="242" name="Google Shape;242;p16"/>
          <p:cNvPicPr preferRelativeResize="0"/>
          <p:nvPr/>
        </p:nvPicPr>
        <p:blipFill rotWithShape="1">
          <a:blip r:embed="rId4">
            <a:alphaModFix/>
          </a:blip>
          <a:srcRect/>
          <a:stretch/>
        </p:blipFill>
        <p:spPr>
          <a:xfrm>
            <a:off x="7027207" y="2430581"/>
            <a:ext cx="1963445" cy="199683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46"/>
        <p:cNvGrpSpPr/>
        <p:nvPr/>
      </p:nvGrpSpPr>
      <p:grpSpPr>
        <a:xfrm>
          <a:off x="0" y="0"/>
          <a:ext cx="0" cy="0"/>
          <a:chOff x="0" y="0"/>
          <a:chExt cx="0" cy="0"/>
        </a:xfrm>
      </p:grpSpPr>
      <p:sp>
        <p:nvSpPr>
          <p:cNvPr id="247" name="Google Shape;247;p17"/>
          <p:cNvSpPr txBox="1"/>
          <p:nvPr/>
        </p:nvSpPr>
        <p:spPr>
          <a:xfrm>
            <a:off x="579422" y="1575309"/>
            <a:ext cx="6400928" cy="1204713"/>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Clr>
                <a:srgbClr val="000000"/>
              </a:buClr>
              <a:buSzPts val="1600"/>
              <a:buFont typeface="Arial"/>
              <a:buNone/>
            </a:pPr>
            <a:r>
              <a:rPr lang="es-CL" sz="1800" b="1" i="0" u="none" strike="noStrike" cap="none">
                <a:solidFill>
                  <a:srgbClr val="7F7F7F"/>
                </a:solidFill>
                <a:latin typeface="Corbel"/>
                <a:ea typeface="Corbel"/>
                <a:cs typeface="Corbel"/>
                <a:sym typeface="Corbel"/>
              </a:rPr>
              <a:t>La participación como derecho humano</a:t>
            </a:r>
            <a:endParaRPr sz="1800" b="0" i="0" u="none" strike="noStrike" cap="none">
              <a:solidFill>
                <a:srgbClr val="7F7F7F"/>
              </a:solidFill>
              <a:latin typeface="Arial"/>
              <a:ea typeface="Arial"/>
              <a:cs typeface="Arial"/>
              <a:sym typeface="Arial"/>
            </a:endParaRPr>
          </a:p>
          <a:p>
            <a:pPr marL="0" marR="0" lvl="0" indent="0" algn="just" rtl="0">
              <a:lnSpc>
                <a:spcPct val="107000"/>
              </a:lnSpc>
              <a:spcBef>
                <a:spcPts val="200"/>
              </a:spcBef>
              <a:spcAft>
                <a:spcPts val="0"/>
              </a:spcAft>
              <a:buClr>
                <a:srgbClr val="000000"/>
              </a:buClr>
              <a:buSzPts val="1600"/>
              <a:buFont typeface="Arial"/>
              <a:buNone/>
            </a:pPr>
            <a:endParaRPr sz="1600" b="1" i="0" u="none" strike="noStrike" cap="none">
              <a:solidFill>
                <a:srgbClr val="FF0000"/>
              </a:solidFill>
              <a:latin typeface="Corbel"/>
              <a:ea typeface="Corbel"/>
              <a:cs typeface="Corbel"/>
              <a:sym typeface="Corbel"/>
            </a:endParaRPr>
          </a:p>
          <a:p>
            <a:pPr marL="0" marR="0" lvl="0" indent="0" algn="just" rtl="0">
              <a:lnSpc>
                <a:spcPct val="107000"/>
              </a:lnSpc>
              <a:spcBef>
                <a:spcPts val="0"/>
              </a:spcBef>
              <a:spcAft>
                <a:spcPts val="0"/>
              </a:spcAft>
              <a:buClr>
                <a:srgbClr val="000000"/>
              </a:buClr>
              <a:buSzPts val="1600"/>
              <a:buFont typeface="Arial"/>
              <a:buNone/>
            </a:pPr>
            <a:r>
              <a:rPr lang="es-CL" sz="1600" b="0" i="0" u="none" strike="noStrike" cap="none">
                <a:solidFill>
                  <a:srgbClr val="7F7F7F"/>
                </a:solidFill>
                <a:latin typeface="Corbel"/>
                <a:ea typeface="Corbel"/>
                <a:cs typeface="Corbel"/>
                <a:sym typeface="Corbel"/>
              </a:rPr>
              <a:t>Se basa en la Declaración de Derechos Humanos de la Organización de las Naciones Unidas (1948), que señala en su Artículo n° 21:</a:t>
            </a:r>
            <a:endParaRPr sz="1600" b="0" i="0" u="none" strike="noStrike" cap="none">
              <a:solidFill>
                <a:srgbClr val="7F7F7F"/>
              </a:solidFill>
              <a:latin typeface="Arial"/>
              <a:ea typeface="Arial"/>
              <a:cs typeface="Arial"/>
              <a:sym typeface="Arial"/>
            </a:endParaRPr>
          </a:p>
        </p:txBody>
      </p:sp>
      <p:sp>
        <p:nvSpPr>
          <p:cNvPr id="248" name="Google Shape;248;p17"/>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400">
              <a:solidFill>
                <a:srgbClr val="93D3B9"/>
              </a:solidFill>
            </a:endParaRPr>
          </a:p>
        </p:txBody>
      </p:sp>
      <p:sp>
        <p:nvSpPr>
          <p:cNvPr id="249" name="Google Shape;249;p17"/>
          <p:cNvSpPr/>
          <p:nvPr/>
        </p:nvSpPr>
        <p:spPr>
          <a:xfrm>
            <a:off x="579422" y="3113322"/>
            <a:ext cx="6447785" cy="1460528"/>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s-CL" sz="1600">
                <a:solidFill>
                  <a:srgbClr val="EF7652"/>
                </a:solidFill>
                <a:latin typeface="Corbel"/>
                <a:ea typeface="Corbel"/>
                <a:cs typeface="Corbel"/>
                <a:sym typeface="Corbel"/>
              </a:rPr>
              <a:t>Toda persona tiene derecho a participar en el gobierno de su país, directamente o por medio de representantes libremente escogidos.</a:t>
            </a:r>
            <a:endParaRPr sz="1600">
              <a:solidFill>
                <a:srgbClr val="EF7652"/>
              </a:solidFill>
              <a:latin typeface="Corbel"/>
              <a:ea typeface="Corbel"/>
              <a:cs typeface="Corbel"/>
              <a:sym typeface="Corbel"/>
            </a:endParaRPr>
          </a:p>
          <a:p>
            <a:pPr marL="0" marR="0" lvl="0" indent="0" algn="just" rtl="0">
              <a:spcBef>
                <a:spcPts val="800"/>
              </a:spcBef>
              <a:spcAft>
                <a:spcPts val="0"/>
              </a:spcAft>
              <a:buNone/>
            </a:pPr>
            <a:endParaRPr sz="1600">
              <a:solidFill>
                <a:srgbClr val="EF7652"/>
              </a:solidFill>
              <a:latin typeface="Corbel"/>
              <a:ea typeface="Corbel"/>
              <a:cs typeface="Corbel"/>
              <a:sym typeface="Corbel"/>
            </a:endParaRPr>
          </a:p>
          <a:p>
            <a:pPr marL="0" marR="0" lvl="0" indent="0" algn="l" rtl="0">
              <a:spcBef>
                <a:spcPts val="0"/>
              </a:spcBef>
              <a:spcAft>
                <a:spcPts val="0"/>
              </a:spcAft>
              <a:buNone/>
            </a:pPr>
            <a:br>
              <a:rPr lang="es-CL" sz="1600">
                <a:solidFill>
                  <a:srgbClr val="7F7F7F"/>
                </a:solidFill>
                <a:latin typeface="Corbel"/>
                <a:ea typeface="Corbel"/>
                <a:cs typeface="Corbel"/>
                <a:sym typeface="Corbel"/>
              </a:rPr>
            </a:br>
            <a:endParaRPr sz="1600">
              <a:solidFill>
                <a:srgbClr val="7F7F7F"/>
              </a:solidFill>
              <a:latin typeface="Corbel"/>
              <a:ea typeface="Corbel"/>
              <a:cs typeface="Corbel"/>
              <a:sym typeface="Corbel"/>
            </a:endParaRPr>
          </a:p>
        </p:txBody>
      </p:sp>
      <p:sp>
        <p:nvSpPr>
          <p:cNvPr id="250" name="Google Shape;250;p17"/>
          <p:cNvSpPr txBox="1"/>
          <p:nvPr/>
        </p:nvSpPr>
        <p:spPr>
          <a:xfrm>
            <a:off x="302526" y="2969217"/>
            <a:ext cx="553791"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3200" b="1">
                <a:solidFill>
                  <a:srgbClr val="D8D8D8"/>
                </a:solidFill>
                <a:latin typeface="Corbel"/>
                <a:ea typeface="Corbel"/>
                <a:cs typeface="Corbel"/>
                <a:sym typeface="Corbel"/>
              </a:rPr>
              <a:t>1</a:t>
            </a:r>
            <a:endParaRPr/>
          </a:p>
        </p:txBody>
      </p:sp>
      <p:pic>
        <p:nvPicPr>
          <p:cNvPr id="251" name="Google Shape;251;p17"/>
          <p:cNvPicPr preferRelativeResize="0"/>
          <p:nvPr/>
        </p:nvPicPr>
        <p:blipFill rotWithShape="1">
          <a:blip r:embed="rId4">
            <a:alphaModFix/>
          </a:blip>
          <a:srcRect/>
          <a:stretch/>
        </p:blipFill>
        <p:spPr>
          <a:xfrm>
            <a:off x="7027207" y="2430581"/>
            <a:ext cx="1963445" cy="199683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55"/>
        <p:cNvGrpSpPr/>
        <p:nvPr/>
      </p:nvGrpSpPr>
      <p:grpSpPr>
        <a:xfrm>
          <a:off x="0" y="0"/>
          <a:ext cx="0" cy="0"/>
          <a:chOff x="0" y="0"/>
          <a:chExt cx="0" cy="0"/>
        </a:xfrm>
      </p:grpSpPr>
      <p:sp>
        <p:nvSpPr>
          <p:cNvPr id="256" name="Google Shape;256;p18"/>
          <p:cNvSpPr txBox="1"/>
          <p:nvPr/>
        </p:nvSpPr>
        <p:spPr>
          <a:xfrm>
            <a:off x="579422" y="1575309"/>
            <a:ext cx="6400928" cy="1204713"/>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Clr>
                <a:srgbClr val="000000"/>
              </a:buClr>
              <a:buSzPts val="1600"/>
              <a:buFont typeface="Arial"/>
              <a:buNone/>
            </a:pPr>
            <a:r>
              <a:rPr lang="es-CL" sz="1800" b="1" i="0" u="none" strike="noStrike" cap="none">
                <a:solidFill>
                  <a:srgbClr val="7F7F7F"/>
                </a:solidFill>
                <a:latin typeface="Corbel"/>
                <a:ea typeface="Corbel"/>
                <a:cs typeface="Corbel"/>
                <a:sym typeface="Corbel"/>
              </a:rPr>
              <a:t>La participación como derecho humano</a:t>
            </a:r>
            <a:endParaRPr sz="1800" b="0" i="0" u="none" strike="noStrike" cap="none">
              <a:solidFill>
                <a:srgbClr val="7F7F7F"/>
              </a:solidFill>
              <a:latin typeface="Arial"/>
              <a:ea typeface="Arial"/>
              <a:cs typeface="Arial"/>
              <a:sym typeface="Arial"/>
            </a:endParaRPr>
          </a:p>
          <a:p>
            <a:pPr marL="0" marR="0" lvl="0" indent="0" algn="just" rtl="0">
              <a:lnSpc>
                <a:spcPct val="107000"/>
              </a:lnSpc>
              <a:spcBef>
                <a:spcPts val="200"/>
              </a:spcBef>
              <a:spcAft>
                <a:spcPts val="0"/>
              </a:spcAft>
              <a:buClr>
                <a:srgbClr val="000000"/>
              </a:buClr>
              <a:buSzPts val="1600"/>
              <a:buFont typeface="Arial"/>
              <a:buNone/>
            </a:pPr>
            <a:endParaRPr sz="1600" b="1" i="0" u="none" strike="noStrike" cap="none">
              <a:solidFill>
                <a:srgbClr val="FF0000"/>
              </a:solidFill>
              <a:latin typeface="Corbel"/>
              <a:ea typeface="Corbel"/>
              <a:cs typeface="Corbel"/>
              <a:sym typeface="Corbel"/>
            </a:endParaRPr>
          </a:p>
          <a:p>
            <a:pPr marL="0" marR="0" lvl="0" indent="0" algn="just" rtl="0">
              <a:lnSpc>
                <a:spcPct val="107000"/>
              </a:lnSpc>
              <a:spcBef>
                <a:spcPts val="0"/>
              </a:spcBef>
              <a:spcAft>
                <a:spcPts val="0"/>
              </a:spcAft>
              <a:buClr>
                <a:srgbClr val="000000"/>
              </a:buClr>
              <a:buSzPts val="1600"/>
              <a:buFont typeface="Arial"/>
              <a:buNone/>
            </a:pPr>
            <a:r>
              <a:rPr lang="es-CL" sz="1600" b="0" i="0" u="none" strike="noStrike" cap="none">
                <a:solidFill>
                  <a:srgbClr val="7F7F7F"/>
                </a:solidFill>
                <a:latin typeface="Corbel"/>
                <a:ea typeface="Corbel"/>
                <a:cs typeface="Corbel"/>
                <a:sym typeface="Corbel"/>
              </a:rPr>
              <a:t>Se basa en la Declaración de Derechos Humanos de la Organización de las Naciones Unidas (1948), que señala en su Artículo n° 21:</a:t>
            </a:r>
            <a:endParaRPr sz="1600" b="0" i="0" u="none" strike="noStrike" cap="none">
              <a:solidFill>
                <a:srgbClr val="7F7F7F"/>
              </a:solidFill>
              <a:latin typeface="Arial"/>
              <a:ea typeface="Arial"/>
              <a:cs typeface="Arial"/>
              <a:sym typeface="Arial"/>
            </a:endParaRPr>
          </a:p>
        </p:txBody>
      </p:sp>
      <p:sp>
        <p:nvSpPr>
          <p:cNvPr id="257" name="Google Shape;257;p18"/>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400">
              <a:solidFill>
                <a:srgbClr val="93D3B9"/>
              </a:solidFill>
            </a:endParaRPr>
          </a:p>
        </p:txBody>
      </p:sp>
      <p:sp>
        <p:nvSpPr>
          <p:cNvPr id="258" name="Google Shape;258;p18"/>
          <p:cNvSpPr/>
          <p:nvPr/>
        </p:nvSpPr>
        <p:spPr>
          <a:xfrm>
            <a:off x="579422" y="3113322"/>
            <a:ext cx="6400928" cy="1706749"/>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s-CL" sz="1600">
                <a:solidFill>
                  <a:srgbClr val="EF7652"/>
                </a:solidFill>
                <a:latin typeface="Corbel"/>
                <a:ea typeface="Corbel"/>
                <a:cs typeface="Corbel"/>
                <a:sym typeface="Corbel"/>
              </a:rPr>
              <a:t>Toda persona tiene derecho a participar en el gobierno de su país, directamente o por medio de representantes libremente escogidos.</a:t>
            </a:r>
            <a:endParaRPr sz="1600">
              <a:solidFill>
                <a:srgbClr val="EF7652"/>
              </a:solidFill>
              <a:latin typeface="Corbel"/>
              <a:ea typeface="Corbel"/>
              <a:cs typeface="Corbel"/>
              <a:sym typeface="Corbel"/>
            </a:endParaRPr>
          </a:p>
          <a:p>
            <a:pPr marL="0" marR="0" lvl="0" indent="0" algn="just" rtl="0">
              <a:spcBef>
                <a:spcPts val="800"/>
              </a:spcBef>
              <a:spcAft>
                <a:spcPts val="0"/>
              </a:spcAft>
              <a:buNone/>
            </a:pPr>
            <a:endParaRPr sz="1600">
              <a:solidFill>
                <a:srgbClr val="EF7652"/>
              </a:solidFill>
              <a:latin typeface="Corbel"/>
              <a:ea typeface="Corbel"/>
              <a:cs typeface="Corbel"/>
              <a:sym typeface="Corbel"/>
            </a:endParaRPr>
          </a:p>
          <a:p>
            <a:pPr marL="0" marR="0" lvl="0" indent="0" algn="l" rtl="0">
              <a:spcBef>
                <a:spcPts val="0"/>
              </a:spcBef>
              <a:spcAft>
                <a:spcPts val="0"/>
              </a:spcAft>
              <a:buNone/>
            </a:pPr>
            <a:r>
              <a:rPr lang="es-CL" sz="1600">
                <a:solidFill>
                  <a:srgbClr val="EF7652"/>
                </a:solidFill>
                <a:latin typeface="Corbel"/>
                <a:ea typeface="Corbel"/>
                <a:cs typeface="Corbel"/>
                <a:sym typeface="Corbel"/>
              </a:rPr>
              <a:t>Toda persona tiene el derecho de acceso, en condiciones de igualdad, a las funciones públicas de su país.</a:t>
            </a:r>
            <a:br>
              <a:rPr lang="es-CL" sz="1600">
                <a:solidFill>
                  <a:srgbClr val="7F7F7F"/>
                </a:solidFill>
                <a:latin typeface="Corbel"/>
                <a:ea typeface="Corbel"/>
                <a:cs typeface="Corbel"/>
                <a:sym typeface="Corbel"/>
              </a:rPr>
            </a:br>
            <a:endParaRPr sz="1600">
              <a:solidFill>
                <a:srgbClr val="7F7F7F"/>
              </a:solidFill>
              <a:latin typeface="Corbel"/>
              <a:ea typeface="Corbel"/>
              <a:cs typeface="Corbel"/>
              <a:sym typeface="Corbel"/>
            </a:endParaRPr>
          </a:p>
        </p:txBody>
      </p:sp>
      <p:sp>
        <p:nvSpPr>
          <p:cNvPr id="259" name="Google Shape;259;p18"/>
          <p:cNvSpPr txBox="1"/>
          <p:nvPr/>
        </p:nvSpPr>
        <p:spPr>
          <a:xfrm>
            <a:off x="302526" y="2969217"/>
            <a:ext cx="553791"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3200" b="1">
                <a:solidFill>
                  <a:srgbClr val="D8D8D8"/>
                </a:solidFill>
                <a:latin typeface="Corbel"/>
                <a:ea typeface="Corbel"/>
                <a:cs typeface="Corbel"/>
                <a:sym typeface="Corbel"/>
              </a:rPr>
              <a:t>1</a:t>
            </a:r>
            <a:endParaRPr/>
          </a:p>
        </p:txBody>
      </p:sp>
      <p:sp>
        <p:nvSpPr>
          <p:cNvPr id="260" name="Google Shape;260;p18"/>
          <p:cNvSpPr txBox="1"/>
          <p:nvPr/>
        </p:nvSpPr>
        <p:spPr>
          <a:xfrm>
            <a:off x="302526" y="3840146"/>
            <a:ext cx="553791"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3200" b="1">
                <a:solidFill>
                  <a:srgbClr val="D8D8D8"/>
                </a:solidFill>
                <a:latin typeface="Corbel"/>
                <a:ea typeface="Corbel"/>
                <a:cs typeface="Corbel"/>
                <a:sym typeface="Corbel"/>
              </a:rPr>
              <a:t>2</a:t>
            </a:r>
            <a:endParaRPr/>
          </a:p>
        </p:txBody>
      </p:sp>
      <p:pic>
        <p:nvPicPr>
          <p:cNvPr id="261" name="Google Shape;261;p18"/>
          <p:cNvPicPr preferRelativeResize="0"/>
          <p:nvPr/>
        </p:nvPicPr>
        <p:blipFill rotWithShape="1">
          <a:blip r:embed="rId4">
            <a:alphaModFix/>
          </a:blip>
          <a:srcRect/>
          <a:stretch/>
        </p:blipFill>
        <p:spPr>
          <a:xfrm>
            <a:off x="7027207" y="2430581"/>
            <a:ext cx="1963445" cy="199683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Google Shape;86;p1">
            <a:extLst>
              <a:ext uri="{FF2B5EF4-FFF2-40B4-BE49-F238E27FC236}">
                <a16:creationId xmlns:a16="http://schemas.microsoft.com/office/drawing/2014/main" id="{2FBD80FF-C08D-EE42-98B3-3BE604C55772}"/>
              </a:ext>
            </a:extLst>
          </p:cNvPr>
          <p:cNvSpPr txBox="1"/>
          <p:nvPr/>
        </p:nvSpPr>
        <p:spPr>
          <a:xfrm>
            <a:off x="1494987" y="3515676"/>
            <a:ext cx="6111817" cy="738664"/>
          </a:xfrm>
          <a:prstGeom prst="rect">
            <a:avLst/>
          </a:prstGeom>
          <a:noFill/>
          <a:ln>
            <a:noFill/>
          </a:ln>
        </p:spPr>
        <p:txBody>
          <a:bodyPr spcFirstLastPara="1" wrap="square" lIns="91425" tIns="45700" rIns="91425" bIns="45700" anchor="t" anchorCtr="0">
            <a:noAutofit/>
          </a:bodyPr>
          <a:lstStyle/>
          <a:p>
            <a:pPr lvl="0" algn="ctr">
              <a:buSzPts val="1400"/>
            </a:pPr>
            <a:r>
              <a:rPr lang="es-ES" sz="2000" i="1" dirty="0">
                <a:solidFill>
                  <a:srgbClr val="FFFFFF"/>
                </a:solidFill>
                <a:latin typeface="Corbel"/>
                <a:ea typeface="Corbel"/>
                <a:cs typeface="Corbel"/>
                <a:sym typeface="Corbel"/>
              </a:rPr>
              <a:t>Participar en distintas instancias escolares de ejercicio democrático, reconociendo la necesidad de organizar socialmente la vida en comunidad.</a:t>
            </a:r>
            <a:endParaRPr kumimoji="0" lang="es-ES" sz="2000" b="0" i="1" u="none" strike="noStrike" kern="0" cap="none" spc="0" normalizeH="0" baseline="0" noProof="0" dirty="0">
              <a:ln>
                <a:noFill/>
              </a:ln>
              <a:solidFill>
                <a:srgbClr val="FFFFFF"/>
              </a:solidFill>
              <a:effectLst/>
              <a:uLnTx/>
              <a:uFillTx/>
              <a:latin typeface="Corbel"/>
              <a:ea typeface="Corbel"/>
              <a:cs typeface="Corbel"/>
              <a:sym typeface="Corbel"/>
            </a:endParaRPr>
          </a:p>
        </p:txBody>
      </p:sp>
      <p:sp>
        <p:nvSpPr>
          <p:cNvPr id="6" name="Rectángulo 5">
            <a:extLst>
              <a:ext uri="{FF2B5EF4-FFF2-40B4-BE49-F238E27FC236}">
                <a16:creationId xmlns:a16="http://schemas.microsoft.com/office/drawing/2014/main" id="{BC5FAE29-366C-9B49-8755-435419BC4D72}"/>
              </a:ext>
            </a:extLst>
          </p:cNvPr>
          <p:cNvSpPr/>
          <p:nvPr/>
        </p:nvSpPr>
        <p:spPr>
          <a:xfrm>
            <a:off x="3904990" y="2574728"/>
            <a:ext cx="133402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400" b="1" i="0" u="none" strike="noStrike" kern="0" cap="none" spc="0" normalizeH="0" baseline="0" noProof="0" dirty="0">
                <a:ln>
                  <a:noFill/>
                </a:ln>
                <a:solidFill>
                  <a:srgbClr val="FFFFFF"/>
                </a:solidFill>
                <a:effectLst/>
                <a:uLnTx/>
                <a:uFillTx/>
                <a:latin typeface="Corbel"/>
                <a:ea typeface="Corbel"/>
                <a:cs typeface="Corbel"/>
                <a:sym typeface="Corbel"/>
              </a:rPr>
              <a:t>Objetivo</a:t>
            </a:r>
            <a:endParaRPr kumimoji="0" lang="es-CL" sz="2400" b="0" i="0" u="none" strike="noStrike" kern="0" cap="none" spc="0" normalizeH="0" baseline="0" noProof="0" dirty="0">
              <a:ln>
                <a:noFill/>
              </a:ln>
              <a:solidFill>
                <a:srgbClr val="000000"/>
              </a:solidFill>
              <a:effectLst/>
              <a:uLnTx/>
              <a:uFillTx/>
              <a:latin typeface="Arial"/>
              <a:cs typeface="Arial"/>
              <a:sym typeface="Arial"/>
            </a:endParaRPr>
          </a:p>
        </p:txBody>
      </p:sp>
      <p:cxnSp>
        <p:nvCxnSpPr>
          <p:cNvPr id="7" name="Google Shape;93;p2">
            <a:extLst>
              <a:ext uri="{FF2B5EF4-FFF2-40B4-BE49-F238E27FC236}">
                <a16:creationId xmlns:a16="http://schemas.microsoft.com/office/drawing/2014/main" id="{C4B129E7-E800-5741-9642-F90DD8C07A8F}"/>
              </a:ext>
            </a:extLst>
          </p:cNvPr>
          <p:cNvCxnSpPr/>
          <p:nvPr/>
        </p:nvCxnSpPr>
        <p:spPr>
          <a:xfrm rot="10800000">
            <a:off x="3254486" y="3276034"/>
            <a:ext cx="2592820" cy="0"/>
          </a:xfrm>
          <a:prstGeom prst="straightConnector1">
            <a:avLst/>
          </a:prstGeom>
          <a:noFill/>
          <a:ln w="38100" cap="rnd" cmpd="sng">
            <a:solidFill>
              <a:schemeClr val="bg1">
                <a:lumMod val="95000"/>
              </a:schemeClr>
            </a:solidFill>
            <a:prstDash val="dot"/>
            <a:round/>
            <a:headEnd type="none" w="sm" len="sm"/>
            <a:tailEnd type="none" w="sm" len="sm"/>
          </a:ln>
        </p:spPr>
      </p:cxnSp>
    </p:spTree>
    <p:extLst>
      <p:ext uri="{BB962C8B-B14F-4D97-AF65-F5344CB8AC3E}">
        <p14:creationId xmlns:p14="http://schemas.microsoft.com/office/powerpoint/2010/main" val="35360030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65"/>
        <p:cNvGrpSpPr/>
        <p:nvPr/>
      </p:nvGrpSpPr>
      <p:grpSpPr>
        <a:xfrm>
          <a:off x="0" y="0"/>
          <a:ext cx="0" cy="0"/>
          <a:chOff x="0" y="0"/>
          <a:chExt cx="0" cy="0"/>
        </a:xfrm>
      </p:grpSpPr>
      <p:sp>
        <p:nvSpPr>
          <p:cNvPr id="266" name="Google Shape;266;p19"/>
          <p:cNvSpPr txBox="1"/>
          <p:nvPr/>
        </p:nvSpPr>
        <p:spPr>
          <a:xfrm>
            <a:off x="579422" y="1575309"/>
            <a:ext cx="6400928" cy="1204713"/>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Clr>
                <a:srgbClr val="000000"/>
              </a:buClr>
              <a:buSzPts val="1600"/>
              <a:buFont typeface="Arial"/>
              <a:buNone/>
            </a:pPr>
            <a:r>
              <a:rPr lang="es-CL" sz="1800" b="1" i="0" u="none" strike="noStrike" cap="none">
                <a:solidFill>
                  <a:srgbClr val="7F7F7F"/>
                </a:solidFill>
                <a:latin typeface="Corbel"/>
                <a:ea typeface="Corbel"/>
                <a:cs typeface="Corbel"/>
                <a:sym typeface="Corbel"/>
              </a:rPr>
              <a:t>La participación como derecho humano</a:t>
            </a:r>
            <a:endParaRPr sz="1800" b="0" i="0" u="none" strike="noStrike" cap="none">
              <a:solidFill>
                <a:srgbClr val="7F7F7F"/>
              </a:solidFill>
              <a:latin typeface="Arial"/>
              <a:ea typeface="Arial"/>
              <a:cs typeface="Arial"/>
              <a:sym typeface="Arial"/>
            </a:endParaRPr>
          </a:p>
          <a:p>
            <a:pPr marL="0" marR="0" lvl="0" indent="0" algn="just" rtl="0">
              <a:lnSpc>
                <a:spcPct val="107000"/>
              </a:lnSpc>
              <a:spcBef>
                <a:spcPts val="200"/>
              </a:spcBef>
              <a:spcAft>
                <a:spcPts val="0"/>
              </a:spcAft>
              <a:buClr>
                <a:srgbClr val="000000"/>
              </a:buClr>
              <a:buSzPts val="1600"/>
              <a:buFont typeface="Arial"/>
              <a:buNone/>
            </a:pPr>
            <a:endParaRPr sz="1600" b="1" i="0" u="none" strike="noStrike" cap="none">
              <a:solidFill>
                <a:srgbClr val="FF0000"/>
              </a:solidFill>
              <a:latin typeface="Corbel"/>
              <a:ea typeface="Corbel"/>
              <a:cs typeface="Corbel"/>
              <a:sym typeface="Corbel"/>
            </a:endParaRPr>
          </a:p>
          <a:p>
            <a:pPr marL="0" marR="0" lvl="0" indent="0" algn="just" rtl="0">
              <a:lnSpc>
                <a:spcPct val="107000"/>
              </a:lnSpc>
              <a:spcBef>
                <a:spcPts val="0"/>
              </a:spcBef>
              <a:spcAft>
                <a:spcPts val="0"/>
              </a:spcAft>
              <a:buClr>
                <a:srgbClr val="000000"/>
              </a:buClr>
              <a:buSzPts val="1600"/>
              <a:buFont typeface="Arial"/>
              <a:buNone/>
            </a:pPr>
            <a:r>
              <a:rPr lang="es-CL" sz="1600" b="0" i="0" u="none" strike="noStrike" cap="none">
                <a:solidFill>
                  <a:srgbClr val="7F7F7F"/>
                </a:solidFill>
                <a:latin typeface="Corbel"/>
                <a:ea typeface="Corbel"/>
                <a:cs typeface="Corbel"/>
                <a:sym typeface="Corbel"/>
              </a:rPr>
              <a:t>Se basa en la Declaración de Derechos Humanos de la Organización de las Naciones Unidas (1948), que señala en su Artículo n° 21:</a:t>
            </a:r>
            <a:endParaRPr sz="1600" b="0" i="0" u="none" strike="noStrike" cap="none">
              <a:solidFill>
                <a:srgbClr val="7F7F7F"/>
              </a:solidFill>
              <a:latin typeface="Arial"/>
              <a:ea typeface="Arial"/>
              <a:cs typeface="Arial"/>
              <a:sym typeface="Arial"/>
            </a:endParaRPr>
          </a:p>
        </p:txBody>
      </p:sp>
      <p:sp>
        <p:nvSpPr>
          <p:cNvPr id="267" name="Google Shape;267;p19"/>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400">
              <a:solidFill>
                <a:srgbClr val="93D3B9"/>
              </a:solidFill>
            </a:endParaRPr>
          </a:p>
        </p:txBody>
      </p:sp>
      <p:sp>
        <p:nvSpPr>
          <p:cNvPr id="268" name="Google Shape;268;p19"/>
          <p:cNvSpPr/>
          <p:nvPr/>
        </p:nvSpPr>
        <p:spPr>
          <a:xfrm>
            <a:off x="579422" y="3113322"/>
            <a:ext cx="6400928" cy="2937856"/>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None/>
            </a:pPr>
            <a:r>
              <a:rPr lang="es-CL" sz="1600">
                <a:solidFill>
                  <a:srgbClr val="EF7652"/>
                </a:solidFill>
                <a:latin typeface="Corbel"/>
                <a:ea typeface="Corbel"/>
                <a:cs typeface="Corbel"/>
                <a:sym typeface="Corbel"/>
              </a:rPr>
              <a:t>Toda persona tiene derecho a participar en el gobierno de su país, directamente o por medio de representantes libremente escogidos.</a:t>
            </a:r>
            <a:endParaRPr sz="1600">
              <a:solidFill>
                <a:srgbClr val="EF7652"/>
              </a:solidFill>
              <a:latin typeface="Corbel"/>
              <a:ea typeface="Corbel"/>
              <a:cs typeface="Corbel"/>
              <a:sym typeface="Corbel"/>
            </a:endParaRPr>
          </a:p>
          <a:p>
            <a:pPr marL="0" marR="0" lvl="0" indent="0" algn="just" rtl="0">
              <a:spcBef>
                <a:spcPts val="800"/>
              </a:spcBef>
              <a:spcAft>
                <a:spcPts val="0"/>
              </a:spcAft>
              <a:buNone/>
            </a:pPr>
            <a:endParaRPr sz="1600">
              <a:solidFill>
                <a:srgbClr val="EF7652"/>
              </a:solidFill>
              <a:latin typeface="Corbel"/>
              <a:ea typeface="Corbel"/>
              <a:cs typeface="Corbel"/>
              <a:sym typeface="Corbel"/>
            </a:endParaRPr>
          </a:p>
          <a:p>
            <a:pPr marL="0" marR="0" lvl="0" indent="0" algn="l" rtl="0">
              <a:spcBef>
                <a:spcPts val="0"/>
              </a:spcBef>
              <a:spcAft>
                <a:spcPts val="0"/>
              </a:spcAft>
              <a:buNone/>
            </a:pPr>
            <a:r>
              <a:rPr lang="es-CL" sz="1600">
                <a:solidFill>
                  <a:srgbClr val="EF7652"/>
                </a:solidFill>
                <a:latin typeface="Corbel"/>
                <a:ea typeface="Corbel"/>
                <a:cs typeface="Corbel"/>
                <a:sym typeface="Corbel"/>
              </a:rPr>
              <a:t>Toda persona tiene el derecho de acceso, en condiciones de igualdad, a las funciones públicas de su país.</a:t>
            </a:r>
            <a:br>
              <a:rPr lang="es-CL" sz="1600">
                <a:solidFill>
                  <a:srgbClr val="7F7F7F"/>
                </a:solidFill>
                <a:latin typeface="Corbel"/>
                <a:ea typeface="Corbel"/>
                <a:cs typeface="Corbel"/>
                <a:sym typeface="Corbel"/>
              </a:rPr>
            </a:br>
            <a:endParaRPr sz="1600">
              <a:solidFill>
                <a:srgbClr val="7F7F7F"/>
              </a:solidFill>
              <a:latin typeface="Corbel"/>
              <a:ea typeface="Corbel"/>
              <a:cs typeface="Corbel"/>
              <a:sym typeface="Corbel"/>
            </a:endParaRPr>
          </a:p>
          <a:p>
            <a:pPr marL="0" marR="0" lvl="0" indent="0" algn="just" rtl="0">
              <a:spcBef>
                <a:spcPts val="0"/>
              </a:spcBef>
              <a:spcAft>
                <a:spcPts val="0"/>
              </a:spcAft>
              <a:buNone/>
            </a:pPr>
            <a:r>
              <a:rPr lang="es-CL" sz="1600">
                <a:solidFill>
                  <a:srgbClr val="EF7652"/>
                </a:solidFill>
                <a:latin typeface="Corbel"/>
                <a:ea typeface="Corbel"/>
                <a:cs typeface="Corbel"/>
                <a:sym typeface="Corbel"/>
              </a:rPr>
              <a:t>La voluntad del pueblo es la base de la autoridad del poder público. Esta voluntad se expresará mediante elecciones auténticas que habrán de celebrarse periódicamente, por sufragio universal e igual y por voto secreto u otro procedimiento equivalente que garantice la libertad del voto.</a:t>
            </a:r>
            <a:endParaRPr sz="1600">
              <a:solidFill>
                <a:srgbClr val="EF7652"/>
              </a:solidFill>
              <a:latin typeface="Corbel"/>
              <a:ea typeface="Corbel"/>
              <a:cs typeface="Corbel"/>
              <a:sym typeface="Corbel"/>
            </a:endParaRPr>
          </a:p>
        </p:txBody>
      </p:sp>
      <p:sp>
        <p:nvSpPr>
          <p:cNvPr id="269" name="Google Shape;269;p19"/>
          <p:cNvSpPr txBox="1"/>
          <p:nvPr/>
        </p:nvSpPr>
        <p:spPr>
          <a:xfrm>
            <a:off x="302526" y="2969217"/>
            <a:ext cx="553791"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3200" b="1">
                <a:solidFill>
                  <a:srgbClr val="D8D8D8"/>
                </a:solidFill>
                <a:latin typeface="Corbel"/>
                <a:ea typeface="Corbel"/>
                <a:cs typeface="Corbel"/>
                <a:sym typeface="Corbel"/>
              </a:rPr>
              <a:t>1</a:t>
            </a:r>
            <a:endParaRPr/>
          </a:p>
        </p:txBody>
      </p:sp>
      <p:sp>
        <p:nvSpPr>
          <p:cNvPr id="270" name="Google Shape;270;p19"/>
          <p:cNvSpPr txBox="1"/>
          <p:nvPr/>
        </p:nvSpPr>
        <p:spPr>
          <a:xfrm>
            <a:off x="302526" y="3840146"/>
            <a:ext cx="553791"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3200" b="1">
                <a:solidFill>
                  <a:srgbClr val="D8D8D8"/>
                </a:solidFill>
                <a:latin typeface="Corbel"/>
                <a:ea typeface="Corbel"/>
                <a:cs typeface="Corbel"/>
                <a:sym typeface="Corbel"/>
              </a:rPr>
              <a:t>2</a:t>
            </a:r>
            <a:endParaRPr/>
          </a:p>
        </p:txBody>
      </p:sp>
      <p:sp>
        <p:nvSpPr>
          <p:cNvPr id="271" name="Google Shape;271;p19"/>
          <p:cNvSpPr txBox="1"/>
          <p:nvPr/>
        </p:nvSpPr>
        <p:spPr>
          <a:xfrm>
            <a:off x="302526" y="4549185"/>
            <a:ext cx="553791"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3200" b="1">
                <a:solidFill>
                  <a:srgbClr val="D8D8D8"/>
                </a:solidFill>
                <a:latin typeface="Corbel"/>
                <a:ea typeface="Corbel"/>
                <a:cs typeface="Corbel"/>
                <a:sym typeface="Corbel"/>
              </a:rPr>
              <a:t>3</a:t>
            </a:r>
            <a:endParaRPr/>
          </a:p>
        </p:txBody>
      </p:sp>
      <p:pic>
        <p:nvPicPr>
          <p:cNvPr id="272" name="Google Shape;272;p19"/>
          <p:cNvPicPr preferRelativeResize="0"/>
          <p:nvPr/>
        </p:nvPicPr>
        <p:blipFill rotWithShape="1">
          <a:blip r:embed="rId4">
            <a:alphaModFix/>
          </a:blip>
          <a:srcRect/>
          <a:stretch/>
        </p:blipFill>
        <p:spPr>
          <a:xfrm>
            <a:off x="7027207" y="2430581"/>
            <a:ext cx="1963445" cy="199683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76"/>
        <p:cNvGrpSpPr/>
        <p:nvPr/>
      </p:nvGrpSpPr>
      <p:grpSpPr>
        <a:xfrm>
          <a:off x="0" y="0"/>
          <a:ext cx="0" cy="0"/>
          <a:chOff x="0" y="0"/>
          <a:chExt cx="0" cy="0"/>
        </a:xfrm>
      </p:grpSpPr>
      <p:sp>
        <p:nvSpPr>
          <p:cNvPr id="277" name="Google Shape;277;p20"/>
          <p:cNvSpPr txBox="1"/>
          <p:nvPr/>
        </p:nvSpPr>
        <p:spPr>
          <a:xfrm>
            <a:off x="579421" y="1575309"/>
            <a:ext cx="6426685" cy="4063316"/>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Clr>
                <a:srgbClr val="000000"/>
              </a:buClr>
              <a:buSzPts val="1600"/>
              <a:buFont typeface="Arial"/>
              <a:buNone/>
            </a:pPr>
            <a:r>
              <a:rPr lang="es-CL" sz="1800" b="1" i="0" u="none" strike="noStrike" cap="none">
                <a:solidFill>
                  <a:srgbClr val="7F7F7F"/>
                </a:solidFill>
                <a:latin typeface="Corbel"/>
                <a:ea typeface="Corbel"/>
                <a:cs typeface="Corbel"/>
                <a:sym typeface="Corbel"/>
              </a:rPr>
              <a:t>La participación en la conformación de un gobierno abierto</a:t>
            </a:r>
            <a:endParaRPr sz="1800" b="0" i="0" u="none" strike="noStrike" cap="none">
              <a:solidFill>
                <a:srgbClr val="7F7F7F"/>
              </a:solidFill>
              <a:latin typeface="Arial"/>
              <a:ea typeface="Arial"/>
              <a:cs typeface="Arial"/>
              <a:sym typeface="Arial"/>
            </a:endParaRPr>
          </a:p>
          <a:p>
            <a:pPr marL="0" marR="0" lvl="0" indent="0" algn="just" rtl="0">
              <a:lnSpc>
                <a:spcPct val="107000"/>
              </a:lnSpc>
              <a:spcBef>
                <a:spcPts val="200"/>
              </a:spcBef>
              <a:spcAft>
                <a:spcPts val="0"/>
              </a:spcAft>
              <a:buClr>
                <a:srgbClr val="000000"/>
              </a:buClr>
              <a:buSzPts val="1600"/>
              <a:buFont typeface="Arial"/>
              <a:buNone/>
            </a:pPr>
            <a:endParaRPr sz="1600" b="1" i="0" u="none" strike="noStrike" cap="none">
              <a:solidFill>
                <a:srgbClr val="FF0000"/>
              </a:solidFill>
              <a:latin typeface="Corbel"/>
              <a:ea typeface="Corbel"/>
              <a:cs typeface="Corbel"/>
              <a:sym typeface="Corbel"/>
            </a:endParaRPr>
          </a:p>
          <a:p>
            <a:pPr marL="0" marR="0" lvl="0" indent="0" algn="just" rtl="0">
              <a:spcBef>
                <a:spcPts val="0"/>
              </a:spcBef>
              <a:spcAft>
                <a:spcPts val="0"/>
              </a:spcAft>
              <a:buNone/>
            </a:pPr>
            <a:r>
              <a:rPr lang="es-CL" sz="1600">
                <a:solidFill>
                  <a:srgbClr val="7F7F7F"/>
                </a:solidFill>
                <a:latin typeface="Corbel"/>
                <a:ea typeface="Corbel"/>
                <a:cs typeface="Corbel"/>
                <a:sym typeface="Corbel"/>
              </a:rPr>
              <a:t>Gobierno abierto es “</a:t>
            </a:r>
            <a:r>
              <a:rPr lang="es-CL" sz="1600" i="1">
                <a:solidFill>
                  <a:srgbClr val="7F7F7F"/>
                </a:solidFill>
                <a:latin typeface="Corbel"/>
                <a:ea typeface="Corbel"/>
                <a:cs typeface="Corbel"/>
                <a:sym typeface="Corbel"/>
              </a:rPr>
              <a:t>aquel que entabla una constante conversación con los ciudadanos con el fin de oír lo que ellos dicen y solicitan, que toma decisiones basadas en sus necesidades y preferencias, que facilita la colaboración de los ciudadanos y funcionarios en el desarrollo de los servicios que presta, y que comunica todo lo que decide y hace de forma abierta y transparente</a:t>
            </a:r>
            <a:r>
              <a:rPr lang="es-CL" sz="1600">
                <a:solidFill>
                  <a:srgbClr val="7F7F7F"/>
                </a:solidFill>
                <a:latin typeface="Corbel"/>
                <a:ea typeface="Corbel"/>
                <a:cs typeface="Corbel"/>
                <a:sym typeface="Corbel"/>
              </a:rPr>
              <a:t>” (Calderón &amp; Lorenzo, 2010, p. 11).</a:t>
            </a:r>
            <a:endParaRPr/>
          </a:p>
          <a:p>
            <a:pPr marL="0" marR="0" lvl="0" indent="0" algn="just" rtl="0">
              <a:spcBef>
                <a:spcPts val="0"/>
              </a:spcBef>
              <a:spcAft>
                <a:spcPts val="0"/>
              </a:spcAft>
              <a:buNone/>
            </a:pPr>
            <a:endParaRPr sz="1400">
              <a:solidFill>
                <a:srgbClr val="7F7F7F"/>
              </a:solidFill>
              <a:latin typeface="Arial"/>
              <a:ea typeface="Arial"/>
              <a:cs typeface="Arial"/>
              <a:sym typeface="Arial"/>
            </a:endParaRPr>
          </a:p>
          <a:p>
            <a:pPr marL="0" marR="0" lvl="0" indent="0" algn="just" rtl="0">
              <a:spcBef>
                <a:spcPts val="0"/>
              </a:spcBef>
              <a:spcAft>
                <a:spcPts val="0"/>
              </a:spcAft>
              <a:buNone/>
            </a:pPr>
            <a:endParaRPr sz="1600">
              <a:solidFill>
                <a:srgbClr val="7F7F7F"/>
              </a:solidFill>
              <a:latin typeface="Corbel"/>
              <a:ea typeface="Corbel"/>
              <a:cs typeface="Corbel"/>
              <a:sym typeface="Corbel"/>
            </a:endParaRPr>
          </a:p>
          <a:p>
            <a:pPr marL="0" marR="0" lvl="0" indent="0" algn="just" rtl="0">
              <a:spcBef>
                <a:spcPts val="0"/>
              </a:spcBef>
              <a:spcAft>
                <a:spcPts val="0"/>
              </a:spcAft>
              <a:buNone/>
            </a:pPr>
            <a:r>
              <a:rPr lang="es-CL" sz="1600">
                <a:solidFill>
                  <a:srgbClr val="7F7F7F"/>
                </a:solidFill>
                <a:latin typeface="Corbel"/>
                <a:ea typeface="Corbel"/>
                <a:cs typeface="Corbel"/>
                <a:sym typeface="Corbel"/>
              </a:rPr>
              <a:t>Se cree que es en el escenario tecnológico actual donde puede ser posible llevar a cabo un gobierno abierto.</a:t>
            </a:r>
            <a:endParaRPr/>
          </a:p>
          <a:p>
            <a:pPr marL="0" marR="0" lvl="0" indent="0" algn="just" rtl="0">
              <a:spcBef>
                <a:spcPts val="0"/>
              </a:spcBef>
              <a:spcAft>
                <a:spcPts val="0"/>
              </a:spcAft>
              <a:buNone/>
            </a:pPr>
            <a:endParaRPr sz="1400">
              <a:solidFill>
                <a:srgbClr val="7F7F7F"/>
              </a:solidFill>
              <a:latin typeface="Arial"/>
              <a:ea typeface="Arial"/>
              <a:cs typeface="Arial"/>
              <a:sym typeface="Arial"/>
            </a:endParaRPr>
          </a:p>
          <a:p>
            <a:pPr marL="0" marR="0" lvl="0" indent="0" algn="just" rtl="0">
              <a:spcBef>
                <a:spcPts val="0"/>
              </a:spcBef>
              <a:spcAft>
                <a:spcPts val="0"/>
              </a:spcAft>
              <a:buNone/>
            </a:pPr>
            <a:endParaRPr sz="1600">
              <a:solidFill>
                <a:srgbClr val="7F7F7F"/>
              </a:solidFill>
              <a:latin typeface="Corbel"/>
              <a:ea typeface="Corbel"/>
              <a:cs typeface="Corbel"/>
              <a:sym typeface="Corbel"/>
            </a:endParaRPr>
          </a:p>
          <a:p>
            <a:pPr marL="0" marR="0" lvl="0" indent="0" algn="just" rtl="0">
              <a:spcBef>
                <a:spcPts val="0"/>
              </a:spcBef>
              <a:spcAft>
                <a:spcPts val="0"/>
              </a:spcAft>
              <a:buNone/>
            </a:pPr>
            <a:r>
              <a:rPr lang="es-CL" sz="1600">
                <a:solidFill>
                  <a:srgbClr val="7F7F7F"/>
                </a:solidFill>
                <a:latin typeface="Corbel"/>
                <a:ea typeface="Corbel"/>
                <a:cs typeface="Corbel"/>
                <a:sym typeface="Corbel"/>
              </a:rPr>
              <a:t>La crítica: en el marco de un gobierno abierto puede darse un giro hacia lo individual. </a:t>
            </a:r>
            <a:endParaRPr sz="1400">
              <a:solidFill>
                <a:srgbClr val="7F7F7F"/>
              </a:solidFill>
              <a:latin typeface="Arial"/>
              <a:ea typeface="Arial"/>
              <a:cs typeface="Arial"/>
              <a:sym typeface="Arial"/>
            </a:endParaRPr>
          </a:p>
        </p:txBody>
      </p:sp>
      <p:sp>
        <p:nvSpPr>
          <p:cNvPr id="278" name="Google Shape;278;p20"/>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400">
              <a:solidFill>
                <a:srgbClr val="93D3B9"/>
              </a:solidFill>
            </a:endParaRPr>
          </a:p>
        </p:txBody>
      </p:sp>
      <p:pic>
        <p:nvPicPr>
          <p:cNvPr id="279" name="Google Shape;279;p20"/>
          <p:cNvPicPr preferRelativeResize="0"/>
          <p:nvPr/>
        </p:nvPicPr>
        <p:blipFill>
          <a:blip r:embed="rId4"/>
          <a:srcRect/>
          <a:stretch/>
        </p:blipFill>
        <p:spPr>
          <a:xfrm>
            <a:off x="7027207" y="2430581"/>
            <a:ext cx="1963444" cy="199683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83"/>
        <p:cNvGrpSpPr/>
        <p:nvPr/>
      </p:nvGrpSpPr>
      <p:grpSpPr>
        <a:xfrm>
          <a:off x="0" y="0"/>
          <a:ext cx="0" cy="0"/>
          <a:chOff x="0" y="0"/>
          <a:chExt cx="0" cy="0"/>
        </a:xfrm>
      </p:grpSpPr>
      <p:sp>
        <p:nvSpPr>
          <p:cNvPr id="284" name="Google Shape;284;p21"/>
          <p:cNvSpPr txBox="1"/>
          <p:nvPr/>
        </p:nvSpPr>
        <p:spPr>
          <a:xfrm>
            <a:off x="579421" y="1575309"/>
            <a:ext cx="6426685" cy="677774"/>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Clr>
                <a:srgbClr val="000000"/>
              </a:buClr>
              <a:buSzPts val="1600"/>
              <a:buFont typeface="Arial"/>
              <a:buNone/>
            </a:pPr>
            <a:r>
              <a:rPr lang="es-CL" sz="1800" b="1" i="0" u="none" strike="noStrike" cap="none">
                <a:solidFill>
                  <a:srgbClr val="7F7F7F"/>
                </a:solidFill>
                <a:latin typeface="Corbel"/>
                <a:ea typeface="Corbel"/>
                <a:cs typeface="Corbel"/>
                <a:sym typeface="Corbel"/>
              </a:rPr>
              <a:t>La participación en la conformación de un gobierno abierto</a:t>
            </a:r>
            <a:endParaRPr sz="1800" b="0" i="0" u="none" strike="noStrike" cap="none">
              <a:solidFill>
                <a:srgbClr val="7F7F7F"/>
              </a:solidFill>
              <a:latin typeface="Arial"/>
              <a:ea typeface="Arial"/>
              <a:cs typeface="Arial"/>
              <a:sym typeface="Arial"/>
            </a:endParaRPr>
          </a:p>
          <a:p>
            <a:pPr marL="0" marR="0" lvl="0" indent="0" algn="just" rtl="0">
              <a:lnSpc>
                <a:spcPct val="107000"/>
              </a:lnSpc>
              <a:spcBef>
                <a:spcPts val="200"/>
              </a:spcBef>
              <a:spcAft>
                <a:spcPts val="0"/>
              </a:spcAft>
              <a:buClr>
                <a:srgbClr val="000000"/>
              </a:buClr>
              <a:buSzPts val="1600"/>
              <a:buFont typeface="Arial"/>
              <a:buNone/>
            </a:pPr>
            <a:endParaRPr sz="1600" b="1" i="0" u="none" strike="noStrike" cap="none">
              <a:solidFill>
                <a:srgbClr val="FF0000"/>
              </a:solidFill>
              <a:latin typeface="Corbel"/>
              <a:ea typeface="Corbel"/>
              <a:cs typeface="Corbel"/>
              <a:sym typeface="Corbel"/>
            </a:endParaRPr>
          </a:p>
        </p:txBody>
      </p:sp>
      <p:sp>
        <p:nvSpPr>
          <p:cNvPr id="285" name="Google Shape;285;p21"/>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400">
              <a:solidFill>
                <a:srgbClr val="93D3B9"/>
              </a:solidFill>
            </a:endParaRPr>
          </a:p>
        </p:txBody>
      </p:sp>
      <p:sp>
        <p:nvSpPr>
          <p:cNvPr id="286" name="Google Shape;286;p21"/>
          <p:cNvSpPr/>
          <p:nvPr/>
        </p:nvSpPr>
        <p:spPr>
          <a:xfrm>
            <a:off x="531023" y="2140164"/>
            <a:ext cx="7985156"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600">
              <a:solidFill>
                <a:srgbClr val="EF7652"/>
              </a:solidFill>
              <a:latin typeface="Corbel"/>
              <a:ea typeface="Corbel"/>
              <a:cs typeface="Corbel"/>
              <a:sym typeface="Corbel"/>
            </a:endParaRPr>
          </a:p>
          <a:p>
            <a:pPr marL="0" marR="0" lvl="0" indent="0" algn="ctr" rtl="0">
              <a:spcBef>
                <a:spcPts val="0"/>
              </a:spcBef>
              <a:spcAft>
                <a:spcPts val="0"/>
              </a:spcAft>
              <a:buNone/>
            </a:pPr>
            <a:endParaRPr sz="1600">
              <a:solidFill>
                <a:srgbClr val="EF7652"/>
              </a:solidFill>
              <a:latin typeface="Corbel"/>
              <a:ea typeface="Corbel"/>
              <a:cs typeface="Corbel"/>
              <a:sym typeface="Corbel"/>
            </a:endParaRPr>
          </a:p>
        </p:txBody>
      </p:sp>
      <p:sp>
        <p:nvSpPr>
          <p:cNvPr id="287" name="Google Shape;287;p21"/>
          <p:cNvSpPr/>
          <p:nvPr/>
        </p:nvSpPr>
        <p:spPr>
          <a:xfrm>
            <a:off x="1957588" y="5656556"/>
            <a:ext cx="5048518" cy="286232"/>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None/>
            </a:pPr>
            <a:r>
              <a:rPr lang="es-CL" sz="1400">
                <a:solidFill>
                  <a:srgbClr val="7F7F7F"/>
                </a:solidFill>
                <a:latin typeface="Corbel"/>
                <a:ea typeface="Corbel"/>
                <a:cs typeface="Corbel"/>
                <a:sym typeface="Corbel"/>
              </a:rPr>
              <a:t>Fuente: Elaboración propia a partir de Peña (2016).</a:t>
            </a:r>
            <a:endParaRPr sz="1400">
              <a:solidFill>
                <a:srgbClr val="7F7F7F"/>
              </a:solidFill>
              <a:latin typeface="Arial"/>
              <a:ea typeface="Arial"/>
              <a:cs typeface="Arial"/>
              <a:sym typeface="Arial"/>
            </a:endParaRPr>
          </a:p>
        </p:txBody>
      </p:sp>
      <p:pic>
        <p:nvPicPr>
          <p:cNvPr id="288" name="Google Shape;288;p21"/>
          <p:cNvPicPr preferRelativeResize="0"/>
          <p:nvPr/>
        </p:nvPicPr>
        <p:blipFill>
          <a:blip r:embed="rId4"/>
          <a:srcRect/>
          <a:stretch/>
        </p:blipFill>
        <p:spPr>
          <a:xfrm>
            <a:off x="7027207" y="2430581"/>
            <a:ext cx="1963444" cy="1996835"/>
          </a:xfrm>
          <a:prstGeom prst="rect">
            <a:avLst/>
          </a:prstGeom>
          <a:noFill/>
          <a:ln>
            <a:noFill/>
          </a:ln>
        </p:spPr>
      </p:pic>
      <p:sp>
        <p:nvSpPr>
          <p:cNvPr id="2" name="CuadroTexto 1">
            <a:extLst>
              <a:ext uri="{FF2B5EF4-FFF2-40B4-BE49-F238E27FC236}">
                <a16:creationId xmlns:a16="http://schemas.microsoft.com/office/drawing/2014/main" id="{43C52987-3E6F-9641-B6C4-F3D055B4BE21}"/>
              </a:ext>
            </a:extLst>
          </p:cNvPr>
          <p:cNvSpPr txBox="1"/>
          <p:nvPr/>
        </p:nvSpPr>
        <p:spPr>
          <a:xfrm>
            <a:off x="8423564" y="5334000"/>
            <a:ext cx="184731" cy="307777"/>
          </a:xfrm>
          <a:prstGeom prst="rect">
            <a:avLst/>
          </a:prstGeom>
          <a:blipFill>
            <a:blip r:embed="rId5"/>
            <a:stretch>
              <a:fillRect/>
            </a:stretch>
          </a:blipFill>
        </p:spPr>
        <p:txBody>
          <a:bodyPr wrap="none" rtlCol="0">
            <a:spAutoFit/>
          </a:bodyPr>
          <a:lstStyle/>
          <a:p>
            <a:endParaRPr lang="es-CL"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92"/>
        <p:cNvGrpSpPr/>
        <p:nvPr/>
      </p:nvGrpSpPr>
      <p:grpSpPr>
        <a:xfrm>
          <a:off x="0" y="0"/>
          <a:ext cx="0" cy="0"/>
          <a:chOff x="0" y="0"/>
          <a:chExt cx="0" cy="0"/>
        </a:xfrm>
      </p:grpSpPr>
      <p:sp>
        <p:nvSpPr>
          <p:cNvPr id="293" name="Google Shape;293;p22"/>
          <p:cNvSpPr txBox="1"/>
          <p:nvPr/>
        </p:nvSpPr>
        <p:spPr>
          <a:xfrm>
            <a:off x="579421" y="1575309"/>
            <a:ext cx="6426685" cy="677774"/>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Clr>
                <a:srgbClr val="000000"/>
              </a:buClr>
              <a:buSzPts val="1600"/>
              <a:buFont typeface="Arial"/>
              <a:buNone/>
            </a:pPr>
            <a:r>
              <a:rPr lang="es-CL" sz="1800" b="1" i="0" u="none" strike="noStrike" cap="none">
                <a:solidFill>
                  <a:srgbClr val="7F7F7F"/>
                </a:solidFill>
                <a:latin typeface="Corbel"/>
                <a:ea typeface="Corbel"/>
                <a:cs typeface="Corbel"/>
                <a:sym typeface="Corbel"/>
              </a:rPr>
              <a:t>La participación en la conformación de un gobierno abierto</a:t>
            </a:r>
            <a:endParaRPr sz="1800" b="0" i="0" u="none" strike="noStrike" cap="none">
              <a:solidFill>
                <a:srgbClr val="7F7F7F"/>
              </a:solidFill>
              <a:latin typeface="Arial"/>
              <a:ea typeface="Arial"/>
              <a:cs typeface="Arial"/>
              <a:sym typeface="Arial"/>
            </a:endParaRPr>
          </a:p>
          <a:p>
            <a:pPr marL="0" marR="0" lvl="0" indent="0" algn="just" rtl="0">
              <a:lnSpc>
                <a:spcPct val="107000"/>
              </a:lnSpc>
              <a:spcBef>
                <a:spcPts val="200"/>
              </a:spcBef>
              <a:spcAft>
                <a:spcPts val="0"/>
              </a:spcAft>
              <a:buClr>
                <a:srgbClr val="000000"/>
              </a:buClr>
              <a:buSzPts val="1600"/>
              <a:buFont typeface="Arial"/>
              <a:buNone/>
            </a:pPr>
            <a:endParaRPr sz="1600" b="1" i="0" u="none" strike="noStrike" cap="none">
              <a:solidFill>
                <a:srgbClr val="FF0000"/>
              </a:solidFill>
              <a:latin typeface="Corbel"/>
              <a:ea typeface="Corbel"/>
              <a:cs typeface="Corbel"/>
              <a:sym typeface="Corbel"/>
            </a:endParaRPr>
          </a:p>
        </p:txBody>
      </p:sp>
      <p:sp>
        <p:nvSpPr>
          <p:cNvPr id="294" name="Google Shape;294;p22"/>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400">
              <a:solidFill>
                <a:srgbClr val="93D3B9"/>
              </a:solidFill>
            </a:endParaRPr>
          </a:p>
        </p:txBody>
      </p:sp>
      <p:sp>
        <p:nvSpPr>
          <p:cNvPr id="295" name="Google Shape;295;p22"/>
          <p:cNvSpPr/>
          <p:nvPr/>
        </p:nvSpPr>
        <p:spPr>
          <a:xfrm>
            <a:off x="531023" y="2140164"/>
            <a:ext cx="7985156"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600">
              <a:solidFill>
                <a:srgbClr val="EF7652"/>
              </a:solidFill>
              <a:latin typeface="Corbel"/>
              <a:ea typeface="Corbel"/>
              <a:cs typeface="Corbel"/>
              <a:sym typeface="Corbel"/>
            </a:endParaRPr>
          </a:p>
          <a:p>
            <a:pPr marL="0" marR="0" lvl="0" indent="0" algn="ctr" rtl="0">
              <a:spcBef>
                <a:spcPts val="0"/>
              </a:spcBef>
              <a:spcAft>
                <a:spcPts val="0"/>
              </a:spcAft>
              <a:buNone/>
            </a:pPr>
            <a:endParaRPr sz="1600">
              <a:solidFill>
                <a:srgbClr val="EF7652"/>
              </a:solidFill>
              <a:latin typeface="Corbel"/>
              <a:ea typeface="Corbel"/>
              <a:cs typeface="Corbel"/>
              <a:sym typeface="Corbel"/>
            </a:endParaRPr>
          </a:p>
        </p:txBody>
      </p:sp>
      <p:sp>
        <p:nvSpPr>
          <p:cNvPr id="296" name="Google Shape;296;p22"/>
          <p:cNvSpPr/>
          <p:nvPr/>
        </p:nvSpPr>
        <p:spPr>
          <a:xfrm>
            <a:off x="505606" y="2609568"/>
            <a:ext cx="6426684" cy="1077218"/>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rgbClr val="BFBFBF"/>
              </a:buClr>
              <a:buSzPts val="1200"/>
              <a:buFont typeface="Courier New"/>
              <a:buChar char="o"/>
            </a:pPr>
            <a:r>
              <a:rPr lang="es-CL" sz="1600" dirty="0">
                <a:solidFill>
                  <a:srgbClr val="EF7652"/>
                </a:solidFill>
                <a:latin typeface="Corbel"/>
                <a:ea typeface="Corbel"/>
                <a:cs typeface="Corbel"/>
                <a:sym typeface="Corbel"/>
              </a:rPr>
              <a:t>El gobierno abierto, más que una oportunidad para la participación ciudadana, es una forma de legitimación de los gobiernos.</a:t>
            </a:r>
            <a:endParaRPr dirty="0"/>
          </a:p>
          <a:p>
            <a:pPr marL="285750" marR="0" lvl="0" indent="-209550" algn="just" rtl="0">
              <a:spcBef>
                <a:spcPts val="0"/>
              </a:spcBef>
              <a:spcAft>
                <a:spcPts val="0"/>
              </a:spcAft>
              <a:buClr>
                <a:srgbClr val="BFBFBF"/>
              </a:buClr>
              <a:buSzPts val="1200"/>
              <a:buFont typeface="Courier New"/>
              <a:buNone/>
            </a:pPr>
            <a:endParaRPr sz="1600" dirty="0">
              <a:solidFill>
                <a:srgbClr val="EF7652"/>
              </a:solidFill>
              <a:latin typeface="Corbel"/>
              <a:ea typeface="Corbel"/>
              <a:cs typeface="Corbel"/>
              <a:sym typeface="Corbel"/>
            </a:endParaRPr>
          </a:p>
          <a:p>
            <a:pPr marL="0" marR="0" lvl="0" indent="0" algn="just" rtl="0">
              <a:spcBef>
                <a:spcPts val="0"/>
              </a:spcBef>
              <a:spcAft>
                <a:spcPts val="0"/>
              </a:spcAft>
              <a:buNone/>
            </a:pPr>
            <a:endParaRPr sz="1600" dirty="0">
              <a:solidFill>
                <a:srgbClr val="EF7652"/>
              </a:solidFill>
              <a:latin typeface="Corbel"/>
              <a:ea typeface="Corbel"/>
              <a:cs typeface="Corbel"/>
              <a:sym typeface="Corbel"/>
            </a:endParaRPr>
          </a:p>
        </p:txBody>
      </p:sp>
      <p:sp>
        <p:nvSpPr>
          <p:cNvPr id="297" name="Google Shape;297;p22"/>
          <p:cNvSpPr/>
          <p:nvPr/>
        </p:nvSpPr>
        <p:spPr>
          <a:xfrm>
            <a:off x="1957588" y="5656556"/>
            <a:ext cx="5048518" cy="286232"/>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None/>
            </a:pPr>
            <a:r>
              <a:rPr lang="es-CL" sz="1400">
                <a:solidFill>
                  <a:srgbClr val="7F7F7F"/>
                </a:solidFill>
                <a:latin typeface="Corbel"/>
                <a:ea typeface="Corbel"/>
                <a:cs typeface="Corbel"/>
                <a:sym typeface="Corbel"/>
              </a:rPr>
              <a:t>Fuente: Elaboración propia a partir de Peña (2016).</a:t>
            </a:r>
            <a:endParaRPr sz="1400">
              <a:solidFill>
                <a:srgbClr val="7F7F7F"/>
              </a:solidFill>
              <a:latin typeface="Arial"/>
              <a:ea typeface="Arial"/>
              <a:cs typeface="Arial"/>
              <a:sym typeface="Arial"/>
            </a:endParaRPr>
          </a:p>
        </p:txBody>
      </p:sp>
      <p:pic>
        <p:nvPicPr>
          <p:cNvPr id="298" name="Google Shape;298;p22"/>
          <p:cNvPicPr preferRelativeResize="0"/>
          <p:nvPr/>
        </p:nvPicPr>
        <p:blipFill>
          <a:blip r:embed="rId4"/>
          <a:srcRect/>
          <a:stretch/>
        </p:blipFill>
        <p:spPr>
          <a:xfrm>
            <a:off x="7027207" y="2430581"/>
            <a:ext cx="1963444" cy="199683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02"/>
        <p:cNvGrpSpPr/>
        <p:nvPr/>
      </p:nvGrpSpPr>
      <p:grpSpPr>
        <a:xfrm>
          <a:off x="0" y="0"/>
          <a:ext cx="0" cy="0"/>
          <a:chOff x="0" y="0"/>
          <a:chExt cx="0" cy="0"/>
        </a:xfrm>
      </p:grpSpPr>
      <p:sp>
        <p:nvSpPr>
          <p:cNvPr id="303" name="Google Shape;303;p23"/>
          <p:cNvSpPr txBox="1"/>
          <p:nvPr/>
        </p:nvSpPr>
        <p:spPr>
          <a:xfrm>
            <a:off x="579421" y="1575309"/>
            <a:ext cx="6426685" cy="677774"/>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Clr>
                <a:srgbClr val="000000"/>
              </a:buClr>
              <a:buSzPts val="1600"/>
              <a:buFont typeface="Arial"/>
              <a:buNone/>
            </a:pPr>
            <a:r>
              <a:rPr lang="es-CL" sz="1800" b="1" i="0" u="none" strike="noStrike" cap="none">
                <a:solidFill>
                  <a:srgbClr val="7F7F7F"/>
                </a:solidFill>
                <a:latin typeface="Corbel"/>
                <a:ea typeface="Corbel"/>
                <a:cs typeface="Corbel"/>
                <a:sym typeface="Corbel"/>
              </a:rPr>
              <a:t>La participación en la conformación de un gobierno abierto</a:t>
            </a:r>
            <a:endParaRPr sz="1800" b="0" i="0" u="none" strike="noStrike" cap="none">
              <a:solidFill>
                <a:srgbClr val="7F7F7F"/>
              </a:solidFill>
              <a:latin typeface="Arial"/>
              <a:ea typeface="Arial"/>
              <a:cs typeface="Arial"/>
              <a:sym typeface="Arial"/>
            </a:endParaRPr>
          </a:p>
          <a:p>
            <a:pPr marL="0" marR="0" lvl="0" indent="0" algn="just" rtl="0">
              <a:lnSpc>
                <a:spcPct val="107000"/>
              </a:lnSpc>
              <a:spcBef>
                <a:spcPts val="200"/>
              </a:spcBef>
              <a:spcAft>
                <a:spcPts val="0"/>
              </a:spcAft>
              <a:buClr>
                <a:srgbClr val="000000"/>
              </a:buClr>
              <a:buSzPts val="1600"/>
              <a:buFont typeface="Arial"/>
              <a:buNone/>
            </a:pPr>
            <a:endParaRPr sz="1600" b="1" i="0" u="none" strike="noStrike" cap="none">
              <a:solidFill>
                <a:srgbClr val="FF0000"/>
              </a:solidFill>
              <a:latin typeface="Corbel"/>
              <a:ea typeface="Corbel"/>
              <a:cs typeface="Corbel"/>
              <a:sym typeface="Corbel"/>
            </a:endParaRPr>
          </a:p>
        </p:txBody>
      </p:sp>
      <p:sp>
        <p:nvSpPr>
          <p:cNvPr id="304" name="Google Shape;304;p23"/>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400">
              <a:solidFill>
                <a:srgbClr val="93D3B9"/>
              </a:solidFill>
            </a:endParaRPr>
          </a:p>
        </p:txBody>
      </p:sp>
      <p:sp>
        <p:nvSpPr>
          <p:cNvPr id="305" name="Google Shape;305;p23"/>
          <p:cNvSpPr/>
          <p:nvPr/>
        </p:nvSpPr>
        <p:spPr>
          <a:xfrm>
            <a:off x="531023" y="2140164"/>
            <a:ext cx="7985156"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600">
              <a:solidFill>
                <a:srgbClr val="EF7652"/>
              </a:solidFill>
              <a:latin typeface="Corbel"/>
              <a:ea typeface="Corbel"/>
              <a:cs typeface="Corbel"/>
              <a:sym typeface="Corbel"/>
            </a:endParaRPr>
          </a:p>
          <a:p>
            <a:pPr marL="0" marR="0" lvl="0" indent="0" algn="ctr" rtl="0">
              <a:spcBef>
                <a:spcPts val="0"/>
              </a:spcBef>
              <a:spcAft>
                <a:spcPts val="0"/>
              </a:spcAft>
              <a:buNone/>
            </a:pPr>
            <a:endParaRPr sz="1600">
              <a:solidFill>
                <a:srgbClr val="EF7652"/>
              </a:solidFill>
              <a:latin typeface="Corbel"/>
              <a:ea typeface="Corbel"/>
              <a:cs typeface="Corbel"/>
              <a:sym typeface="Corbel"/>
            </a:endParaRPr>
          </a:p>
        </p:txBody>
      </p:sp>
      <p:sp>
        <p:nvSpPr>
          <p:cNvPr id="306" name="Google Shape;306;p23"/>
          <p:cNvSpPr/>
          <p:nvPr/>
        </p:nvSpPr>
        <p:spPr>
          <a:xfrm>
            <a:off x="505606" y="2609568"/>
            <a:ext cx="6426684" cy="1569660"/>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rgbClr val="BFBFBF"/>
              </a:buClr>
              <a:buSzPts val="1200"/>
              <a:buFont typeface="Courier New"/>
              <a:buChar char="o"/>
            </a:pPr>
            <a:r>
              <a:rPr lang="es-CL" sz="1600" dirty="0">
                <a:solidFill>
                  <a:srgbClr val="EF7652"/>
                </a:solidFill>
                <a:latin typeface="Corbel"/>
                <a:ea typeface="Corbel"/>
                <a:cs typeface="Corbel"/>
                <a:sym typeface="Corbel"/>
              </a:rPr>
              <a:t>El gobierno abierto, más que una oportunidad para la participación ciudadana, es una forma de legitimación de los gobiernos.</a:t>
            </a:r>
            <a:endParaRPr dirty="0"/>
          </a:p>
          <a:p>
            <a:pPr marL="285750" marR="0" lvl="0" indent="-209550" algn="just" rtl="0">
              <a:spcBef>
                <a:spcPts val="0"/>
              </a:spcBef>
              <a:spcAft>
                <a:spcPts val="0"/>
              </a:spcAft>
              <a:buClr>
                <a:srgbClr val="BFBFBF"/>
              </a:buClr>
              <a:buSzPts val="1200"/>
              <a:buFont typeface="Courier New"/>
              <a:buNone/>
            </a:pPr>
            <a:endParaRPr sz="1600" dirty="0">
              <a:solidFill>
                <a:srgbClr val="EF7652"/>
              </a:solidFill>
              <a:latin typeface="Corbel"/>
              <a:ea typeface="Corbel"/>
              <a:cs typeface="Corbel"/>
              <a:sym typeface="Corbel"/>
            </a:endParaRPr>
          </a:p>
          <a:p>
            <a:pPr marL="285750" marR="0" lvl="0" indent="-285750" algn="just" rtl="0">
              <a:spcBef>
                <a:spcPts val="0"/>
              </a:spcBef>
              <a:spcAft>
                <a:spcPts val="0"/>
              </a:spcAft>
              <a:buClr>
                <a:srgbClr val="BFBFBF"/>
              </a:buClr>
              <a:buSzPts val="1200"/>
              <a:buFont typeface="Courier New"/>
              <a:buChar char="o"/>
            </a:pPr>
            <a:r>
              <a:rPr lang="es-CL" sz="1600" dirty="0">
                <a:solidFill>
                  <a:srgbClr val="EF7652"/>
                </a:solidFill>
                <a:latin typeface="Corbel"/>
                <a:ea typeface="Corbel"/>
                <a:cs typeface="Corbel"/>
                <a:sym typeface="Corbel"/>
              </a:rPr>
              <a:t>Es de interés de un sector ciudadano que se fortalece cerca del gobierno, aunque es crítico de él.</a:t>
            </a:r>
            <a:endParaRPr dirty="0"/>
          </a:p>
          <a:p>
            <a:pPr marL="0" marR="0" lvl="0" indent="0" algn="just" rtl="0">
              <a:spcBef>
                <a:spcPts val="0"/>
              </a:spcBef>
              <a:spcAft>
                <a:spcPts val="0"/>
              </a:spcAft>
              <a:buNone/>
            </a:pPr>
            <a:endParaRPr sz="1600" dirty="0">
              <a:solidFill>
                <a:srgbClr val="EF7652"/>
              </a:solidFill>
              <a:latin typeface="Corbel"/>
              <a:ea typeface="Corbel"/>
              <a:cs typeface="Corbel"/>
              <a:sym typeface="Corbel"/>
            </a:endParaRPr>
          </a:p>
        </p:txBody>
      </p:sp>
      <p:sp>
        <p:nvSpPr>
          <p:cNvPr id="307" name="Google Shape;307;p23"/>
          <p:cNvSpPr/>
          <p:nvPr/>
        </p:nvSpPr>
        <p:spPr>
          <a:xfrm>
            <a:off x="1957588" y="5656556"/>
            <a:ext cx="5048518" cy="286232"/>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None/>
            </a:pPr>
            <a:r>
              <a:rPr lang="es-CL" sz="1400">
                <a:solidFill>
                  <a:srgbClr val="7F7F7F"/>
                </a:solidFill>
                <a:latin typeface="Corbel"/>
                <a:ea typeface="Corbel"/>
                <a:cs typeface="Corbel"/>
                <a:sym typeface="Corbel"/>
              </a:rPr>
              <a:t>Fuente: Elaboración propia a partir de Peña (2016).</a:t>
            </a:r>
            <a:endParaRPr sz="1400">
              <a:solidFill>
                <a:srgbClr val="7F7F7F"/>
              </a:solidFill>
              <a:latin typeface="Arial"/>
              <a:ea typeface="Arial"/>
              <a:cs typeface="Arial"/>
              <a:sym typeface="Arial"/>
            </a:endParaRPr>
          </a:p>
        </p:txBody>
      </p:sp>
      <p:pic>
        <p:nvPicPr>
          <p:cNvPr id="308" name="Google Shape;308;p23"/>
          <p:cNvPicPr preferRelativeResize="0"/>
          <p:nvPr/>
        </p:nvPicPr>
        <p:blipFill>
          <a:blip r:embed="rId4"/>
          <a:srcRect/>
          <a:stretch/>
        </p:blipFill>
        <p:spPr>
          <a:xfrm>
            <a:off x="7027207" y="2430581"/>
            <a:ext cx="1963444" cy="199683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12"/>
        <p:cNvGrpSpPr/>
        <p:nvPr/>
      </p:nvGrpSpPr>
      <p:grpSpPr>
        <a:xfrm>
          <a:off x="0" y="0"/>
          <a:ext cx="0" cy="0"/>
          <a:chOff x="0" y="0"/>
          <a:chExt cx="0" cy="0"/>
        </a:xfrm>
      </p:grpSpPr>
      <p:sp>
        <p:nvSpPr>
          <p:cNvPr id="313" name="Google Shape;313;p24"/>
          <p:cNvSpPr txBox="1"/>
          <p:nvPr/>
        </p:nvSpPr>
        <p:spPr>
          <a:xfrm>
            <a:off x="579421" y="1575309"/>
            <a:ext cx="6426685" cy="677774"/>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Clr>
                <a:srgbClr val="000000"/>
              </a:buClr>
              <a:buSzPts val="1600"/>
              <a:buFont typeface="Arial"/>
              <a:buNone/>
            </a:pPr>
            <a:r>
              <a:rPr lang="es-CL" sz="1800" b="1" i="0" u="none" strike="noStrike" cap="none">
                <a:solidFill>
                  <a:srgbClr val="7F7F7F"/>
                </a:solidFill>
                <a:latin typeface="Corbel"/>
                <a:ea typeface="Corbel"/>
                <a:cs typeface="Corbel"/>
                <a:sym typeface="Corbel"/>
              </a:rPr>
              <a:t>La participación en la conformación de un gobierno abierto</a:t>
            </a:r>
            <a:endParaRPr sz="1800" b="0" i="0" u="none" strike="noStrike" cap="none">
              <a:solidFill>
                <a:srgbClr val="7F7F7F"/>
              </a:solidFill>
              <a:latin typeface="Arial"/>
              <a:ea typeface="Arial"/>
              <a:cs typeface="Arial"/>
              <a:sym typeface="Arial"/>
            </a:endParaRPr>
          </a:p>
          <a:p>
            <a:pPr marL="0" marR="0" lvl="0" indent="0" algn="just" rtl="0">
              <a:lnSpc>
                <a:spcPct val="107000"/>
              </a:lnSpc>
              <a:spcBef>
                <a:spcPts val="200"/>
              </a:spcBef>
              <a:spcAft>
                <a:spcPts val="0"/>
              </a:spcAft>
              <a:buClr>
                <a:srgbClr val="000000"/>
              </a:buClr>
              <a:buSzPts val="1600"/>
              <a:buFont typeface="Arial"/>
              <a:buNone/>
            </a:pPr>
            <a:endParaRPr sz="1600" b="1" i="0" u="none" strike="noStrike" cap="none">
              <a:solidFill>
                <a:srgbClr val="FF0000"/>
              </a:solidFill>
              <a:latin typeface="Corbel"/>
              <a:ea typeface="Corbel"/>
              <a:cs typeface="Corbel"/>
              <a:sym typeface="Corbel"/>
            </a:endParaRPr>
          </a:p>
        </p:txBody>
      </p:sp>
      <p:sp>
        <p:nvSpPr>
          <p:cNvPr id="314" name="Google Shape;314;p24"/>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400">
              <a:solidFill>
                <a:srgbClr val="93D3B9"/>
              </a:solidFill>
            </a:endParaRPr>
          </a:p>
        </p:txBody>
      </p:sp>
      <p:sp>
        <p:nvSpPr>
          <p:cNvPr id="315" name="Google Shape;315;p24"/>
          <p:cNvSpPr/>
          <p:nvPr/>
        </p:nvSpPr>
        <p:spPr>
          <a:xfrm>
            <a:off x="531023" y="2140164"/>
            <a:ext cx="7985156"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600">
              <a:solidFill>
                <a:srgbClr val="EF7652"/>
              </a:solidFill>
              <a:latin typeface="Corbel"/>
              <a:ea typeface="Corbel"/>
              <a:cs typeface="Corbel"/>
              <a:sym typeface="Corbel"/>
            </a:endParaRPr>
          </a:p>
          <a:p>
            <a:pPr marL="0" marR="0" lvl="0" indent="0" algn="ctr" rtl="0">
              <a:spcBef>
                <a:spcPts val="0"/>
              </a:spcBef>
              <a:spcAft>
                <a:spcPts val="0"/>
              </a:spcAft>
              <a:buNone/>
            </a:pPr>
            <a:endParaRPr sz="1600">
              <a:solidFill>
                <a:srgbClr val="EF7652"/>
              </a:solidFill>
              <a:latin typeface="Corbel"/>
              <a:ea typeface="Corbel"/>
              <a:cs typeface="Corbel"/>
              <a:sym typeface="Corbel"/>
            </a:endParaRPr>
          </a:p>
        </p:txBody>
      </p:sp>
      <p:sp>
        <p:nvSpPr>
          <p:cNvPr id="316" name="Google Shape;316;p24"/>
          <p:cNvSpPr/>
          <p:nvPr/>
        </p:nvSpPr>
        <p:spPr>
          <a:xfrm>
            <a:off x="505606" y="2609568"/>
            <a:ext cx="6426684" cy="2554545"/>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rgbClr val="BFBFBF"/>
              </a:buClr>
              <a:buSzPts val="1200"/>
              <a:buFont typeface="Courier New"/>
              <a:buChar char="o"/>
            </a:pPr>
            <a:r>
              <a:rPr lang="es-CL" sz="1600" dirty="0">
                <a:solidFill>
                  <a:srgbClr val="EF7652"/>
                </a:solidFill>
                <a:latin typeface="Corbel"/>
                <a:ea typeface="Corbel"/>
                <a:cs typeface="Corbel"/>
                <a:sym typeface="Corbel"/>
              </a:rPr>
              <a:t>El gobierno abierto, más que una oportunidad para la participación ciudadana, es una forma de legitimación de los gobiernos.</a:t>
            </a:r>
            <a:endParaRPr dirty="0"/>
          </a:p>
          <a:p>
            <a:pPr marL="285750" marR="0" lvl="0" indent="-209550" algn="just" rtl="0">
              <a:spcBef>
                <a:spcPts val="0"/>
              </a:spcBef>
              <a:spcAft>
                <a:spcPts val="0"/>
              </a:spcAft>
              <a:buClr>
                <a:srgbClr val="BFBFBF"/>
              </a:buClr>
              <a:buSzPts val="1200"/>
              <a:buFont typeface="Courier New"/>
              <a:buNone/>
            </a:pPr>
            <a:endParaRPr sz="1600" dirty="0">
              <a:solidFill>
                <a:srgbClr val="EF7652"/>
              </a:solidFill>
              <a:latin typeface="Corbel"/>
              <a:ea typeface="Corbel"/>
              <a:cs typeface="Corbel"/>
              <a:sym typeface="Corbel"/>
            </a:endParaRPr>
          </a:p>
          <a:p>
            <a:pPr marL="285750" marR="0" lvl="0" indent="-285750" algn="just" rtl="0">
              <a:spcBef>
                <a:spcPts val="0"/>
              </a:spcBef>
              <a:spcAft>
                <a:spcPts val="0"/>
              </a:spcAft>
              <a:buClr>
                <a:srgbClr val="BFBFBF"/>
              </a:buClr>
              <a:buSzPts val="1200"/>
              <a:buFont typeface="Courier New"/>
              <a:buChar char="o"/>
            </a:pPr>
            <a:r>
              <a:rPr lang="es-CL" sz="1600" dirty="0">
                <a:solidFill>
                  <a:srgbClr val="EF7652"/>
                </a:solidFill>
                <a:latin typeface="Corbel"/>
                <a:ea typeface="Corbel"/>
                <a:cs typeface="Corbel"/>
                <a:sym typeface="Corbel"/>
              </a:rPr>
              <a:t>Es de interés de un sector ciudadano que se fortalece cerca del gobierno, aunque es crítico de él.</a:t>
            </a:r>
            <a:endParaRPr dirty="0"/>
          </a:p>
          <a:p>
            <a:pPr marL="285750" marR="0" lvl="0" indent="-209550" algn="just" rtl="0">
              <a:spcBef>
                <a:spcPts val="0"/>
              </a:spcBef>
              <a:spcAft>
                <a:spcPts val="0"/>
              </a:spcAft>
              <a:buClr>
                <a:srgbClr val="BFBFBF"/>
              </a:buClr>
              <a:buSzPts val="1200"/>
              <a:buFont typeface="Courier New"/>
              <a:buNone/>
            </a:pPr>
            <a:endParaRPr sz="1600" dirty="0">
              <a:solidFill>
                <a:srgbClr val="EF7652"/>
              </a:solidFill>
              <a:latin typeface="Corbel"/>
              <a:ea typeface="Corbel"/>
              <a:cs typeface="Corbel"/>
              <a:sym typeface="Corbel"/>
            </a:endParaRPr>
          </a:p>
          <a:p>
            <a:pPr marL="285750" marR="0" lvl="0" indent="-285750" algn="just" rtl="0">
              <a:spcBef>
                <a:spcPts val="0"/>
              </a:spcBef>
              <a:spcAft>
                <a:spcPts val="0"/>
              </a:spcAft>
              <a:buClr>
                <a:srgbClr val="BFBFBF"/>
              </a:buClr>
              <a:buSzPts val="1200"/>
              <a:buFont typeface="Courier New"/>
              <a:buChar char="o"/>
            </a:pPr>
            <a:r>
              <a:rPr lang="es-CL" sz="1600" dirty="0">
                <a:solidFill>
                  <a:srgbClr val="EF7652"/>
                </a:solidFill>
                <a:latin typeface="Corbel"/>
                <a:ea typeface="Corbel"/>
                <a:cs typeface="Corbel"/>
                <a:sym typeface="Corbel"/>
              </a:rPr>
              <a:t>Al ser operado remotamente, permite que pueda ser dominado o manipulado desde el exterior.</a:t>
            </a:r>
            <a:endParaRPr dirty="0"/>
          </a:p>
          <a:p>
            <a:pPr marL="285750" marR="0" lvl="0" indent="-209550" algn="just" rtl="0">
              <a:spcBef>
                <a:spcPts val="0"/>
              </a:spcBef>
              <a:spcAft>
                <a:spcPts val="0"/>
              </a:spcAft>
              <a:buClr>
                <a:srgbClr val="BFBFBF"/>
              </a:buClr>
              <a:buSzPts val="1200"/>
              <a:buFont typeface="Courier New"/>
              <a:buNone/>
            </a:pPr>
            <a:endParaRPr sz="1600" dirty="0">
              <a:solidFill>
                <a:srgbClr val="EF7652"/>
              </a:solidFill>
              <a:latin typeface="Corbel"/>
              <a:ea typeface="Corbel"/>
              <a:cs typeface="Corbel"/>
              <a:sym typeface="Corbel"/>
            </a:endParaRPr>
          </a:p>
          <a:p>
            <a:pPr marL="0" marR="0" lvl="0" indent="0" algn="just" rtl="0">
              <a:spcBef>
                <a:spcPts val="0"/>
              </a:spcBef>
              <a:spcAft>
                <a:spcPts val="0"/>
              </a:spcAft>
              <a:buNone/>
            </a:pPr>
            <a:endParaRPr sz="1600" dirty="0">
              <a:solidFill>
                <a:srgbClr val="EF7652"/>
              </a:solidFill>
              <a:latin typeface="Corbel"/>
              <a:ea typeface="Corbel"/>
              <a:cs typeface="Corbel"/>
              <a:sym typeface="Corbel"/>
            </a:endParaRPr>
          </a:p>
        </p:txBody>
      </p:sp>
      <p:sp>
        <p:nvSpPr>
          <p:cNvPr id="317" name="Google Shape;317;p24"/>
          <p:cNvSpPr/>
          <p:nvPr/>
        </p:nvSpPr>
        <p:spPr>
          <a:xfrm>
            <a:off x="1957588" y="5656556"/>
            <a:ext cx="5048518" cy="286232"/>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None/>
            </a:pPr>
            <a:r>
              <a:rPr lang="es-CL" sz="1400">
                <a:solidFill>
                  <a:srgbClr val="7F7F7F"/>
                </a:solidFill>
                <a:latin typeface="Corbel"/>
                <a:ea typeface="Corbel"/>
                <a:cs typeface="Corbel"/>
                <a:sym typeface="Corbel"/>
              </a:rPr>
              <a:t>Fuente: Elaboración propia a partir de Peña (2016).</a:t>
            </a:r>
            <a:endParaRPr sz="1400">
              <a:solidFill>
                <a:srgbClr val="7F7F7F"/>
              </a:solidFill>
              <a:latin typeface="Arial"/>
              <a:ea typeface="Arial"/>
              <a:cs typeface="Arial"/>
              <a:sym typeface="Arial"/>
            </a:endParaRPr>
          </a:p>
        </p:txBody>
      </p:sp>
      <p:pic>
        <p:nvPicPr>
          <p:cNvPr id="318" name="Google Shape;318;p24"/>
          <p:cNvPicPr preferRelativeResize="0"/>
          <p:nvPr/>
        </p:nvPicPr>
        <p:blipFill>
          <a:blip r:embed="rId4"/>
          <a:srcRect/>
          <a:stretch/>
        </p:blipFill>
        <p:spPr>
          <a:xfrm>
            <a:off x="7027207" y="2430581"/>
            <a:ext cx="1963444" cy="199683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22"/>
        <p:cNvGrpSpPr/>
        <p:nvPr/>
      </p:nvGrpSpPr>
      <p:grpSpPr>
        <a:xfrm>
          <a:off x="0" y="0"/>
          <a:ext cx="0" cy="0"/>
          <a:chOff x="0" y="0"/>
          <a:chExt cx="0" cy="0"/>
        </a:xfrm>
      </p:grpSpPr>
      <p:sp>
        <p:nvSpPr>
          <p:cNvPr id="323" name="Google Shape;323;p25"/>
          <p:cNvSpPr txBox="1"/>
          <p:nvPr/>
        </p:nvSpPr>
        <p:spPr>
          <a:xfrm>
            <a:off x="579421" y="1575309"/>
            <a:ext cx="6426685" cy="677774"/>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Clr>
                <a:srgbClr val="000000"/>
              </a:buClr>
              <a:buSzPts val="1600"/>
              <a:buFont typeface="Arial"/>
              <a:buNone/>
            </a:pPr>
            <a:r>
              <a:rPr lang="es-CL" sz="1800" b="1" i="0" u="none" strike="noStrike" cap="none">
                <a:solidFill>
                  <a:srgbClr val="7F7F7F"/>
                </a:solidFill>
                <a:latin typeface="Corbel"/>
                <a:ea typeface="Corbel"/>
                <a:cs typeface="Corbel"/>
                <a:sym typeface="Corbel"/>
              </a:rPr>
              <a:t>La participación en la conformación de un gobierno abierto</a:t>
            </a:r>
            <a:endParaRPr sz="1800" b="0" i="0" u="none" strike="noStrike" cap="none">
              <a:solidFill>
                <a:srgbClr val="7F7F7F"/>
              </a:solidFill>
              <a:latin typeface="Arial"/>
              <a:ea typeface="Arial"/>
              <a:cs typeface="Arial"/>
              <a:sym typeface="Arial"/>
            </a:endParaRPr>
          </a:p>
          <a:p>
            <a:pPr marL="0" marR="0" lvl="0" indent="0" algn="just" rtl="0">
              <a:lnSpc>
                <a:spcPct val="107000"/>
              </a:lnSpc>
              <a:spcBef>
                <a:spcPts val="200"/>
              </a:spcBef>
              <a:spcAft>
                <a:spcPts val="0"/>
              </a:spcAft>
              <a:buClr>
                <a:srgbClr val="000000"/>
              </a:buClr>
              <a:buSzPts val="1600"/>
              <a:buFont typeface="Arial"/>
              <a:buNone/>
            </a:pPr>
            <a:endParaRPr sz="1600" b="1" i="0" u="none" strike="noStrike" cap="none">
              <a:solidFill>
                <a:srgbClr val="FF0000"/>
              </a:solidFill>
              <a:latin typeface="Corbel"/>
              <a:ea typeface="Corbel"/>
              <a:cs typeface="Corbel"/>
              <a:sym typeface="Corbel"/>
            </a:endParaRPr>
          </a:p>
        </p:txBody>
      </p:sp>
      <p:sp>
        <p:nvSpPr>
          <p:cNvPr id="324" name="Google Shape;324;p25"/>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400">
              <a:solidFill>
                <a:srgbClr val="93D3B9"/>
              </a:solidFill>
            </a:endParaRPr>
          </a:p>
        </p:txBody>
      </p:sp>
      <p:sp>
        <p:nvSpPr>
          <p:cNvPr id="325" name="Google Shape;325;p25"/>
          <p:cNvSpPr/>
          <p:nvPr/>
        </p:nvSpPr>
        <p:spPr>
          <a:xfrm>
            <a:off x="531023" y="2140164"/>
            <a:ext cx="7985156"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600">
              <a:solidFill>
                <a:srgbClr val="EF7652"/>
              </a:solidFill>
              <a:latin typeface="Corbel"/>
              <a:ea typeface="Corbel"/>
              <a:cs typeface="Corbel"/>
              <a:sym typeface="Corbel"/>
            </a:endParaRPr>
          </a:p>
          <a:p>
            <a:pPr marL="0" marR="0" lvl="0" indent="0" algn="ctr" rtl="0">
              <a:spcBef>
                <a:spcPts val="0"/>
              </a:spcBef>
              <a:spcAft>
                <a:spcPts val="0"/>
              </a:spcAft>
              <a:buNone/>
            </a:pPr>
            <a:endParaRPr sz="1600">
              <a:solidFill>
                <a:srgbClr val="EF7652"/>
              </a:solidFill>
              <a:latin typeface="Corbel"/>
              <a:ea typeface="Corbel"/>
              <a:cs typeface="Corbel"/>
              <a:sym typeface="Corbel"/>
            </a:endParaRPr>
          </a:p>
        </p:txBody>
      </p:sp>
      <p:sp>
        <p:nvSpPr>
          <p:cNvPr id="326" name="Google Shape;326;p25"/>
          <p:cNvSpPr/>
          <p:nvPr/>
        </p:nvSpPr>
        <p:spPr>
          <a:xfrm>
            <a:off x="505606" y="2609568"/>
            <a:ext cx="6426684" cy="3046988"/>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rgbClr val="BFBFBF"/>
              </a:buClr>
              <a:buSzPts val="1200"/>
              <a:buFont typeface="Courier New"/>
              <a:buChar char="o"/>
            </a:pPr>
            <a:r>
              <a:rPr lang="es-CL" sz="1600" dirty="0">
                <a:solidFill>
                  <a:srgbClr val="EF7652"/>
                </a:solidFill>
                <a:latin typeface="Corbel"/>
                <a:ea typeface="Corbel"/>
                <a:cs typeface="Corbel"/>
                <a:sym typeface="Corbel"/>
              </a:rPr>
              <a:t>El gobierno abierto, más que una oportunidad para la participación ciudadana, es una forma de legitimación de los gobiernos.</a:t>
            </a:r>
            <a:endParaRPr dirty="0"/>
          </a:p>
          <a:p>
            <a:pPr marL="285750" marR="0" lvl="0" indent="-209550" algn="just" rtl="0">
              <a:spcBef>
                <a:spcPts val="0"/>
              </a:spcBef>
              <a:spcAft>
                <a:spcPts val="0"/>
              </a:spcAft>
              <a:buClr>
                <a:srgbClr val="BFBFBF"/>
              </a:buClr>
              <a:buSzPts val="1200"/>
              <a:buFont typeface="Courier New"/>
              <a:buNone/>
            </a:pPr>
            <a:endParaRPr sz="1600" dirty="0">
              <a:solidFill>
                <a:srgbClr val="EF7652"/>
              </a:solidFill>
              <a:latin typeface="Corbel"/>
              <a:ea typeface="Corbel"/>
              <a:cs typeface="Corbel"/>
              <a:sym typeface="Corbel"/>
            </a:endParaRPr>
          </a:p>
          <a:p>
            <a:pPr marL="285750" marR="0" lvl="0" indent="-285750" algn="just" rtl="0">
              <a:spcBef>
                <a:spcPts val="0"/>
              </a:spcBef>
              <a:spcAft>
                <a:spcPts val="0"/>
              </a:spcAft>
              <a:buClr>
                <a:srgbClr val="BFBFBF"/>
              </a:buClr>
              <a:buSzPts val="1200"/>
              <a:buFont typeface="Courier New"/>
              <a:buChar char="o"/>
            </a:pPr>
            <a:r>
              <a:rPr lang="es-CL" sz="1600" dirty="0">
                <a:solidFill>
                  <a:srgbClr val="EF7652"/>
                </a:solidFill>
                <a:latin typeface="Corbel"/>
                <a:ea typeface="Corbel"/>
                <a:cs typeface="Corbel"/>
                <a:sym typeface="Corbel"/>
              </a:rPr>
              <a:t>Es de interés de un sector ciudadano que se fortalece cerca del gobierno, aunque es crítico de él.</a:t>
            </a:r>
            <a:endParaRPr dirty="0"/>
          </a:p>
          <a:p>
            <a:pPr marL="285750" marR="0" lvl="0" indent="-209550" algn="just" rtl="0">
              <a:spcBef>
                <a:spcPts val="0"/>
              </a:spcBef>
              <a:spcAft>
                <a:spcPts val="0"/>
              </a:spcAft>
              <a:buClr>
                <a:srgbClr val="BFBFBF"/>
              </a:buClr>
              <a:buSzPts val="1200"/>
              <a:buFont typeface="Courier New"/>
              <a:buNone/>
            </a:pPr>
            <a:endParaRPr sz="1600" dirty="0">
              <a:solidFill>
                <a:srgbClr val="EF7652"/>
              </a:solidFill>
              <a:latin typeface="Corbel"/>
              <a:ea typeface="Corbel"/>
              <a:cs typeface="Corbel"/>
              <a:sym typeface="Corbel"/>
            </a:endParaRPr>
          </a:p>
          <a:p>
            <a:pPr marL="285750" marR="0" lvl="0" indent="-285750" algn="just" rtl="0">
              <a:spcBef>
                <a:spcPts val="0"/>
              </a:spcBef>
              <a:spcAft>
                <a:spcPts val="0"/>
              </a:spcAft>
              <a:buClr>
                <a:srgbClr val="BFBFBF"/>
              </a:buClr>
              <a:buSzPts val="1200"/>
              <a:buFont typeface="Courier New"/>
              <a:buChar char="o"/>
            </a:pPr>
            <a:r>
              <a:rPr lang="es-CL" sz="1600" dirty="0">
                <a:solidFill>
                  <a:srgbClr val="EF7652"/>
                </a:solidFill>
                <a:latin typeface="Corbel"/>
                <a:ea typeface="Corbel"/>
                <a:cs typeface="Corbel"/>
                <a:sym typeface="Corbel"/>
              </a:rPr>
              <a:t>Al ser operado remotamente, permite que pueda ser dominado o manipulado desde el exterior.</a:t>
            </a:r>
            <a:endParaRPr dirty="0"/>
          </a:p>
          <a:p>
            <a:pPr marL="285750" marR="0" lvl="0" indent="-209550" algn="just" rtl="0">
              <a:spcBef>
                <a:spcPts val="0"/>
              </a:spcBef>
              <a:spcAft>
                <a:spcPts val="0"/>
              </a:spcAft>
              <a:buClr>
                <a:srgbClr val="BFBFBF"/>
              </a:buClr>
              <a:buSzPts val="1200"/>
              <a:buFont typeface="Courier New"/>
              <a:buNone/>
            </a:pPr>
            <a:endParaRPr sz="1600" dirty="0">
              <a:solidFill>
                <a:srgbClr val="EF7652"/>
              </a:solidFill>
              <a:latin typeface="Corbel"/>
              <a:ea typeface="Corbel"/>
              <a:cs typeface="Corbel"/>
              <a:sym typeface="Corbel"/>
            </a:endParaRPr>
          </a:p>
          <a:p>
            <a:pPr marL="285750" marR="0" lvl="0" indent="-285750" algn="just" rtl="0">
              <a:spcBef>
                <a:spcPts val="0"/>
              </a:spcBef>
              <a:spcAft>
                <a:spcPts val="0"/>
              </a:spcAft>
              <a:buClr>
                <a:srgbClr val="BFBFBF"/>
              </a:buClr>
              <a:buSzPts val="1200"/>
              <a:buFont typeface="Courier New"/>
              <a:buChar char="o"/>
            </a:pPr>
            <a:r>
              <a:rPr lang="es-CL" sz="1600" dirty="0">
                <a:solidFill>
                  <a:srgbClr val="EF7652"/>
                </a:solidFill>
                <a:latin typeface="Corbel"/>
                <a:ea typeface="Corbel"/>
                <a:cs typeface="Corbel"/>
                <a:sym typeface="Corbel"/>
              </a:rPr>
              <a:t>El concepto no se encuentra conceptualmente bien definido, por lo que se vuelve adaptable.</a:t>
            </a:r>
            <a:endParaRPr dirty="0"/>
          </a:p>
          <a:p>
            <a:pPr marL="0" marR="0" lvl="0" indent="0" algn="just" rtl="0">
              <a:spcBef>
                <a:spcPts val="0"/>
              </a:spcBef>
              <a:spcAft>
                <a:spcPts val="0"/>
              </a:spcAft>
              <a:buNone/>
            </a:pPr>
            <a:endParaRPr sz="1600" dirty="0">
              <a:solidFill>
                <a:srgbClr val="EF7652"/>
              </a:solidFill>
              <a:latin typeface="Corbel"/>
              <a:ea typeface="Corbel"/>
              <a:cs typeface="Corbel"/>
              <a:sym typeface="Corbel"/>
            </a:endParaRPr>
          </a:p>
        </p:txBody>
      </p:sp>
      <p:sp>
        <p:nvSpPr>
          <p:cNvPr id="327" name="Google Shape;327;p25"/>
          <p:cNvSpPr/>
          <p:nvPr/>
        </p:nvSpPr>
        <p:spPr>
          <a:xfrm>
            <a:off x="1957588" y="5656556"/>
            <a:ext cx="5048518" cy="286232"/>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None/>
            </a:pPr>
            <a:r>
              <a:rPr lang="es-CL" sz="1400">
                <a:solidFill>
                  <a:srgbClr val="7F7F7F"/>
                </a:solidFill>
                <a:latin typeface="Corbel"/>
                <a:ea typeface="Corbel"/>
                <a:cs typeface="Corbel"/>
                <a:sym typeface="Corbel"/>
              </a:rPr>
              <a:t>Fuente: Elaboración propia a partir de Peña (2016).</a:t>
            </a:r>
            <a:endParaRPr sz="1400">
              <a:solidFill>
                <a:srgbClr val="7F7F7F"/>
              </a:solidFill>
              <a:latin typeface="Arial"/>
              <a:ea typeface="Arial"/>
              <a:cs typeface="Arial"/>
              <a:sym typeface="Arial"/>
            </a:endParaRPr>
          </a:p>
        </p:txBody>
      </p:sp>
      <p:pic>
        <p:nvPicPr>
          <p:cNvPr id="328" name="Google Shape;328;p25"/>
          <p:cNvPicPr preferRelativeResize="0"/>
          <p:nvPr/>
        </p:nvPicPr>
        <p:blipFill>
          <a:blip r:embed="rId4"/>
          <a:srcRect/>
          <a:stretch/>
        </p:blipFill>
        <p:spPr>
          <a:xfrm>
            <a:off x="7027207" y="2430581"/>
            <a:ext cx="1963444" cy="199683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32"/>
        <p:cNvGrpSpPr/>
        <p:nvPr/>
      </p:nvGrpSpPr>
      <p:grpSpPr>
        <a:xfrm>
          <a:off x="0" y="0"/>
          <a:ext cx="0" cy="0"/>
          <a:chOff x="0" y="0"/>
          <a:chExt cx="0" cy="0"/>
        </a:xfrm>
      </p:grpSpPr>
      <p:sp>
        <p:nvSpPr>
          <p:cNvPr id="333" name="Google Shape;333;p26"/>
          <p:cNvSpPr txBox="1"/>
          <p:nvPr/>
        </p:nvSpPr>
        <p:spPr>
          <a:xfrm>
            <a:off x="579421" y="1575309"/>
            <a:ext cx="6426685" cy="2417737"/>
          </a:xfrm>
          <a:prstGeom prst="rect">
            <a:avLst/>
          </a:prstGeom>
          <a:noFill/>
          <a:ln>
            <a:noFill/>
          </a:ln>
        </p:spPr>
        <p:txBody>
          <a:bodyPr spcFirstLastPara="1" wrap="square" lIns="91425" tIns="45700" rIns="91425" bIns="45700" anchor="t" anchorCtr="0">
            <a:spAutoFit/>
          </a:bodyPr>
          <a:lstStyle/>
          <a:p>
            <a:pPr marL="0" marR="0" lvl="0" indent="0" algn="just" rtl="0">
              <a:lnSpc>
                <a:spcPct val="107000"/>
              </a:lnSpc>
              <a:spcBef>
                <a:spcPts val="0"/>
              </a:spcBef>
              <a:spcAft>
                <a:spcPts val="0"/>
              </a:spcAft>
              <a:buClr>
                <a:srgbClr val="000000"/>
              </a:buClr>
              <a:buSzPts val="1600"/>
              <a:buFont typeface="Arial"/>
              <a:buNone/>
            </a:pPr>
            <a:r>
              <a:rPr lang="es-CL" sz="1800" b="1" i="0" u="none" strike="noStrike" cap="none">
                <a:solidFill>
                  <a:srgbClr val="7F7F7F"/>
                </a:solidFill>
                <a:latin typeface="Corbel"/>
                <a:ea typeface="Corbel"/>
                <a:cs typeface="Corbel"/>
                <a:sym typeface="Corbel"/>
              </a:rPr>
              <a:t>La participación ciudadana y la democracia</a:t>
            </a:r>
            <a:endParaRPr sz="1800" b="0" i="0" u="none" strike="noStrike" cap="none">
              <a:solidFill>
                <a:srgbClr val="7F7F7F"/>
              </a:solidFill>
              <a:latin typeface="Arial"/>
              <a:ea typeface="Arial"/>
              <a:cs typeface="Arial"/>
              <a:sym typeface="Arial"/>
            </a:endParaRPr>
          </a:p>
          <a:p>
            <a:pPr marL="0" marR="0" lvl="0" indent="0" algn="just" rtl="0">
              <a:lnSpc>
                <a:spcPct val="107000"/>
              </a:lnSpc>
              <a:spcBef>
                <a:spcPts val="200"/>
              </a:spcBef>
              <a:spcAft>
                <a:spcPts val="0"/>
              </a:spcAft>
              <a:buClr>
                <a:srgbClr val="000000"/>
              </a:buClr>
              <a:buSzPts val="1600"/>
              <a:buFont typeface="Arial"/>
              <a:buNone/>
            </a:pPr>
            <a:endParaRPr sz="1600" b="1" i="0" u="none" strike="noStrike" cap="none">
              <a:solidFill>
                <a:srgbClr val="FF0000"/>
              </a:solidFill>
              <a:latin typeface="Corbel"/>
              <a:ea typeface="Corbel"/>
              <a:cs typeface="Corbel"/>
              <a:sym typeface="Corbel"/>
            </a:endParaRPr>
          </a:p>
          <a:p>
            <a:pPr marL="0" marR="0" lvl="0" indent="0" algn="just" rtl="0">
              <a:lnSpc>
                <a:spcPct val="107000"/>
              </a:lnSpc>
              <a:spcBef>
                <a:spcPts val="200"/>
              </a:spcBef>
              <a:spcAft>
                <a:spcPts val="0"/>
              </a:spcAft>
              <a:buClr>
                <a:srgbClr val="000000"/>
              </a:buClr>
              <a:buSzPts val="1600"/>
              <a:buFont typeface="Arial"/>
              <a:buNone/>
            </a:pPr>
            <a:endParaRPr sz="2000" b="1" i="0" u="none" strike="noStrike" cap="none">
              <a:solidFill>
                <a:srgbClr val="FF0000"/>
              </a:solidFill>
              <a:latin typeface="Corbel"/>
              <a:ea typeface="Corbel"/>
              <a:cs typeface="Corbel"/>
              <a:sym typeface="Corbel"/>
            </a:endParaRPr>
          </a:p>
          <a:p>
            <a:pPr marL="0" marR="0" lvl="0" indent="0" algn="just" rtl="0">
              <a:spcBef>
                <a:spcPts val="0"/>
              </a:spcBef>
              <a:spcAft>
                <a:spcPts val="0"/>
              </a:spcAft>
              <a:buNone/>
            </a:pPr>
            <a:r>
              <a:rPr lang="es-CL" sz="1800">
                <a:solidFill>
                  <a:srgbClr val="7F7F7F"/>
                </a:solidFill>
                <a:latin typeface="Corbel"/>
                <a:ea typeface="Corbel"/>
                <a:cs typeface="Corbel"/>
                <a:sym typeface="Corbel"/>
              </a:rPr>
              <a:t>En un sistema democrático, las personas son las encargadas de ejercer la soberanía a través del voto, eligiendo a sus representantes. Luego serán estos los responsables de llevar los intereses de la ciudadanía a la arena pública, velar por ellos y discutirlos en instancias creadas para ello, como el Congreso. </a:t>
            </a:r>
            <a:endParaRPr/>
          </a:p>
        </p:txBody>
      </p:sp>
      <p:sp>
        <p:nvSpPr>
          <p:cNvPr id="334" name="Google Shape;334;p26"/>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400">
              <a:solidFill>
                <a:srgbClr val="93D3B9"/>
              </a:solidFill>
            </a:endParaRPr>
          </a:p>
        </p:txBody>
      </p:sp>
      <p:pic>
        <p:nvPicPr>
          <p:cNvPr id="335" name="Google Shape;335;p26"/>
          <p:cNvPicPr preferRelativeResize="0"/>
          <p:nvPr/>
        </p:nvPicPr>
        <p:blipFill rotWithShape="1">
          <a:blip r:embed="rId4">
            <a:alphaModFix/>
          </a:blip>
          <a:srcRect/>
          <a:stretch/>
        </p:blipFill>
        <p:spPr>
          <a:xfrm>
            <a:off x="7027207" y="2430581"/>
            <a:ext cx="1963444" cy="199683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39"/>
        <p:cNvGrpSpPr/>
        <p:nvPr/>
      </p:nvGrpSpPr>
      <p:grpSpPr>
        <a:xfrm>
          <a:off x="0" y="0"/>
          <a:ext cx="0" cy="0"/>
          <a:chOff x="0" y="0"/>
          <a:chExt cx="0" cy="0"/>
        </a:xfrm>
      </p:grpSpPr>
      <p:sp>
        <p:nvSpPr>
          <p:cNvPr id="340" name="Google Shape;340;p27"/>
          <p:cNvSpPr txBox="1"/>
          <p:nvPr/>
        </p:nvSpPr>
        <p:spPr>
          <a:xfrm>
            <a:off x="531023" y="350427"/>
            <a:ext cx="5972808" cy="5639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3D2B8"/>
              </a:buClr>
              <a:buSzPts val="3200"/>
              <a:buFont typeface="Calibri"/>
              <a:buNone/>
            </a:pPr>
            <a:r>
              <a:rPr lang="es-CL" sz="2400" b="1" i="0" u="none" strike="noStrike" cap="none">
                <a:solidFill>
                  <a:srgbClr val="EF7652"/>
                </a:solidFill>
                <a:latin typeface="Corbel"/>
                <a:ea typeface="Corbel"/>
                <a:cs typeface="Corbel"/>
                <a:sym typeface="Corbel"/>
              </a:rPr>
              <a:t>CIUDADANÍA Y CONSTITUCIÓN POLÍTICA</a:t>
            </a:r>
            <a:endParaRPr sz="2400" b="0" i="0" u="none" strike="noStrike" cap="none">
              <a:solidFill>
                <a:srgbClr val="93D3B9"/>
              </a:solidFill>
              <a:latin typeface="Calibri"/>
              <a:ea typeface="Calibri"/>
              <a:cs typeface="Calibri"/>
              <a:sym typeface="Calibri"/>
            </a:endParaRPr>
          </a:p>
        </p:txBody>
      </p:sp>
      <p:sp>
        <p:nvSpPr>
          <p:cNvPr id="341" name="Google Shape;341;p27"/>
          <p:cNvSpPr txBox="1">
            <a:spLocks noGrp="1"/>
          </p:cNvSpPr>
          <p:nvPr>
            <p:ph type="body" idx="1"/>
          </p:nvPr>
        </p:nvSpPr>
        <p:spPr>
          <a:xfrm>
            <a:off x="1012486" y="2944612"/>
            <a:ext cx="7119028" cy="349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FFFFF"/>
              </a:buClr>
              <a:buSzPts val="1800"/>
              <a:buNone/>
            </a:pPr>
            <a:r>
              <a:rPr lang="es-CL" sz="1800">
                <a:solidFill>
                  <a:srgbClr val="7F7F7F"/>
                </a:solidFill>
                <a:latin typeface="Corbel"/>
                <a:ea typeface="Corbel"/>
                <a:cs typeface="Corbel"/>
                <a:sym typeface="Corbel"/>
              </a:rPr>
              <a:t>Según la Constitución Política de nuestro país :</a:t>
            </a:r>
            <a:endParaRPr/>
          </a:p>
          <a:p>
            <a:pPr marL="64135" lvl="0" indent="0" algn="ctr" rtl="0">
              <a:lnSpc>
                <a:spcPct val="100000"/>
              </a:lnSpc>
              <a:spcBef>
                <a:spcPts val="0"/>
              </a:spcBef>
              <a:spcAft>
                <a:spcPts val="0"/>
              </a:spcAft>
              <a:buClr>
                <a:srgbClr val="7F7F7F"/>
              </a:buClr>
              <a:buSzPts val="2590"/>
              <a:buNone/>
            </a:pPr>
            <a:endParaRPr sz="1800">
              <a:solidFill>
                <a:srgbClr val="7F7F7F"/>
              </a:solidFill>
              <a:latin typeface="Corbel"/>
              <a:ea typeface="Corbel"/>
              <a:cs typeface="Corbel"/>
              <a:sym typeface="Corbel"/>
            </a:endParaRPr>
          </a:p>
        </p:txBody>
      </p:sp>
      <p:pic>
        <p:nvPicPr>
          <p:cNvPr id="342" name="Google Shape;342;p27"/>
          <p:cNvPicPr preferRelativeResize="0"/>
          <p:nvPr/>
        </p:nvPicPr>
        <p:blipFill rotWithShape="1">
          <a:blip r:embed="rId4">
            <a:alphaModFix/>
          </a:blip>
          <a:srcRect/>
          <a:stretch/>
        </p:blipFill>
        <p:spPr>
          <a:xfrm>
            <a:off x="3883248" y="1427772"/>
            <a:ext cx="1377503" cy="1400930"/>
          </a:xfrm>
          <a:prstGeom prst="rect">
            <a:avLst/>
          </a:prstGeom>
          <a:noFill/>
          <a:ln>
            <a:noFill/>
          </a:ln>
        </p:spPr>
      </p:pic>
      <p:sp>
        <p:nvSpPr>
          <p:cNvPr id="343" name="Google Shape;343;p27"/>
          <p:cNvSpPr/>
          <p:nvPr/>
        </p:nvSpPr>
        <p:spPr>
          <a:xfrm>
            <a:off x="1334456" y="3632851"/>
            <a:ext cx="6475085"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L" sz="1600" b="1">
                <a:solidFill>
                  <a:srgbClr val="EF7652"/>
                </a:solidFill>
                <a:latin typeface="Corbel"/>
                <a:ea typeface="Corbel"/>
                <a:cs typeface="Corbel"/>
                <a:sym typeface="Corbel"/>
              </a:rPr>
              <a:t>Se consideran ciudadanas y  ciudadanos aquellos que hayan cumplido dieciocho años de edad y no hayan sido condenados a pena aflictiva. </a:t>
            </a:r>
            <a:endParaRPr sz="1600" b="1">
              <a:solidFill>
                <a:srgbClr val="EF7652"/>
              </a:solidFill>
              <a:latin typeface="Corbel"/>
              <a:ea typeface="Corbel"/>
              <a:cs typeface="Corbel"/>
              <a:sym typeface="Corbel"/>
            </a:endParaRPr>
          </a:p>
          <a:p>
            <a:pPr marL="285750" marR="0" lvl="0" indent="-171450" algn="ctr" rtl="0">
              <a:spcBef>
                <a:spcPts val="0"/>
              </a:spcBef>
              <a:spcAft>
                <a:spcPts val="0"/>
              </a:spcAft>
              <a:buNone/>
            </a:pPr>
            <a:endParaRPr sz="1600" b="1">
              <a:solidFill>
                <a:srgbClr val="EF7652"/>
              </a:solidFill>
              <a:latin typeface="Corbel"/>
              <a:ea typeface="Corbel"/>
              <a:cs typeface="Corbel"/>
              <a:sym typeface="Corbel"/>
            </a:endParaRPr>
          </a:p>
        </p:txBody>
      </p:sp>
      <p:sp>
        <p:nvSpPr>
          <p:cNvPr id="344" name="Google Shape;344;p27"/>
          <p:cNvSpPr/>
          <p:nvPr/>
        </p:nvSpPr>
        <p:spPr>
          <a:xfrm>
            <a:off x="1487506" y="4599231"/>
            <a:ext cx="6168983"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L" sz="1600" b="1" dirty="0">
                <a:solidFill>
                  <a:srgbClr val="EF7652"/>
                </a:solidFill>
                <a:latin typeface="Corbel"/>
                <a:ea typeface="Corbel"/>
                <a:cs typeface="Corbel"/>
                <a:sym typeface="Corbel"/>
              </a:rPr>
              <a:t>La calidad de ciudadana o cidadano otorga los derechos de sufragio, de optar a cargos de elección popular, y los demás que la Constitución o la ley confieran. </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48"/>
        <p:cNvGrpSpPr/>
        <p:nvPr/>
      </p:nvGrpSpPr>
      <p:grpSpPr>
        <a:xfrm>
          <a:off x="0" y="0"/>
          <a:ext cx="0" cy="0"/>
          <a:chOff x="0" y="0"/>
          <a:chExt cx="0" cy="0"/>
        </a:xfrm>
      </p:grpSpPr>
      <p:sp>
        <p:nvSpPr>
          <p:cNvPr id="349" name="Google Shape;349;p28"/>
          <p:cNvSpPr txBox="1"/>
          <p:nvPr/>
        </p:nvSpPr>
        <p:spPr>
          <a:xfrm>
            <a:off x="531023" y="350427"/>
            <a:ext cx="5972808" cy="5639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3D2B8"/>
              </a:buClr>
              <a:buSzPts val="3200"/>
              <a:buFont typeface="Calibri"/>
              <a:buNone/>
            </a:pPr>
            <a:r>
              <a:rPr lang="es-CL" sz="2400" b="1" i="0" u="none" strike="noStrike" cap="none">
                <a:solidFill>
                  <a:srgbClr val="EF7652"/>
                </a:solidFill>
                <a:latin typeface="Corbel"/>
                <a:ea typeface="Corbel"/>
                <a:cs typeface="Corbel"/>
                <a:sym typeface="Corbel"/>
              </a:rPr>
              <a:t>¿QUÉ ES LA CONSTITUCIÓN POLÍTICA?</a:t>
            </a:r>
            <a:endParaRPr sz="2400" b="0" i="0" u="none" strike="noStrike" cap="none">
              <a:solidFill>
                <a:srgbClr val="93D3B9"/>
              </a:solidFill>
              <a:latin typeface="Calibri"/>
              <a:ea typeface="Calibri"/>
              <a:cs typeface="Calibri"/>
              <a:sym typeface="Calibri"/>
            </a:endParaRPr>
          </a:p>
        </p:txBody>
      </p:sp>
      <p:pic>
        <p:nvPicPr>
          <p:cNvPr id="350" name="Google Shape;350;p28"/>
          <p:cNvPicPr preferRelativeResize="0"/>
          <p:nvPr/>
        </p:nvPicPr>
        <p:blipFill rotWithShape="1">
          <a:blip r:embed="rId4">
            <a:alphaModFix/>
          </a:blip>
          <a:srcRect/>
          <a:stretch/>
        </p:blipFill>
        <p:spPr>
          <a:xfrm>
            <a:off x="7027207" y="2430581"/>
            <a:ext cx="1963444" cy="1996835"/>
          </a:xfrm>
          <a:prstGeom prst="rect">
            <a:avLst/>
          </a:prstGeom>
          <a:noFill/>
          <a:ln>
            <a:noFill/>
          </a:ln>
        </p:spPr>
      </p:pic>
      <p:sp>
        <p:nvSpPr>
          <p:cNvPr id="351" name="Google Shape;351;p28"/>
          <p:cNvSpPr txBox="1">
            <a:spLocks noGrp="1"/>
          </p:cNvSpPr>
          <p:nvPr>
            <p:ph type="body" idx="1"/>
          </p:nvPr>
        </p:nvSpPr>
        <p:spPr>
          <a:xfrm>
            <a:off x="531024" y="2096573"/>
            <a:ext cx="6333416" cy="1535269"/>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rgbClr val="FFFFFF"/>
              </a:buClr>
              <a:buSzPts val="1800"/>
              <a:buNone/>
            </a:pPr>
            <a:r>
              <a:rPr lang="es-CL" sz="1800">
                <a:solidFill>
                  <a:srgbClr val="7F7F7F"/>
                </a:solidFill>
                <a:latin typeface="Corbel"/>
                <a:ea typeface="Corbel"/>
                <a:cs typeface="Corbel"/>
                <a:sym typeface="Corbel"/>
              </a:rPr>
              <a:t>La Constitución Política es la carta fundamental que ordena nuestra estructura jurídica; indica cómo se debe organizar y administrar el Estado, al que divide en tres poderes (Ejecutivo, Legislativo y Judicial);  rige al resto de las leyes existentes en Chile, y se encuentra compuesta por 15 capítulos que rigen la vida</a:t>
            </a:r>
            <a:endParaRPr/>
          </a:p>
          <a:p>
            <a:pPr marL="0" lvl="0" indent="0" algn="l" rtl="0">
              <a:lnSpc>
                <a:spcPct val="90000"/>
              </a:lnSpc>
              <a:spcBef>
                <a:spcPts val="0"/>
              </a:spcBef>
              <a:spcAft>
                <a:spcPts val="0"/>
              </a:spcAft>
              <a:buClr>
                <a:srgbClr val="FFFFFF"/>
              </a:buClr>
              <a:buSzPts val="1800"/>
              <a:buNone/>
            </a:pPr>
            <a:r>
              <a:rPr lang="es-CL" sz="1800">
                <a:solidFill>
                  <a:srgbClr val="7F7F7F"/>
                </a:solidFill>
                <a:latin typeface="Corbel"/>
                <a:ea typeface="Corbel"/>
                <a:cs typeface="Corbel"/>
                <a:sym typeface="Corbel"/>
              </a:rPr>
              <a:t> de las personas. </a:t>
            </a:r>
            <a:br>
              <a:rPr lang="es-CL" sz="1800">
                <a:solidFill>
                  <a:srgbClr val="7F7F7F"/>
                </a:solidFill>
                <a:latin typeface="Corbel"/>
                <a:ea typeface="Corbel"/>
                <a:cs typeface="Corbel"/>
                <a:sym typeface="Corbel"/>
              </a:rPr>
            </a:br>
            <a:br>
              <a:rPr lang="es-CL" sz="1800">
                <a:solidFill>
                  <a:srgbClr val="7F7F7F"/>
                </a:solidFill>
                <a:latin typeface="Corbel"/>
                <a:ea typeface="Corbel"/>
                <a:cs typeface="Corbel"/>
                <a:sym typeface="Corbel"/>
              </a:rPr>
            </a:br>
            <a:endParaRPr sz="1800">
              <a:solidFill>
                <a:srgbClr val="7F7F7F"/>
              </a:solidFill>
              <a:latin typeface="Corbel"/>
              <a:ea typeface="Corbel"/>
              <a:cs typeface="Corbel"/>
              <a:sym typeface="Corbel"/>
            </a:endParaRPr>
          </a:p>
        </p:txBody>
      </p:sp>
      <p:sp>
        <p:nvSpPr>
          <p:cNvPr id="352" name="Google Shape;352;p28"/>
          <p:cNvSpPr/>
          <p:nvPr/>
        </p:nvSpPr>
        <p:spPr>
          <a:xfrm>
            <a:off x="531022" y="3936852"/>
            <a:ext cx="6333416" cy="147732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CL" sz="1800">
                <a:solidFill>
                  <a:srgbClr val="7F7F7F"/>
                </a:solidFill>
                <a:latin typeface="Corbel"/>
                <a:ea typeface="Corbel"/>
                <a:cs typeface="Corbel"/>
                <a:sym typeface="Corbel"/>
              </a:rPr>
              <a:t>El poder constituyente radica en las personas que habitan un territorio, las cuales tienen la “libertad política para darse un nuevo orden jurídico a través de la Constitución” </a:t>
            </a:r>
            <a:br>
              <a:rPr lang="es-CL" sz="1800">
                <a:solidFill>
                  <a:srgbClr val="7F7F7F"/>
                </a:solidFill>
                <a:latin typeface="Corbel"/>
                <a:ea typeface="Corbel"/>
                <a:cs typeface="Corbel"/>
                <a:sym typeface="Corbel"/>
              </a:rPr>
            </a:br>
            <a:r>
              <a:rPr lang="es-CL" sz="1800">
                <a:solidFill>
                  <a:srgbClr val="7F7F7F"/>
                </a:solidFill>
                <a:latin typeface="Corbel"/>
                <a:ea typeface="Corbel"/>
                <a:cs typeface="Corbel"/>
                <a:sym typeface="Corbel"/>
              </a:rPr>
              <a:t>(PNUD, 2015, p. 9). </a:t>
            </a:r>
            <a:endParaRPr/>
          </a:p>
          <a:p>
            <a:pPr marL="64135" marR="0" lvl="0" indent="0" algn="just" rtl="0">
              <a:spcBef>
                <a:spcPts val="0"/>
              </a:spcBef>
              <a:spcAft>
                <a:spcPts val="0"/>
              </a:spcAft>
              <a:buNone/>
            </a:pPr>
            <a:endParaRPr sz="1800">
              <a:solidFill>
                <a:srgbClr val="7F7F7F"/>
              </a:solidFill>
              <a:latin typeface="Corbel"/>
              <a:ea typeface="Corbel"/>
              <a:cs typeface="Corbel"/>
              <a:sym typeface="Corbe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95"/>
        <p:cNvGrpSpPr/>
        <p:nvPr/>
      </p:nvGrpSpPr>
      <p:grpSpPr>
        <a:xfrm>
          <a:off x="0" y="0"/>
          <a:ext cx="0" cy="0"/>
          <a:chOff x="0" y="0"/>
          <a:chExt cx="0" cy="0"/>
        </a:xfrm>
      </p:grpSpPr>
      <p:cxnSp>
        <p:nvCxnSpPr>
          <p:cNvPr id="96" name="Google Shape;96;p2"/>
          <p:cNvCxnSpPr/>
          <p:nvPr/>
        </p:nvCxnSpPr>
        <p:spPr>
          <a:xfrm rot="10800000">
            <a:off x="3275590" y="2493340"/>
            <a:ext cx="2592820" cy="0"/>
          </a:xfrm>
          <a:prstGeom prst="straightConnector1">
            <a:avLst/>
          </a:prstGeom>
          <a:noFill/>
          <a:ln w="38100" cap="rnd" cmpd="sng">
            <a:solidFill>
              <a:srgbClr val="EF7652"/>
            </a:solidFill>
            <a:prstDash val="dot"/>
            <a:round/>
            <a:headEnd type="none" w="sm" len="sm"/>
            <a:tailEnd type="none" w="sm" len="sm"/>
          </a:ln>
        </p:spPr>
      </p:cxnSp>
      <p:sp>
        <p:nvSpPr>
          <p:cNvPr id="97" name="Google Shape;97;p2"/>
          <p:cNvSpPr/>
          <p:nvPr/>
        </p:nvSpPr>
        <p:spPr>
          <a:xfrm>
            <a:off x="2239918" y="1486935"/>
            <a:ext cx="4601566"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L" sz="2800" b="1" i="0" u="none" strike="noStrike" cap="none">
                <a:solidFill>
                  <a:srgbClr val="7F7F7F"/>
                </a:solidFill>
                <a:latin typeface="Corbel"/>
                <a:ea typeface="Corbel"/>
                <a:cs typeface="Corbel"/>
                <a:sym typeface="Corbel"/>
              </a:rPr>
              <a:t>¿Qué es ciudadanía?</a:t>
            </a:r>
            <a:endParaRPr/>
          </a:p>
        </p:txBody>
      </p:sp>
      <p:sp>
        <p:nvSpPr>
          <p:cNvPr id="98" name="Google Shape;98;p2"/>
          <p:cNvSpPr/>
          <p:nvPr/>
        </p:nvSpPr>
        <p:spPr>
          <a:xfrm>
            <a:off x="2745191" y="3076921"/>
            <a:ext cx="3653564"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L" sz="2800" b="1" i="0" u="none" strike="noStrike" cap="none">
                <a:solidFill>
                  <a:srgbClr val="7F7F7F"/>
                </a:solidFill>
                <a:latin typeface="Corbel"/>
                <a:ea typeface="Corbel"/>
                <a:cs typeface="Corbel"/>
                <a:sym typeface="Corbel"/>
              </a:rPr>
              <a:t>¿Qué es participación?</a:t>
            </a:r>
            <a:endParaRPr/>
          </a:p>
        </p:txBody>
      </p:sp>
      <p:sp>
        <p:nvSpPr>
          <p:cNvPr id="99" name="Google Shape;99;p2"/>
          <p:cNvSpPr/>
          <p:nvPr/>
        </p:nvSpPr>
        <p:spPr>
          <a:xfrm>
            <a:off x="1410929" y="4566512"/>
            <a:ext cx="6284927"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CL" sz="2800" b="1" i="0" u="none" strike="noStrike" cap="none">
                <a:solidFill>
                  <a:srgbClr val="7F7F7F"/>
                </a:solidFill>
                <a:latin typeface="Corbel"/>
                <a:ea typeface="Corbel"/>
                <a:cs typeface="Corbel"/>
                <a:sym typeface="Corbel"/>
              </a:rPr>
              <a:t>¿Cómo se relacionan ambos conceptos?</a:t>
            </a:r>
            <a:endParaRPr/>
          </a:p>
        </p:txBody>
      </p:sp>
      <p:cxnSp>
        <p:nvCxnSpPr>
          <p:cNvPr id="100" name="Google Shape;100;p2"/>
          <p:cNvCxnSpPr/>
          <p:nvPr/>
        </p:nvCxnSpPr>
        <p:spPr>
          <a:xfrm rot="10800000" flipH="1">
            <a:off x="4559309" y="2589955"/>
            <a:ext cx="1" cy="142695"/>
          </a:xfrm>
          <a:prstGeom prst="straightConnector1">
            <a:avLst/>
          </a:prstGeom>
          <a:noFill/>
          <a:ln w="38100" cap="rnd" cmpd="sng">
            <a:solidFill>
              <a:srgbClr val="EF7652"/>
            </a:solidFill>
            <a:prstDash val="dot"/>
            <a:round/>
            <a:headEnd type="none" w="sm" len="sm"/>
            <a:tailEnd type="none" w="sm" len="sm"/>
          </a:ln>
        </p:spPr>
      </p:cxnSp>
      <p:cxnSp>
        <p:nvCxnSpPr>
          <p:cNvPr id="101" name="Google Shape;101;p2"/>
          <p:cNvCxnSpPr/>
          <p:nvPr/>
        </p:nvCxnSpPr>
        <p:spPr>
          <a:xfrm rot="10800000">
            <a:off x="3256982" y="3984859"/>
            <a:ext cx="2592820" cy="0"/>
          </a:xfrm>
          <a:prstGeom prst="straightConnector1">
            <a:avLst/>
          </a:prstGeom>
          <a:noFill/>
          <a:ln w="38100" cap="rnd" cmpd="sng">
            <a:solidFill>
              <a:srgbClr val="EF7652"/>
            </a:solidFill>
            <a:prstDash val="dot"/>
            <a:round/>
            <a:headEnd type="none" w="sm" len="sm"/>
            <a:tailEnd type="none" w="sm" len="sm"/>
          </a:ln>
        </p:spPr>
      </p:cxnSp>
      <p:cxnSp>
        <p:nvCxnSpPr>
          <p:cNvPr id="102" name="Google Shape;102;p2"/>
          <p:cNvCxnSpPr/>
          <p:nvPr/>
        </p:nvCxnSpPr>
        <p:spPr>
          <a:xfrm rot="10800000" flipH="1">
            <a:off x="4540701" y="4081474"/>
            <a:ext cx="1" cy="142695"/>
          </a:xfrm>
          <a:prstGeom prst="straightConnector1">
            <a:avLst/>
          </a:prstGeom>
          <a:noFill/>
          <a:ln w="38100" cap="rnd" cmpd="sng">
            <a:solidFill>
              <a:srgbClr val="EF7652"/>
            </a:solidFill>
            <a:prstDash val="dot"/>
            <a:round/>
            <a:headEnd type="none" w="sm" len="sm"/>
            <a:tailEnd type="none" w="sm" len="sm"/>
          </a:ln>
        </p:spPr>
      </p:cxnSp>
      <p:cxnSp>
        <p:nvCxnSpPr>
          <p:cNvPr id="103" name="Google Shape;103;p2"/>
          <p:cNvCxnSpPr/>
          <p:nvPr/>
        </p:nvCxnSpPr>
        <p:spPr>
          <a:xfrm rot="10800000">
            <a:off x="3256982" y="5576698"/>
            <a:ext cx="2592820" cy="0"/>
          </a:xfrm>
          <a:prstGeom prst="straightConnector1">
            <a:avLst/>
          </a:prstGeom>
          <a:noFill/>
          <a:ln w="38100" cap="rnd" cmpd="sng">
            <a:solidFill>
              <a:srgbClr val="EF7652"/>
            </a:solidFill>
            <a:prstDash val="dot"/>
            <a:round/>
            <a:headEnd type="none" w="sm" len="sm"/>
            <a:tailEnd type="none" w="sm" len="sm"/>
          </a:ln>
        </p:spPr>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56"/>
        <p:cNvGrpSpPr/>
        <p:nvPr/>
      </p:nvGrpSpPr>
      <p:grpSpPr>
        <a:xfrm>
          <a:off x="0" y="0"/>
          <a:ext cx="0" cy="0"/>
          <a:chOff x="0" y="0"/>
          <a:chExt cx="0" cy="0"/>
        </a:xfrm>
      </p:grpSpPr>
      <p:sp>
        <p:nvSpPr>
          <p:cNvPr id="357" name="Google Shape;357;p29"/>
          <p:cNvSpPr txBox="1"/>
          <p:nvPr/>
        </p:nvSpPr>
        <p:spPr>
          <a:xfrm>
            <a:off x="531023" y="350427"/>
            <a:ext cx="5972808" cy="5639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3D2B8"/>
              </a:buClr>
              <a:buSzPts val="3200"/>
              <a:buFont typeface="Calibri"/>
              <a:buNone/>
            </a:pPr>
            <a:r>
              <a:rPr lang="es-CL" sz="2400" b="1" i="0" u="none" strike="noStrike" cap="none">
                <a:solidFill>
                  <a:srgbClr val="EF7652"/>
                </a:solidFill>
                <a:latin typeface="Corbel"/>
                <a:ea typeface="Corbel"/>
                <a:cs typeface="Corbel"/>
                <a:sym typeface="Corbel"/>
              </a:rPr>
              <a:t>¿QUÉ ES LA CONSTITUCIÓN POLÍTICA?</a:t>
            </a:r>
            <a:endParaRPr sz="2400" b="0" i="0" u="none" strike="noStrike" cap="none">
              <a:solidFill>
                <a:srgbClr val="93D3B9"/>
              </a:solidFill>
              <a:latin typeface="Calibri"/>
              <a:ea typeface="Calibri"/>
              <a:cs typeface="Calibri"/>
              <a:sym typeface="Calibri"/>
            </a:endParaRPr>
          </a:p>
        </p:txBody>
      </p:sp>
      <p:sp>
        <p:nvSpPr>
          <p:cNvPr id="358" name="Google Shape;358;p29"/>
          <p:cNvSpPr txBox="1">
            <a:spLocks noGrp="1"/>
          </p:cNvSpPr>
          <p:nvPr>
            <p:ph type="body" idx="1"/>
          </p:nvPr>
        </p:nvSpPr>
        <p:spPr>
          <a:xfrm>
            <a:off x="531024" y="1300799"/>
            <a:ext cx="7981911" cy="1472127"/>
          </a:xfrm>
          <a:prstGeom prst="rect">
            <a:avLst/>
          </a:prstGeom>
          <a:noFill/>
          <a:ln>
            <a:noFill/>
          </a:ln>
        </p:spPr>
        <p:txBody>
          <a:bodyPr spcFirstLastPara="1" wrap="square" lIns="91425" tIns="45700" rIns="91425" bIns="45700" anchor="t" anchorCtr="0">
            <a:noAutofit/>
          </a:bodyPr>
          <a:lstStyle/>
          <a:p>
            <a:pPr marL="64135" lvl="0" indent="0" algn="just" rtl="0">
              <a:lnSpc>
                <a:spcPct val="100000"/>
              </a:lnSpc>
              <a:spcBef>
                <a:spcPts val="0"/>
              </a:spcBef>
              <a:spcAft>
                <a:spcPts val="0"/>
              </a:spcAft>
              <a:buClr>
                <a:srgbClr val="7F7F7F"/>
              </a:buClr>
              <a:buSzPts val="2590"/>
              <a:buNone/>
            </a:pPr>
            <a:endParaRPr sz="1800">
              <a:solidFill>
                <a:srgbClr val="7F7F7F"/>
              </a:solidFill>
              <a:latin typeface="Corbel"/>
              <a:ea typeface="Corbel"/>
              <a:cs typeface="Corbel"/>
              <a:sym typeface="Corbel"/>
            </a:endParaRPr>
          </a:p>
          <a:p>
            <a:pPr marL="64135" lvl="0" indent="0" algn="just" rtl="0">
              <a:lnSpc>
                <a:spcPct val="100000"/>
              </a:lnSpc>
              <a:spcBef>
                <a:spcPts val="0"/>
              </a:spcBef>
              <a:spcAft>
                <a:spcPts val="0"/>
              </a:spcAft>
              <a:buClr>
                <a:srgbClr val="7F7F7F"/>
              </a:buClr>
              <a:buSzPts val="2590"/>
              <a:buNone/>
            </a:pPr>
            <a:r>
              <a:rPr lang="es-CL" sz="1800">
                <a:solidFill>
                  <a:srgbClr val="7F7F7F"/>
                </a:solidFill>
                <a:latin typeface="Corbel"/>
                <a:ea typeface="Corbel"/>
                <a:cs typeface="Corbel"/>
                <a:sym typeface="Corbel"/>
              </a:rPr>
              <a:t>Existen diferentes mecanismos para generar un cambio en la Constitución. Esta puede ser modificada mediante una reforma constitucional o reemplazada por una nueva Constitución, lo que se puede llevar a cabo mediante un proceso constituyente.</a:t>
            </a:r>
            <a:endParaRPr/>
          </a:p>
        </p:txBody>
      </p:sp>
      <p:sp>
        <p:nvSpPr>
          <p:cNvPr id="359" name="Google Shape;359;p29"/>
          <p:cNvSpPr/>
          <p:nvPr/>
        </p:nvSpPr>
        <p:spPr>
          <a:xfrm>
            <a:off x="683150" y="3909494"/>
            <a:ext cx="3487529" cy="132343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Clr>
                <a:srgbClr val="000000"/>
              </a:buClr>
              <a:buSzPts val="1800"/>
              <a:buFont typeface="Arial"/>
              <a:buNone/>
            </a:pPr>
            <a:r>
              <a:rPr lang="es-CL" sz="1600">
                <a:solidFill>
                  <a:srgbClr val="7F7F7F"/>
                </a:solidFill>
                <a:latin typeface="Corbel"/>
                <a:ea typeface="Corbel"/>
                <a:cs typeface="Corbel"/>
                <a:sym typeface="Corbel"/>
              </a:rPr>
              <a:t>Es una modificación a la Constitución existente, pero sin afectar el marco de esta, ya que cualquier cambio debe realizarse bajo las normas establecidas por la misma Carta fundamental. </a:t>
            </a:r>
            <a:endParaRPr/>
          </a:p>
        </p:txBody>
      </p:sp>
      <p:sp>
        <p:nvSpPr>
          <p:cNvPr id="360" name="Google Shape;360;p29"/>
          <p:cNvSpPr/>
          <p:nvPr/>
        </p:nvSpPr>
        <p:spPr>
          <a:xfrm>
            <a:off x="5353574" y="3341210"/>
            <a:ext cx="286530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000000"/>
              </a:buClr>
              <a:buSzPts val="1800"/>
              <a:buFont typeface="Arial"/>
              <a:buNone/>
            </a:pPr>
            <a:r>
              <a:rPr lang="es-CL" sz="1800" b="1">
                <a:solidFill>
                  <a:srgbClr val="EF7652"/>
                </a:solidFill>
                <a:latin typeface="Corbel"/>
                <a:ea typeface="Corbel"/>
                <a:cs typeface="Corbel"/>
                <a:sym typeface="Corbel"/>
              </a:rPr>
              <a:t>El proceso constituyente</a:t>
            </a:r>
            <a:endParaRPr sz="1400">
              <a:solidFill>
                <a:srgbClr val="EF7652"/>
              </a:solidFill>
              <a:latin typeface="Arial"/>
              <a:ea typeface="Arial"/>
              <a:cs typeface="Arial"/>
              <a:sym typeface="Arial"/>
            </a:endParaRPr>
          </a:p>
        </p:txBody>
      </p:sp>
      <p:sp>
        <p:nvSpPr>
          <p:cNvPr id="361" name="Google Shape;361;p29"/>
          <p:cNvSpPr/>
          <p:nvPr/>
        </p:nvSpPr>
        <p:spPr>
          <a:xfrm>
            <a:off x="1063399" y="3341210"/>
            <a:ext cx="272702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CL" sz="1800" b="1">
                <a:solidFill>
                  <a:srgbClr val="EF7652"/>
                </a:solidFill>
                <a:latin typeface="Corbel"/>
                <a:ea typeface="Corbel"/>
                <a:cs typeface="Corbel"/>
                <a:sym typeface="Corbel"/>
              </a:rPr>
              <a:t>La reforma constitucional</a:t>
            </a:r>
            <a:endParaRPr sz="1800">
              <a:solidFill>
                <a:schemeClr val="dk1"/>
              </a:solidFill>
              <a:latin typeface="Arial"/>
              <a:ea typeface="Arial"/>
              <a:cs typeface="Arial"/>
              <a:sym typeface="Arial"/>
            </a:endParaRPr>
          </a:p>
        </p:txBody>
      </p:sp>
      <p:sp>
        <p:nvSpPr>
          <p:cNvPr id="362" name="Google Shape;362;p29"/>
          <p:cNvSpPr/>
          <p:nvPr/>
        </p:nvSpPr>
        <p:spPr>
          <a:xfrm>
            <a:off x="4973321" y="3909494"/>
            <a:ext cx="3487529" cy="206210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Clr>
                <a:srgbClr val="000000"/>
              </a:buClr>
              <a:buSzPts val="1800"/>
              <a:buFont typeface="Arial"/>
              <a:buNone/>
            </a:pPr>
            <a:r>
              <a:rPr lang="es-CL" sz="1600">
                <a:solidFill>
                  <a:srgbClr val="7F7F7F"/>
                </a:solidFill>
                <a:latin typeface="Corbel"/>
                <a:ea typeface="Corbel"/>
                <a:cs typeface="Corbel"/>
                <a:sym typeface="Corbel"/>
              </a:rPr>
              <a:t>Su objetivo es generar una nueva Constitución. Su gestación se da mediante elementos que no son necesariamente jurídicos y que se dan a través de </a:t>
            </a:r>
            <a:r>
              <a:rPr lang="es-CL" sz="1600" b="1">
                <a:solidFill>
                  <a:srgbClr val="7F7F7F"/>
                </a:solidFill>
                <a:latin typeface="Corbel"/>
                <a:ea typeface="Corbel"/>
                <a:cs typeface="Corbel"/>
                <a:sym typeface="Corbel"/>
              </a:rPr>
              <a:t>la formación de movimientos que impulsan la necesidad de un cambio de la Carta fundamental.</a:t>
            </a:r>
            <a:endParaRPr/>
          </a:p>
        </p:txBody>
      </p:sp>
      <p:cxnSp>
        <p:nvCxnSpPr>
          <p:cNvPr id="363" name="Google Shape;363;p29"/>
          <p:cNvCxnSpPr/>
          <p:nvPr/>
        </p:nvCxnSpPr>
        <p:spPr>
          <a:xfrm rot="10800000">
            <a:off x="4547737" y="3256019"/>
            <a:ext cx="0" cy="2630387"/>
          </a:xfrm>
          <a:prstGeom prst="straightConnector1">
            <a:avLst/>
          </a:prstGeom>
          <a:noFill/>
          <a:ln w="34925" cap="rnd" cmpd="sng">
            <a:solidFill>
              <a:srgbClr val="BFBFBF"/>
            </a:solidFill>
            <a:prstDash val="dot"/>
            <a:round/>
            <a:headEnd type="none" w="sm" len="sm"/>
            <a:tailEnd type="none" w="sm" len="sm"/>
          </a:ln>
        </p:spPr>
      </p:cxn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68"/>
        <p:cNvGrpSpPr/>
        <p:nvPr/>
      </p:nvGrpSpPr>
      <p:grpSpPr>
        <a:xfrm>
          <a:off x="0" y="0"/>
          <a:ext cx="0" cy="0"/>
          <a:chOff x="0" y="0"/>
          <a:chExt cx="0" cy="0"/>
        </a:xfrm>
      </p:grpSpPr>
      <p:sp>
        <p:nvSpPr>
          <p:cNvPr id="369" name="Google Shape;369;p30"/>
          <p:cNvSpPr txBox="1"/>
          <p:nvPr/>
        </p:nvSpPr>
        <p:spPr>
          <a:xfrm>
            <a:off x="531023" y="350427"/>
            <a:ext cx="5972808" cy="56397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93D2B8"/>
              </a:buClr>
              <a:buSzPts val="3200"/>
              <a:buFont typeface="Calibri"/>
              <a:buNone/>
            </a:pPr>
            <a:r>
              <a:rPr lang="es-CL" sz="2400" b="1" i="0" u="none" strike="noStrike" cap="none">
                <a:solidFill>
                  <a:srgbClr val="EF7652"/>
                </a:solidFill>
                <a:latin typeface="Corbel"/>
                <a:ea typeface="Corbel"/>
                <a:cs typeface="Corbel"/>
                <a:sym typeface="Corbel"/>
              </a:rPr>
              <a:t>¿QUÉ ES LA CONSTITUCIÓN POLÍTICA?</a:t>
            </a:r>
            <a:endParaRPr sz="2400" b="0" i="0" u="none" strike="noStrike" cap="none">
              <a:solidFill>
                <a:srgbClr val="93D3B9"/>
              </a:solidFill>
              <a:latin typeface="Calibri"/>
              <a:ea typeface="Calibri"/>
              <a:cs typeface="Calibri"/>
              <a:sym typeface="Calibri"/>
            </a:endParaRPr>
          </a:p>
        </p:txBody>
      </p:sp>
      <p:sp>
        <p:nvSpPr>
          <p:cNvPr id="370" name="Google Shape;370;p30"/>
          <p:cNvSpPr txBox="1">
            <a:spLocks noGrp="1"/>
          </p:cNvSpPr>
          <p:nvPr>
            <p:ph type="body" idx="1"/>
          </p:nvPr>
        </p:nvSpPr>
        <p:spPr>
          <a:xfrm>
            <a:off x="531024" y="1300799"/>
            <a:ext cx="7981911" cy="1472127"/>
          </a:xfrm>
          <a:prstGeom prst="rect">
            <a:avLst/>
          </a:prstGeom>
          <a:noFill/>
          <a:ln>
            <a:noFill/>
          </a:ln>
        </p:spPr>
        <p:txBody>
          <a:bodyPr spcFirstLastPara="1" wrap="square" lIns="91425" tIns="45700" rIns="91425" bIns="45700" anchor="t" anchorCtr="0">
            <a:noAutofit/>
          </a:bodyPr>
          <a:lstStyle/>
          <a:p>
            <a:pPr marL="64135" lvl="0" indent="0" algn="just" rtl="0">
              <a:lnSpc>
                <a:spcPct val="100000"/>
              </a:lnSpc>
              <a:spcBef>
                <a:spcPts val="0"/>
              </a:spcBef>
              <a:spcAft>
                <a:spcPts val="0"/>
              </a:spcAft>
              <a:buClr>
                <a:srgbClr val="7F7F7F"/>
              </a:buClr>
              <a:buSzPts val="2590"/>
              <a:buNone/>
            </a:pPr>
            <a:endParaRPr sz="1800">
              <a:solidFill>
                <a:srgbClr val="7F7F7F"/>
              </a:solidFill>
              <a:latin typeface="Corbel"/>
              <a:ea typeface="Corbel"/>
              <a:cs typeface="Corbel"/>
              <a:sym typeface="Corbel"/>
            </a:endParaRPr>
          </a:p>
          <a:p>
            <a:pPr marL="64135" lvl="0" indent="0" algn="just" rtl="0">
              <a:lnSpc>
                <a:spcPct val="100000"/>
              </a:lnSpc>
              <a:spcBef>
                <a:spcPts val="0"/>
              </a:spcBef>
              <a:spcAft>
                <a:spcPts val="0"/>
              </a:spcAft>
              <a:buClr>
                <a:srgbClr val="7F7F7F"/>
              </a:buClr>
              <a:buSzPts val="2590"/>
              <a:buNone/>
            </a:pPr>
            <a:r>
              <a:rPr lang="es-CL" sz="1800">
                <a:solidFill>
                  <a:srgbClr val="7F7F7F"/>
                </a:solidFill>
                <a:latin typeface="Corbel"/>
                <a:ea typeface="Corbel"/>
                <a:cs typeface="Corbel"/>
                <a:sym typeface="Corbel"/>
              </a:rPr>
              <a:t>Los mecanismos para llevar a cabo una nueva Constitución pueden variar.                El Programa de Naciones Unidas para el Desarrollo (PNUD), en su documento Mecanismos de cambio constitucional en el mundo (2015), destaca los siguientes: </a:t>
            </a:r>
            <a:endParaRPr/>
          </a:p>
        </p:txBody>
      </p:sp>
      <p:cxnSp>
        <p:nvCxnSpPr>
          <p:cNvPr id="371" name="Google Shape;371;p30"/>
          <p:cNvCxnSpPr/>
          <p:nvPr/>
        </p:nvCxnSpPr>
        <p:spPr>
          <a:xfrm rot="10800000">
            <a:off x="4572000" y="2881507"/>
            <a:ext cx="0" cy="1094985"/>
          </a:xfrm>
          <a:prstGeom prst="straightConnector1">
            <a:avLst/>
          </a:prstGeom>
          <a:noFill/>
          <a:ln w="38100" cap="rnd" cmpd="sng">
            <a:solidFill>
              <a:srgbClr val="EF7652"/>
            </a:solidFill>
            <a:prstDash val="dot"/>
            <a:round/>
            <a:headEnd type="none" w="sm" len="sm"/>
            <a:tailEnd type="none" w="sm" len="sm"/>
          </a:ln>
        </p:spPr>
      </p:cxnSp>
      <p:cxnSp>
        <p:nvCxnSpPr>
          <p:cNvPr id="372" name="Google Shape;372;p30"/>
          <p:cNvCxnSpPr/>
          <p:nvPr/>
        </p:nvCxnSpPr>
        <p:spPr>
          <a:xfrm>
            <a:off x="967907" y="4537121"/>
            <a:ext cx="3044656" cy="1"/>
          </a:xfrm>
          <a:prstGeom prst="straightConnector1">
            <a:avLst/>
          </a:prstGeom>
          <a:noFill/>
          <a:ln w="38100" cap="rnd" cmpd="sng">
            <a:solidFill>
              <a:srgbClr val="EF7652"/>
            </a:solidFill>
            <a:prstDash val="dot"/>
            <a:round/>
            <a:headEnd type="none" w="sm" len="sm"/>
            <a:tailEnd type="none" w="sm" len="sm"/>
          </a:ln>
        </p:spPr>
      </p:cxnSp>
      <p:cxnSp>
        <p:nvCxnSpPr>
          <p:cNvPr id="373" name="Google Shape;373;p30"/>
          <p:cNvCxnSpPr/>
          <p:nvPr/>
        </p:nvCxnSpPr>
        <p:spPr>
          <a:xfrm>
            <a:off x="5221253" y="4537121"/>
            <a:ext cx="3044656" cy="1"/>
          </a:xfrm>
          <a:prstGeom prst="straightConnector1">
            <a:avLst/>
          </a:prstGeom>
          <a:noFill/>
          <a:ln w="38100" cap="rnd" cmpd="sng">
            <a:solidFill>
              <a:srgbClr val="EF7652"/>
            </a:solidFill>
            <a:prstDash val="dot"/>
            <a:round/>
            <a:headEnd type="none" w="sm" len="sm"/>
            <a:tailEnd type="none" w="sm" len="sm"/>
          </a:ln>
        </p:spPr>
      </p:cxnSp>
      <p:cxnSp>
        <p:nvCxnSpPr>
          <p:cNvPr id="374" name="Google Shape;374;p30"/>
          <p:cNvCxnSpPr/>
          <p:nvPr/>
        </p:nvCxnSpPr>
        <p:spPr>
          <a:xfrm rot="10800000">
            <a:off x="4572000" y="4959687"/>
            <a:ext cx="0" cy="1094985"/>
          </a:xfrm>
          <a:prstGeom prst="straightConnector1">
            <a:avLst/>
          </a:prstGeom>
          <a:noFill/>
          <a:ln w="38100" cap="rnd" cmpd="sng">
            <a:solidFill>
              <a:srgbClr val="EF7652"/>
            </a:solidFill>
            <a:prstDash val="dot"/>
            <a:round/>
            <a:headEnd type="none" w="sm" len="sm"/>
            <a:tailEnd type="none" w="sm" len="sm"/>
          </a:ln>
        </p:spPr>
      </p:cxnSp>
      <p:sp>
        <p:nvSpPr>
          <p:cNvPr id="375" name="Google Shape;375;p30"/>
          <p:cNvSpPr txBox="1"/>
          <p:nvPr/>
        </p:nvSpPr>
        <p:spPr>
          <a:xfrm>
            <a:off x="1187215" y="3413025"/>
            <a:ext cx="2606040" cy="685019"/>
          </a:xfrm>
          <a:prstGeom prst="rect">
            <a:avLst/>
          </a:prstGeom>
          <a:noFill/>
          <a:ln>
            <a:noFill/>
          </a:ln>
        </p:spPr>
        <p:txBody>
          <a:bodyPr spcFirstLastPara="1" wrap="square" lIns="91425" tIns="45700" rIns="91425" bIns="45700" anchor="ctr" anchorCtr="0">
            <a:spAutoFit/>
          </a:bodyPr>
          <a:lstStyle/>
          <a:p>
            <a:pPr marL="0" marR="0" lvl="0" indent="0" algn="ctr" rtl="0">
              <a:lnSpc>
                <a:spcPct val="107000"/>
              </a:lnSpc>
              <a:spcBef>
                <a:spcPts val="0"/>
              </a:spcBef>
              <a:spcAft>
                <a:spcPts val="0"/>
              </a:spcAft>
              <a:buClr>
                <a:srgbClr val="000000"/>
              </a:buClr>
              <a:buSzPts val="1800"/>
              <a:buFont typeface="Arial"/>
              <a:buNone/>
            </a:pPr>
            <a:r>
              <a:rPr lang="es-CL" sz="1800" b="1">
                <a:solidFill>
                  <a:srgbClr val="EF7652"/>
                </a:solidFill>
                <a:latin typeface="Corbel"/>
                <a:ea typeface="Corbel"/>
                <a:cs typeface="Corbel"/>
                <a:sym typeface="Corbel"/>
              </a:rPr>
              <a:t>Congreso o Parlamento constituyente</a:t>
            </a:r>
            <a:endParaRPr sz="1400">
              <a:solidFill>
                <a:srgbClr val="EF7652"/>
              </a:solidFill>
              <a:latin typeface="Corbel"/>
              <a:ea typeface="Corbel"/>
              <a:cs typeface="Corbel"/>
              <a:sym typeface="Corbel"/>
            </a:endParaRPr>
          </a:p>
        </p:txBody>
      </p:sp>
      <p:sp>
        <p:nvSpPr>
          <p:cNvPr id="376" name="Google Shape;376;p30"/>
          <p:cNvSpPr txBox="1"/>
          <p:nvPr/>
        </p:nvSpPr>
        <p:spPr>
          <a:xfrm>
            <a:off x="5350746" y="3461563"/>
            <a:ext cx="2606040" cy="388656"/>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1800"/>
              <a:buFont typeface="Arial"/>
              <a:buNone/>
            </a:pPr>
            <a:r>
              <a:rPr lang="es-CL" sz="1800" b="1" i="0" u="none" strike="noStrike" cap="none">
                <a:solidFill>
                  <a:srgbClr val="EF7652"/>
                </a:solidFill>
                <a:latin typeface="Corbel"/>
                <a:ea typeface="Corbel"/>
                <a:cs typeface="Corbel"/>
                <a:sym typeface="Corbel"/>
              </a:rPr>
              <a:t>Asamblea constituyente</a:t>
            </a:r>
            <a:endParaRPr sz="1400" b="0" i="0" u="none" strike="noStrike" cap="none">
              <a:solidFill>
                <a:srgbClr val="EF7652"/>
              </a:solidFill>
              <a:latin typeface="Corbel"/>
              <a:ea typeface="Corbel"/>
              <a:cs typeface="Corbel"/>
              <a:sym typeface="Corbel"/>
            </a:endParaRPr>
          </a:p>
        </p:txBody>
      </p:sp>
      <p:sp>
        <p:nvSpPr>
          <p:cNvPr id="377" name="Google Shape;377;p30"/>
          <p:cNvSpPr txBox="1"/>
          <p:nvPr/>
        </p:nvSpPr>
        <p:spPr>
          <a:xfrm>
            <a:off x="1187215" y="5118523"/>
            <a:ext cx="2606040" cy="388656"/>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1800"/>
              <a:buFont typeface="Arial"/>
              <a:buNone/>
            </a:pPr>
            <a:r>
              <a:rPr lang="es-CL" sz="1800" b="1" i="0" u="none" strike="noStrike" cap="none">
                <a:solidFill>
                  <a:srgbClr val="EF7652"/>
                </a:solidFill>
                <a:latin typeface="Corbel"/>
                <a:ea typeface="Corbel"/>
                <a:cs typeface="Corbel"/>
                <a:sym typeface="Corbel"/>
              </a:rPr>
              <a:t>Vía Poder Legislativo</a:t>
            </a:r>
            <a:endParaRPr sz="1800" b="0" i="0" u="none" strike="noStrike" cap="none">
              <a:solidFill>
                <a:srgbClr val="EF7652"/>
              </a:solidFill>
              <a:latin typeface="Corbel"/>
              <a:ea typeface="Corbel"/>
              <a:cs typeface="Corbel"/>
              <a:sym typeface="Corbel"/>
            </a:endParaRPr>
          </a:p>
        </p:txBody>
      </p:sp>
      <p:sp>
        <p:nvSpPr>
          <p:cNvPr id="378" name="Google Shape;378;p30"/>
          <p:cNvSpPr txBox="1"/>
          <p:nvPr/>
        </p:nvSpPr>
        <p:spPr>
          <a:xfrm>
            <a:off x="5350746" y="4970341"/>
            <a:ext cx="2606040" cy="685019"/>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Clr>
                <a:srgbClr val="000000"/>
              </a:buClr>
              <a:buSzPts val="1800"/>
              <a:buFont typeface="Arial"/>
              <a:buNone/>
            </a:pPr>
            <a:r>
              <a:rPr lang="es-CL" sz="1800" b="1" i="0" u="none" strike="noStrike" cap="none">
                <a:solidFill>
                  <a:srgbClr val="EF7652"/>
                </a:solidFill>
                <a:latin typeface="Corbel"/>
                <a:ea typeface="Corbel"/>
                <a:cs typeface="Corbel"/>
                <a:sym typeface="Corbel"/>
              </a:rPr>
              <a:t>Comisión constituyente o comisión de expertos</a:t>
            </a:r>
            <a:endParaRPr sz="1800" b="0" i="0" u="none" strike="noStrike" cap="none">
              <a:solidFill>
                <a:srgbClr val="EF7652"/>
              </a:solidFill>
              <a:latin typeface="Corbel"/>
              <a:ea typeface="Corbel"/>
              <a:cs typeface="Corbel"/>
              <a:sym typeface="Corbe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382"/>
        <p:cNvGrpSpPr/>
        <p:nvPr/>
      </p:nvGrpSpPr>
      <p:grpSpPr>
        <a:xfrm>
          <a:off x="0" y="0"/>
          <a:ext cx="0" cy="0"/>
          <a:chOff x="0" y="0"/>
          <a:chExt cx="0" cy="0"/>
        </a:xfrm>
      </p:grpSpPr>
      <p:cxnSp>
        <p:nvCxnSpPr>
          <p:cNvPr id="383" name="Google Shape;383;p31"/>
          <p:cNvCxnSpPr/>
          <p:nvPr/>
        </p:nvCxnSpPr>
        <p:spPr>
          <a:xfrm rot="10800000">
            <a:off x="3275590" y="2493340"/>
            <a:ext cx="2592820" cy="0"/>
          </a:xfrm>
          <a:prstGeom prst="straightConnector1">
            <a:avLst/>
          </a:prstGeom>
          <a:noFill/>
          <a:ln w="38100" cap="rnd" cmpd="sng">
            <a:solidFill>
              <a:srgbClr val="EF7652"/>
            </a:solidFill>
            <a:prstDash val="dot"/>
            <a:round/>
            <a:headEnd type="none" w="sm" len="sm"/>
            <a:tailEnd type="none" w="sm" len="sm"/>
          </a:ln>
        </p:spPr>
      </p:cxnSp>
      <p:sp>
        <p:nvSpPr>
          <p:cNvPr id="384" name="Google Shape;384;p31"/>
          <p:cNvSpPr/>
          <p:nvPr/>
        </p:nvSpPr>
        <p:spPr>
          <a:xfrm>
            <a:off x="2239918" y="1486935"/>
            <a:ext cx="4601566"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Corbel"/>
              <a:buNone/>
            </a:pPr>
            <a:r>
              <a:rPr lang="es-CL" sz="2800" b="1" i="0" u="none" strike="noStrike" cap="none">
                <a:solidFill>
                  <a:srgbClr val="7F7F7F"/>
                </a:solidFill>
                <a:latin typeface="Corbel"/>
                <a:ea typeface="Corbel"/>
                <a:cs typeface="Corbel"/>
                <a:sym typeface="Corbel"/>
              </a:rPr>
              <a:t>¿Qué es ciudadanía?</a:t>
            </a:r>
            <a:endParaRPr/>
          </a:p>
        </p:txBody>
      </p:sp>
      <p:sp>
        <p:nvSpPr>
          <p:cNvPr id="385" name="Google Shape;385;p31"/>
          <p:cNvSpPr/>
          <p:nvPr/>
        </p:nvSpPr>
        <p:spPr>
          <a:xfrm>
            <a:off x="2745191" y="3076921"/>
            <a:ext cx="3653564"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Corbel"/>
              <a:buNone/>
            </a:pPr>
            <a:r>
              <a:rPr lang="es-CL" sz="2800" b="1" i="0" u="none" strike="noStrike" cap="none">
                <a:solidFill>
                  <a:srgbClr val="7F7F7F"/>
                </a:solidFill>
                <a:latin typeface="Corbel"/>
                <a:ea typeface="Corbel"/>
                <a:cs typeface="Corbel"/>
                <a:sym typeface="Corbel"/>
              </a:rPr>
              <a:t>¿Qué es participación?</a:t>
            </a:r>
            <a:endParaRPr/>
          </a:p>
        </p:txBody>
      </p:sp>
      <p:sp>
        <p:nvSpPr>
          <p:cNvPr id="386" name="Google Shape;386;p31"/>
          <p:cNvSpPr/>
          <p:nvPr/>
        </p:nvSpPr>
        <p:spPr>
          <a:xfrm>
            <a:off x="1410929" y="4566512"/>
            <a:ext cx="6284927"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7F7F7F"/>
              </a:buClr>
              <a:buSzPts val="1800"/>
              <a:buFont typeface="Corbel"/>
              <a:buNone/>
            </a:pPr>
            <a:r>
              <a:rPr lang="es-CL" sz="2800" b="1" i="0" u="none" strike="noStrike" cap="none">
                <a:solidFill>
                  <a:srgbClr val="7F7F7F"/>
                </a:solidFill>
                <a:latin typeface="Corbel"/>
                <a:ea typeface="Corbel"/>
                <a:cs typeface="Corbel"/>
                <a:sym typeface="Corbel"/>
              </a:rPr>
              <a:t>¿Cómo se relacionan ambos conceptos?</a:t>
            </a:r>
            <a:endParaRPr/>
          </a:p>
        </p:txBody>
      </p:sp>
      <p:cxnSp>
        <p:nvCxnSpPr>
          <p:cNvPr id="387" name="Google Shape;387;p31"/>
          <p:cNvCxnSpPr/>
          <p:nvPr/>
        </p:nvCxnSpPr>
        <p:spPr>
          <a:xfrm rot="10800000" flipH="1">
            <a:off x="4559309" y="2589955"/>
            <a:ext cx="1" cy="142695"/>
          </a:xfrm>
          <a:prstGeom prst="straightConnector1">
            <a:avLst/>
          </a:prstGeom>
          <a:noFill/>
          <a:ln w="38100" cap="rnd" cmpd="sng">
            <a:solidFill>
              <a:srgbClr val="EF7652"/>
            </a:solidFill>
            <a:prstDash val="dot"/>
            <a:round/>
            <a:headEnd type="none" w="sm" len="sm"/>
            <a:tailEnd type="none" w="sm" len="sm"/>
          </a:ln>
        </p:spPr>
      </p:cxnSp>
      <p:cxnSp>
        <p:nvCxnSpPr>
          <p:cNvPr id="388" name="Google Shape;388;p31"/>
          <p:cNvCxnSpPr/>
          <p:nvPr/>
        </p:nvCxnSpPr>
        <p:spPr>
          <a:xfrm rot="10800000">
            <a:off x="3256982" y="3984859"/>
            <a:ext cx="2592820" cy="0"/>
          </a:xfrm>
          <a:prstGeom prst="straightConnector1">
            <a:avLst/>
          </a:prstGeom>
          <a:noFill/>
          <a:ln w="38100" cap="rnd" cmpd="sng">
            <a:solidFill>
              <a:srgbClr val="EF7652"/>
            </a:solidFill>
            <a:prstDash val="dot"/>
            <a:round/>
            <a:headEnd type="none" w="sm" len="sm"/>
            <a:tailEnd type="none" w="sm" len="sm"/>
          </a:ln>
        </p:spPr>
      </p:cxnSp>
      <p:cxnSp>
        <p:nvCxnSpPr>
          <p:cNvPr id="389" name="Google Shape;389;p31"/>
          <p:cNvCxnSpPr/>
          <p:nvPr/>
        </p:nvCxnSpPr>
        <p:spPr>
          <a:xfrm rot="10800000" flipH="1">
            <a:off x="4540701" y="4081474"/>
            <a:ext cx="1" cy="142695"/>
          </a:xfrm>
          <a:prstGeom prst="straightConnector1">
            <a:avLst/>
          </a:prstGeom>
          <a:noFill/>
          <a:ln w="38100" cap="rnd" cmpd="sng">
            <a:solidFill>
              <a:srgbClr val="EF7652"/>
            </a:solidFill>
            <a:prstDash val="dot"/>
            <a:round/>
            <a:headEnd type="none" w="sm" len="sm"/>
            <a:tailEnd type="none" w="sm" len="sm"/>
          </a:ln>
        </p:spPr>
      </p:cxnSp>
      <p:cxnSp>
        <p:nvCxnSpPr>
          <p:cNvPr id="390" name="Google Shape;390;p31"/>
          <p:cNvCxnSpPr/>
          <p:nvPr/>
        </p:nvCxnSpPr>
        <p:spPr>
          <a:xfrm rot="10800000">
            <a:off x="3256982" y="5576698"/>
            <a:ext cx="2592820" cy="0"/>
          </a:xfrm>
          <a:prstGeom prst="straightConnector1">
            <a:avLst/>
          </a:prstGeom>
          <a:noFill/>
          <a:ln w="38100" cap="rnd" cmpd="sng">
            <a:solidFill>
              <a:srgbClr val="EF7652"/>
            </a:solidFill>
            <a:prstDash val="dot"/>
            <a:round/>
            <a:headEnd type="none" w="sm" len="sm"/>
            <a:tailEnd type="none" w="sm" len="sm"/>
          </a:ln>
        </p:spPr>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F617FB78-3371-D64C-B4F3-7F8E28475047}"/>
              </a:ext>
            </a:extLst>
          </p:cNvPr>
          <p:cNvSpPr/>
          <p:nvPr/>
        </p:nvSpPr>
        <p:spPr>
          <a:xfrm>
            <a:off x="3460958" y="3854027"/>
            <a:ext cx="2222083"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EDUCACIÓN CIUDADANA</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UNIDAD </a:t>
            </a:r>
            <a:r>
              <a:rPr lang="es-ES" b="1" dirty="0">
                <a:solidFill>
                  <a:srgbClr val="FFFFFF"/>
                </a:solidFill>
                <a:latin typeface="Corbel"/>
                <a:ea typeface="Corbel"/>
                <a:cs typeface="Corbel"/>
                <a:sym typeface="Corbel"/>
              </a:rPr>
              <a:t>II</a:t>
            </a: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I / CLASE 1</a:t>
            </a:r>
            <a:endParaRPr kumimoji="0" lang="es-CL" sz="1400" b="0" i="0" u="none" strike="noStrike" kern="0" cap="none" spc="0" normalizeH="0" baseline="0" noProof="0" dirty="0">
              <a:ln>
                <a:noFill/>
              </a:ln>
              <a:solidFill>
                <a:srgbClr val="000000"/>
              </a:solidFill>
              <a:effectLst/>
              <a:uLnTx/>
              <a:uFillTx/>
              <a:latin typeface="Arial"/>
              <a:cs typeface="Arial"/>
              <a:sym typeface="Arial"/>
            </a:endParaRPr>
          </a:p>
        </p:txBody>
      </p:sp>
      <p:cxnSp>
        <p:nvCxnSpPr>
          <p:cNvPr id="10" name="Google Shape;84;p1">
            <a:extLst>
              <a:ext uri="{FF2B5EF4-FFF2-40B4-BE49-F238E27FC236}">
                <a16:creationId xmlns:a16="http://schemas.microsoft.com/office/drawing/2014/main" id="{CFA3FD92-0592-AB47-A3A3-F17BC6435BFE}"/>
              </a:ext>
            </a:extLst>
          </p:cNvPr>
          <p:cNvCxnSpPr/>
          <p:nvPr/>
        </p:nvCxnSpPr>
        <p:spPr>
          <a:xfrm rot="10800000">
            <a:off x="2500436" y="3722959"/>
            <a:ext cx="4054783" cy="0"/>
          </a:xfrm>
          <a:prstGeom prst="straightConnector1">
            <a:avLst/>
          </a:prstGeom>
          <a:noFill/>
          <a:ln w="38100" cap="rnd" cmpd="sng">
            <a:solidFill>
              <a:schemeClr val="lt1"/>
            </a:solidFill>
            <a:prstDash val="solid"/>
            <a:round/>
            <a:headEnd type="none" w="sm" len="sm"/>
            <a:tailEnd type="none" w="sm" len="sm"/>
          </a:ln>
        </p:spPr>
      </p:cxnSp>
      <p:sp>
        <p:nvSpPr>
          <p:cNvPr id="11" name="Google Shape;85;p1">
            <a:extLst>
              <a:ext uri="{FF2B5EF4-FFF2-40B4-BE49-F238E27FC236}">
                <a16:creationId xmlns:a16="http://schemas.microsoft.com/office/drawing/2014/main" id="{6391A56A-B0C5-CF48-82AF-80B3C0FF8D31}"/>
              </a:ext>
            </a:extLst>
          </p:cNvPr>
          <p:cNvSpPr txBox="1"/>
          <p:nvPr/>
        </p:nvSpPr>
        <p:spPr>
          <a:xfrm>
            <a:off x="2003024" y="2677840"/>
            <a:ext cx="5202692" cy="1045118"/>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s-ES" sz="2800" b="1" i="0" u="none" strike="noStrike" kern="0" cap="none" spc="0" normalizeH="0" baseline="0" noProof="0" dirty="0">
                <a:ln>
                  <a:noFill/>
                </a:ln>
                <a:solidFill>
                  <a:srgbClr val="FFFFFF"/>
                </a:solidFill>
                <a:effectLst/>
                <a:uLnTx/>
                <a:uFillTx/>
                <a:latin typeface="Corbel"/>
                <a:ea typeface="Corbel"/>
                <a:cs typeface="Corbel"/>
                <a:sym typeface="Corbel"/>
              </a:rPr>
              <a:t>CIUDADANÍA Y PARTICIPACIÓN CIUDADANA</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3" name="Gráfico 2">
            <a:extLst>
              <a:ext uri="{FF2B5EF4-FFF2-40B4-BE49-F238E27FC236}">
                <a16:creationId xmlns:a16="http://schemas.microsoft.com/office/drawing/2014/main" id="{4062E4CA-C0B4-9E4B-8499-25F07EE2FB6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256604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7"/>
        <p:cNvGrpSpPr/>
        <p:nvPr/>
      </p:nvGrpSpPr>
      <p:grpSpPr>
        <a:xfrm>
          <a:off x="0" y="0"/>
          <a:ext cx="0" cy="0"/>
          <a:chOff x="0" y="0"/>
          <a:chExt cx="0" cy="0"/>
        </a:xfrm>
      </p:grpSpPr>
      <p:sp>
        <p:nvSpPr>
          <p:cNvPr id="108" name="Google Shape;108;p3"/>
          <p:cNvSpPr txBox="1">
            <a:spLocks noGrp="1"/>
          </p:cNvSpPr>
          <p:nvPr>
            <p:ph type="title"/>
          </p:nvPr>
        </p:nvSpPr>
        <p:spPr>
          <a:xfrm>
            <a:off x="531024" y="350427"/>
            <a:ext cx="5466820"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000">
              <a:solidFill>
                <a:srgbClr val="EF7652"/>
              </a:solidFill>
            </a:endParaRPr>
          </a:p>
        </p:txBody>
      </p:sp>
      <p:sp>
        <p:nvSpPr>
          <p:cNvPr id="109" name="Google Shape;109;p3"/>
          <p:cNvSpPr txBox="1">
            <a:spLocks noGrp="1"/>
          </p:cNvSpPr>
          <p:nvPr>
            <p:ph type="body" idx="1"/>
          </p:nvPr>
        </p:nvSpPr>
        <p:spPr>
          <a:xfrm>
            <a:off x="531024" y="1300799"/>
            <a:ext cx="7981911" cy="1472127"/>
          </a:xfrm>
          <a:prstGeom prst="rect">
            <a:avLst/>
          </a:prstGeom>
          <a:noFill/>
          <a:ln>
            <a:noFill/>
          </a:ln>
        </p:spPr>
        <p:txBody>
          <a:bodyPr spcFirstLastPara="1" wrap="square" lIns="91425" tIns="45700" rIns="91425" bIns="45700" anchor="t" anchorCtr="0">
            <a:noAutofit/>
          </a:bodyPr>
          <a:lstStyle/>
          <a:p>
            <a:pPr marL="64135" lvl="0" indent="0" algn="just" rtl="0">
              <a:lnSpc>
                <a:spcPct val="100000"/>
              </a:lnSpc>
              <a:spcBef>
                <a:spcPts val="0"/>
              </a:spcBef>
              <a:spcAft>
                <a:spcPts val="0"/>
              </a:spcAft>
              <a:buClr>
                <a:srgbClr val="7F7F7F"/>
              </a:buClr>
              <a:buSzPts val="2590"/>
              <a:buNone/>
            </a:pPr>
            <a:endParaRPr sz="1800">
              <a:solidFill>
                <a:srgbClr val="7F7F7F"/>
              </a:solidFill>
              <a:latin typeface="Corbel"/>
              <a:ea typeface="Corbel"/>
              <a:cs typeface="Corbel"/>
              <a:sym typeface="Corbel"/>
            </a:endParaRPr>
          </a:p>
          <a:p>
            <a:pPr marL="64135" lvl="0" indent="0" algn="just" rtl="0">
              <a:lnSpc>
                <a:spcPct val="100000"/>
              </a:lnSpc>
              <a:spcBef>
                <a:spcPts val="0"/>
              </a:spcBef>
              <a:spcAft>
                <a:spcPts val="0"/>
              </a:spcAft>
              <a:buClr>
                <a:srgbClr val="7F7F7F"/>
              </a:buClr>
              <a:buSzPts val="2590"/>
              <a:buNone/>
            </a:pPr>
            <a:r>
              <a:rPr lang="es-CL" sz="1800">
                <a:solidFill>
                  <a:srgbClr val="7F7F7F"/>
                </a:solidFill>
                <a:latin typeface="Corbel"/>
                <a:ea typeface="Corbel"/>
                <a:cs typeface="Corbel"/>
                <a:sym typeface="Corbel"/>
              </a:rPr>
              <a:t>La idea de ciudadanía es un concepto complejo, que varía de un lugar a otro.</a:t>
            </a:r>
            <a:br>
              <a:rPr lang="es-CL" sz="1800">
                <a:solidFill>
                  <a:srgbClr val="7F7F7F"/>
                </a:solidFill>
                <a:latin typeface="Corbel"/>
                <a:ea typeface="Corbel"/>
                <a:cs typeface="Corbel"/>
                <a:sym typeface="Corbel"/>
              </a:rPr>
            </a:br>
            <a:r>
              <a:rPr lang="es-CL" sz="1800">
                <a:solidFill>
                  <a:srgbClr val="7F7F7F"/>
                </a:solidFill>
                <a:latin typeface="Corbel"/>
                <a:ea typeface="Corbel"/>
                <a:cs typeface="Corbel"/>
                <a:sym typeface="Corbel"/>
              </a:rPr>
              <a:t>Si hacemos un recorrido histórico del concepto, podemos encontrar nociones diferentes: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3"/>
        <p:cNvGrpSpPr/>
        <p:nvPr/>
      </p:nvGrpSpPr>
      <p:grpSpPr>
        <a:xfrm>
          <a:off x="0" y="0"/>
          <a:ext cx="0" cy="0"/>
          <a:chOff x="0" y="0"/>
          <a:chExt cx="0" cy="0"/>
        </a:xfrm>
      </p:grpSpPr>
      <p:sp>
        <p:nvSpPr>
          <p:cNvPr id="114" name="Google Shape;114;p4"/>
          <p:cNvSpPr/>
          <p:nvPr/>
        </p:nvSpPr>
        <p:spPr>
          <a:xfrm>
            <a:off x="2931812" y="2772926"/>
            <a:ext cx="3330089" cy="656074"/>
          </a:xfrm>
          <a:prstGeom prst="roundRect">
            <a:avLst>
              <a:gd name="adj" fmla="val 16667"/>
            </a:avLst>
          </a:prstGeom>
          <a:solidFill>
            <a:srgbClr val="EF765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EF7651"/>
              </a:solidFill>
              <a:latin typeface="Arial"/>
              <a:ea typeface="Arial"/>
              <a:cs typeface="Arial"/>
              <a:sym typeface="Arial"/>
            </a:endParaRPr>
          </a:p>
        </p:txBody>
      </p:sp>
      <p:sp>
        <p:nvSpPr>
          <p:cNvPr id="115" name="Google Shape;115;p4"/>
          <p:cNvSpPr txBox="1"/>
          <p:nvPr/>
        </p:nvSpPr>
        <p:spPr>
          <a:xfrm>
            <a:off x="3134745" y="2892986"/>
            <a:ext cx="2924225" cy="463605"/>
          </a:xfrm>
          <a:prstGeom prst="rect">
            <a:avLst/>
          </a:prstGeom>
          <a:noFill/>
          <a:ln>
            <a:noFill/>
          </a:ln>
        </p:spPr>
        <p:txBody>
          <a:bodyPr spcFirstLastPara="1" wrap="square" lIns="91425" tIns="45700" rIns="91425" bIns="45700" anchor="t" anchorCtr="0">
            <a:noAutofit/>
          </a:bodyPr>
          <a:lstStyle/>
          <a:p>
            <a:pPr marL="64135" marR="0" lvl="0" indent="0" algn="just" rtl="0">
              <a:lnSpc>
                <a:spcPct val="100000"/>
              </a:lnSpc>
              <a:spcBef>
                <a:spcPts val="0"/>
              </a:spcBef>
              <a:spcAft>
                <a:spcPts val="0"/>
              </a:spcAft>
              <a:buClr>
                <a:srgbClr val="7F7F7F"/>
              </a:buClr>
              <a:buSzPts val="2590"/>
              <a:buFont typeface="Arial"/>
              <a:buNone/>
            </a:pPr>
            <a:r>
              <a:rPr lang="es-CL" sz="1800" b="1" i="0" u="none" strike="noStrike" cap="none">
                <a:solidFill>
                  <a:schemeClr val="lt1"/>
                </a:solidFill>
                <a:latin typeface="Corbel"/>
                <a:ea typeface="Corbel"/>
                <a:cs typeface="Corbel"/>
                <a:sym typeface="Corbel"/>
              </a:rPr>
              <a:t>Ciudad – Estado en Grecia</a:t>
            </a:r>
            <a:endParaRPr/>
          </a:p>
        </p:txBody>
      </p:sp>
      <p:sp>
        <p:nvSpPr>
          <p:cNvPr id="116" name="Google Shape;116;p4"/>
          <p:cNvSpPr txBox="1">
            <a:spLocks noGrp="1"/>
          </p:cNvSpPr>
          <p:nvPr>
            <p:ph type="title"/>
          </p:nvPr>
        </p:nvSpPr>
        <p:spPr>
          <a:xfrm>
            <a:off x="531024" y="350427"/>
            <a:ext cx="5466820"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000">
              <a:solidFill>
                <a:srgbClr val="EF7652"/>
              </a:solidFill>
            </a:endParaRPr>
          </a:p>
        </p:txBody>
      </p:sp>
      <p:sp>
        <p:nvSpPr>
          <p:cNvPr id="117" name="Google Shape;117;p4"/>
          <p:cNvSpPr txBox="1">
            <a:spLocks noGrp="1"/>
          </p:cNvSpPr>
          <p:nvPr>
            <p:ph type="body" idx="1"/>
          </p:nvPr>
        </p:nvSpPr>
        <p:spPr>
          <a:xfrm>
            <a:off x="531024" y="1300799"/>
            <a:ext cx="7981911" cy="1472127"/>
          </a:xfrm>
          <a:prstGeom prst="rect">
            <a:avLst/>
          </a:prstGeom>
          <a:noFill/>
          <a:ln>
            <a:noFill/>
          </a:ln>
        </p:spPr>
        <p:txBody>
          <a:bodyPr spcFirstLastPara="1" wrap="square" lIns="91425" tIns="45700" rIns="91425" bIns="45700" anchor="t" anchorCtr="0">
            <a:noAutofit/>
          </a:bodyPr>
          <a:lstStyle/>
          <a:p>
            <a:pPr marL="64135" lvl="0" indent="0" algn="just" rtl="0">
              <a:lnSpc>
                <a:spcPct val="100000"/>
              </a:lnSpc>
              <a:spcBef>
                <a:spcPts val="0"/>
              </a:spcBef>
              <a:spcAft>
                <a:spcPts val="0"/>
              </a:spcAft>
              <a:buClr>
                <a:srgbClr val="7F7F7F"/>
              </a:buClr>
              <a:buSzPts val="2590"/>
              <a:buNone/>
            </a:pPr>
            <a:endParaRPr sz="1800">
              <a:solidFill>
                <a:srgbClr val="7F7F7F"/>
              </a:solidFill>
              <a:latin typeface="Corbel"/>
              <a:ea typeface="Corbel"/>
              <a:cs typeface="Corbel"/>
              <a:sym typeface="Corbel"/>
            </a:endParaRPr>
          </a:p>
          <a:p>
            <a:pPr marL="64135" lvl="0" indent="0" algn="just" rtl="0">
              <a:lnSpc>
                <a:spcPct val="100000"/>
              </a:lnSpc>
              <a:spcBef>
                <a:spcPts val="0"/>
              </a:spcBef>
              <a:spcAft>
                <a:spcPts val="0"/>
              </a:spcAft>
              <a:buClr>
                <a:srgbClr val="7F7F7F"/>
              </a:buClr>
              <a:buSzPts val="2590"/>
              <a:buNone/>
            </a:pPr>
            <a:r>
              <a:rPr lang="es-CL" sz="1800">
                <a:solidFill>
                  <a:srgbClr val="7F7F7F"/>
                </a:solidFill>
                <a:latin typeface="Corbel"/>
                <a:ea typeface="Corbel"/>
                <a:cs typeface="Corbel"/>
                <a:sym typeface="Corbel"/>
              </a:rPr>
              <a:t>La idea de ciudadanía es un concepto complejo, que varía de un lugar a otro.</a:t>
            </a:r>
            <a:br>
              <a:rPr lang="es-CL" sz="1800">
                <a:solidFill>
                  <a:srgbClr val="7F7F7F"/>
                </a:solidFill>
                <a:latin typeface="Corbel"/>
                <a:ea typeface="Corbel"/>
                <a:cs typeface="Corbel"/>
                <a:sym typeface="Corbel"/>
              </a:rPr>
            </a:br>
            <a:r>
              <a:rPr lang="es-CL" sz="1800">
                <a:solidFill>
                  <a:srgbClr val="7F7F7F"/>
                </a:solidFill>
                <a:latin typeface="Corbel"/>
                <a:ea typeface="Corbel"/>
                <a:cs typeface="Corbel"/>
                <a:sym typeface="Corbel"/>
              </a:rPr>
              <a:t>Si hacemos un recorrido histórico del concepto, podemos encontrar nociones diferentes: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21"/>
        <p:cNvGrpSpPr/>
        <p:nvPr/>
      </p:nvGrpSpPr>
      <p:grpSpPr>
        <a:xfrm>
          <a:off x="0" y="0"/>
          <a:ext cx="0" cy="0"/>
          <a:chOff x="0" y="0"/>
          <a:chExt cx="0" cy="0"/>
        </a:xfrm>
      </p:grpSpPr>
      <p:sp>
        <p:nvSpPr>
          <p:cNvPr id="122" name="Google Shape;122;p5"/>
          <p:cNvSpPr/>
          <p:nvPr/>
        </p:nvSpPr>
        <p:spPr>
          <a:xfrm>
            <a:off x="2931812" y="2772926"/>
            <a:ext cx="3330089" cy="656074"/>
          </a:xfrm>
          <a:prstGeom prst="roundRect">
            <a:avLst>
              <a:gd name="adj" fmla="val 16667"/>
            </a:avLst>
          </a:prstGeom>
          <a:solidFill>
            <a:srgbClr val="EF765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23" name="Google Shape;123;p5"/>
          <p:cNvSpPr txBox="1"/>
          <p:nvPr/>
        </p:nvSpPr>
        <p:spPr>
          <a:xfrm>
            <a:off x="3134745" y="2892986"/>
            <a:ext cx="2924225" cy="463605"/>
          </a:xfrm>
          <a:prstGeom prst="rect">
            <a:avLst/>
          </a:prstGeom>
          <a:noFill/>
          <a:ln>
            <a:noFill/>
          </a:ln>
        </p:spPr>
        <p:txBody>
          <a:bodyPr spcFirstLastPara="1" wrap="square" lIns="91425" tIns="45700" rIns="91425" bIns="45700" anchor="t" anchorCtr="0">
            <a:noAutofit/>
          </a:bodyPr>
          <a:lstStyle/>
          <a:p>
            <a:pPr marL="64135" marR="0" lvl="0" indent="0" algn="just" rtl="0">
              <a:lnSpc>
                <a:spcPct val="100000"/>
              </a:lnSpc>
              <a:spcBef>
                <a:spcPts val="0"/>
              </a:spcBef>
              <a:spcAft>
                <a:spcPts val="0"/>
              </a:spcAft>
              <a:buClr>
                <a:srgbClr val="7F7F7F"/>
              </a:buClr>
              <a:buSzPts val="2590"/>
              <a:buFont typeface="Arial"/>
              <a:buNone/>
            </a:pPr>
            <a:r>
              <a:rPr lang="es-CL" sz="1800" b="1" i="0" u="none" strike="noStrike" cap="none">
                <a:solidFill>
                  <a:schemeClr val="lt1"/>
                </a:solidFill>
                <a:latin typeface="Corbel"/>
                <a:ea typeface="Corbel"/>
                <a:cs typeface="Corbel"/>
                <a:sym typeface="Corbel"/>
              </a:rPr>
              <a:t>Ciudad – Estado en Grecia</a:t>
            </a:r>
            <a:endParaRPr/>
          </a:p>
        </p:txBody>
      </p:sp>
      <p:sp>
        <p:nvSpPr>
          <p:cNvPr id="124" name="Google Shape;124;p5"/>
          <p:cNvSpPr txBox="1">
            <a:spLocks noGrp="1"/>
          </p:cNvSpPr>
          <p:nvPr>
            <p:ph type="title"/>
          </p:nvPr>
        </p:nvSpPr>
        <p:spPr>
          <a:xfrm>
            <a:off x="531024" y="350427"/>
            <a:ext cx="5466820"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000">
              <a:solidFill>
                <a:srgbClr val="EF7652"/>
              </a:solidFill>
            </a:endParaRPr>
          </a:p>
        </p:txBody>
      </p:sp>
      <p:sp>
        <p:nvSpPr>
          <p:cNvPr id="125" name="Google Shape;125;p5"/>
          <p:cNvSpPr txBox="1">
            <a:spLocks noGrp="1"/>
          </p:cNvSpPr>
          <p:nvPr>
            <p:ph type="body" idx="1"/>
          </p:nvPr>
        </p:nvSpPr>
        <p:spPr>
          <a:xfrm>
            <a:off x="531024" y="1300799"/>
            <a:ext cx="7981911" cy="1472127"/>
          </a:xfrm>
          <a:prstGeom prst="rect">
            <a:avLst/>
          </a:prstGeom>
          <a:noFill/>
          <a:ln>
            <a:noFill/>
          </a:ln>
        </p:spPr>
        <p:txBody>
          <a:bodyPr spcFirstLastPara="1" wrap="square" lIns="91425" tIns="45700" rIns="91425" bIns="45700" anchor="t" anchorCtr="0">
            <a:noAutofit/>
          </a:bodyPr>
          <a:lstStyle/>
          <a:p>
            <a:pPr marL="64135" lvl="0" indent="0" algn="just" rtl="0">
              <a:lnSpc>
                <a:spcPct val="100000"/>
              </a:lnSpc>
              <a:spcBef>
                <a:spcPts val="0"/>
              </a:spcBef>
              <a:spcAft>
                <a:spcPts val="0"/>
              </a:spcAft>
              <a:buClr>
                <a:srgbClr val="7F7F7F"/>
              </a:buClr>
              <a:buSzPts val="2590"/>
              <a:buNone/>
            </a:pPr>
            <a:endParaRPr sz="1800">
              <a:solidFill>
                <a:srgbClr val="7F7F7F"/>
              </a:solidFill>
              <a:latin typeface="Corbel"/>
              <a:ea typeface="Corbel"/>
              <a:cs typeface="Corbel"/>
              <a:sym typeface="Corbel"/>
            </a:endParaRPr>
          </a:p>
          <a:p>
            <a:pPr marL="64135" lvl="0" indent="0" algn="just" rtl="0">
              <a:lnSpc>
                <a:spcPct val="100000"/>
              </a:lnSpc>
              <a:spcBef>
                <a:spcPts val="0"/>
              </a:spcBef>
              <a:spcAft>
                <a:spcPts val="0"/>
              </a:spcAft>
              <a:buClr>
                <a:srgbClr val="7F7F7F"/>
              </a:buClr>
              <a:buSzPts val="2590"/>
              <a:buNone/>
            </a:pPr>
            <a:r>
              <a:rPr lang="es-CL" sz="1800">
                <a:solidFill>
                  <a:srgbClr val="7F7F7F"/>
                </a:solidFill>
                <a:latin typeface="Corbel"/>
                <a:ea typeface="Corbel"/>
                <a:cs typeface="Corbel"/>
                <a:sym typeface="Corbel"/>
              </a:rPr>
              <a:t>La idea de ciudadanía es un concepto complejo, que varía de un lugar a otro.</a:t>
            </a:r>
            <a:br>
              <a:rPr lang="es-CL" sz="1800">
                <a:solidFill>
                  <a:srgbClr val="7F7F7F"/>
                </a:solidFill>
                <a:latin typeface="Corbel"/>
                <a:ea typeface="Corbel"/>
                <a:cs typeface="Corbel"/>
                <a:sym typeface="Corbel"/>
              </a:rPr>
            </a:br>
            <a:r>
              <a:rPr lang="es-CL" sz="1800">
                <a:solidFill>
                  <a:srgbClr val="7F7F7F"/>
                </a:solidFill>
                <a:latin typeface="Corbel"/>
                <a:ea typeface="Corbel"/>
                <a:cs typeface="Corbel"/>
                <a:sym typeface="Corbel"/>
              </a:rPr>
              <a:t>Si hacemos un recorrido histórico del concepto, podemos encontrar nociones diferentes: </a:t>
            </a:r>
            <a:endParaRPr/>
          </a:p>
        </p:txBody>
      </p:sp>
      <p:sp>
        <p:nvSpPr>
          <p:cNvPr id="126" name="Google Shape;126;p5"/>
          <p:cNvSpPr/>
          <p:nvPr/>
        </p:nvSpPr>
        <p:spPr>
          <a:xfrm>
            <a:off x="2931812" y="3622932"/>
            <a:ext cx="3330089" cy="656074"/>
          </a:xfrm>
          <a:prstGeom prst="roundRect">
            <a:avLst>
              <a:gd name="adj" fmla="val 16667"/>
            </a:avLst>
          </a:prstGeom>
          <a:solidFill>
            <a:srgbClr val="EF765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27" name="Google Shape;127;p5"/>
          <p:cNvSpPr txBox="1"/>
          <p:nvPr/>
        </p:nvSpPr>
        <p:spPr>
          <a:xfrm>
            <a:off x="3807063" y="3751363"/>
            <a:ext cx="1494227" cy="399211"/>
          </a:xfrm>
          <a:prstGeom prst="rect">
            <a:avLst/>
          </a:prstGeom>
          <a:noFill/>
          <a:ln>
            <a:noFill/>
          </a:ln>
        </p:spPr>
        <p:txBody>
          <a:bodyPr spcFirstLastPara="1" wrap="square" lIns="91425" tIns="45700" rIns="91425" bIns="45700" anchor="t" anchorCtr="0">
            <a:noAutofit/>
          </a:bodyPr>
          <a:lstStyle/>
          <a:p>
            <a:pPr marL="64135" marR="0" lvl="0" indent="0" algn="ctr" rtl="0">
              <a:lnSpc>
                <a:spcPct val="100000"/>
              </a:lnSpc>
              <a:spcBef>
                <a:spcPts val="0"/>
              </a:spcBef>
              <a:spcAft>
                <a:spcPts val="0"/>
              </a:spcAft>
              <a:buClr>
                <a:srgbClr val="7F7F7F"/>
              </a:buClr>
              <a:buSzPts val="2590"/>
              <a:buFont typeface="Arial"/>
              <a:buNone/>
            </a:pPr>
            <a:r>
              <a:rPr lang="es-CL" sz="1800" b="1" i="0" u="none" strike="noStrike" cap="none">
                <a:solidFill>
                  <a:schemeClr val="lt1"/>
                </a:solidFill>
                <a:latin typeface="Corbel"/>
                <a:ea typeface="Corbel"/>
                <a:cs typeface="Corbel"/>
                <a:sym typeface="Corbel"/>
              </a:rPr>
              <a:t>Maquiavelo</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31"/>
        <p:cNvGrpSpPr/>
        <p:nvPr/>
      </p:nvGrpSpPr>
      <p:grpSpPr>
        <a:xfrm>
          <a:off x="0" y="0"/>
          <a:ext cx="0" cy="0"/>
          <a:chOff x="0" y="0"/>
          <a:chExt cx="0" cy="0"/>
        </a:xfrm>
      </p:grpSpPr>
      <p:sp>
        <p:nvSpPr>
          <p:cNvPr id="132" name="Google Shape;132;p6"/>
          <p:cNvSpPr/>
          <p:nvPr/>
        </p:nvSpPr>
        <p:spPr>
          <a:xfrm>
            <a:off x="2931812" y="2772926"/>
            <a:ext cx="3330089" cy="656074"/>
          </a:xfrm>
          <a:prstGeom prst="roundRect">
            <a:avLst>
              <a:gd name="adj" fmla="val 16667"/>
            </a:avLst>
          </a:prstGeom>
          <a:solidFill>
            <a:srgbClr val="EF765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33" name="Google Shape;133;p6"/>
          <p:cNvSpPr txBox="1"/>
          <p:nvPr/>
        </p:nvSpPr>
        <p:spPr>
          <a:xfrm>
            <a:off x="3134745" y="2892986"/>
            <a:ext cx="2924225" cy="463605"/>
          </a:xfrm>
          <a:prstGeom prst="rect">
            <a:avLst/>
          </a:prstGeom>
          <a:noFill/>
          <a:ln>
            <a:noFill/>
          </a:ln>
        </p:spPr>
        <p:txBody>
          <a:bodyPr spcFirstLastPara="1" wrap="square" lIns="91425" tIns="45700" rIns="91425" bIns="45700" anchor="t" anchorCtr="0">
            <a:noAutofit/>
          </a:bodyPr>
          <a:lstStyle/>
          <a:p>
            <a:pPr marL="64135" marR="0" lvl="0" indent="0" algn="just" rtl="0">
              <a:lnSpc>
                <a:spcPct val="100000"/>
              </a:lnSpc>
              <a:spcBef>
                <a:spcPts val="0"/>
              </a:spcBef>
              <a:spcAft>
                <a:spcPts val="0"/>
              </a:spcAft>
              <a:buClr>
                <a:srgbClr val="7F7F7F"/>
              </a:buClr>
              <a:buSzPts val="2590"/>
              <a:buFont typeface="Arial"/>
              <a:buNone/>
            </a:pPr>
            <a:r>
              <a:rPr lang="es-CL" sz="1800" b="1" i="0" u="none" strike="noStrike" cap="none">
                <a:solidFill>
                  <a:schemeClr val="lt1"/>
                </a:solidFill>
                <a:latin typeface="Corbel"/>
                <a:ea typeface="Corbel"/>
                <a:cs typeface="Corbel"/>
                <a:sym typeface="Corbel"/>
              </a:rPr>
              <a:t>Ciudad – Estado en Grecia</a:t>
            </a:r>
            <a:endParaRPr/>
          </a:p>
        </p:txBody>
      </p:sp>
      <p:sp>
        <p:nvSpPr>
          <p:cNvPr id="134" name="Google Shape;134;p6"/>
          <p:cNvSpPr txBox="1">
            <a:spLocks noGrp="1"/>
          </p:cNvSpPr>
          <p:nvPr>
            <p:ph type="title"/>
          </p:nvPr>
        </p:nvSpPr>
        <p:spPr>
          <a:xfrm>
            <a:off x="531024" y="350427"/>
            <a:ext cx="5466820"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000">
              <a:solidFill>
                <a:srgbClr val="EF7652"/>
              </a:solidFill>
            </a:endParaRPr>
          </a:p>
        </p:txBody>
      </p:sp>
      <p:sp>
        <p:nvSpPr>
          <p:cNvPr id="135" name="Google Shape;135;p6"/>
          <p:cNvSpPr txBox="1">
            <a:spLocks noGrp="1"/>
          </p:cNvSpPr>
          <p:nvPr>
            <p:ph type="body" idx="1"/>
          </p:nvPr>
        </p:nvSpPr>
        <p:spPr>
          <a:xfrm>
            <a:off x="531024" y="1300799"/>
            <a:ext cx="7981911" cy="1472127"/>
          </a:xfrm>
          <a:prstGeom prst="rect">
            <a:avLst/>
          </a:prstGeom>
          <a:noFill/>
          <a:ln>
            <a:noFill/>
          </a:ln>
        </p:spPr>
        <p:txBody>
          <a:bodyPr spcFirstLastPara="1" wrap="square" lIns="91425" tIns="45700" rIns="91425" bIns="45700" anchor="t" anchorCtr="0">
            <a:noAutofit/>
          </a:bodyPr>
          <a:lstStyle/>
          <a:p>
            <a:pPr marL="64135" lvl="0" indent="0" algn="just" rtl="0">
              <a:lnSpc>
                <a:spcPct val="100000"/>
              </a:lnSpc>
              <a:spcBef>
                <a:spcPts val="0"/>
              </a:spcBef>
              <a:spcAft>
                <a:spcPts val="0"/>
              </a:spcAft>
              <a:buClr>
                <a:srgbClr val="7F7F7F"/>
              </a:buClr>
              <a:buSzPts val="2590"/>
              <a:buNone/>
            </a:pPr>
            <a:endParaRPr sz="1800">
              <a:solidFill>
                <a:srgbClr val="7F7F7F"/>
              </a:solidFill>
              <a:latin typeface="Corbel"/>
              <a:ea typeface="Corbel"/>
              <a:cs typeface="Corbel"/>
              <a:sym typeface="Corbel"/>
            </a:endParaRPr>
          </a:p>
          <a:p>
            <a:pPr marL="64135" lvl="0" indent="0" algn="just" rtl="0">
              <a:lnSpc>
                <a:spcPct val="100000"/>
              </a:lnSpc>
              <a:spcBef>
                <a:spcPts val="0"/>
              </a:spcBef>
              <a:spcAft>
                <a:spcPts val="0"/>
              </a:spcAft>
              <a:buClr>
                <a:srgbClr val="7F7F7F"/>
              </a:buClr>
              <a:buSzPts val="2590"/>
              <a:buNone/>
            </a:pPr>
            <a:r>
              <a:rPr lang="es-CL" sz="1800">
                <a:solidFill>
                  <a:srgbClr val="7F7F7F"/>
                </a:solidFill>
                <a:latin typeface="Corbel"/>
                <a:ea typeface="Corbel"/>
                <a:cs typeface="Corbel"/>
                <a:sym typeface="Corbel"/>
              </a:rPr>
              <a:t>La idea de ciudadanía es un concepto complejo, que varía de un lugar a otro.</a:t>
            </a:r>
            <a:br>
              <a:rPr lang="es-CL" sz="1800">
                <a:solidFill>
                  <a:srgbClr val="7F7F7F"/>
                </a:solidFill>
                <a:latin typeface="Corbel"/>
                <a:ea typeface="Corbel"/>
                <a:cs typeface="Corbel"/>
                <a:sym typeface="Corbel"/>
              </a:rPr>
            </a:br>
            <a:r>
              <a:rPr lang="es-CL" sz="1800">
                <a:solidFill>
                  <a:srgbClr val="7F7F7F"/>
                </a:solidFill>
                <a:latin typeface="Corbel"/>
                <a:ea typeface="Corbel"/>
                <a:cs typeface="Corbel"/>
                <a:sym typeface="Corbel"/>
              </a:rPr>
              <a:t>Si hacemos un recorrido histórico del concepto, podemos encontrar nociones diferentes: </a:t>
            </a:r>
            <a:endParaRPr/>
          </a:p>
        </p:txBody>
      </p:sp>
      <p:sp>
        <p:nvSpPr>
          <p:cNvPr id="136" name="Google Shape;136;p6"/>
          <p:cNvSpPr/>
          <p:nvPr/>
        </p:nvSpPr>
        <p:spPr>
          <a:xfrm>
            <a:off x="2931812" y="3622932"/>
            <a:ext cx="3330089" cy="656074"/>
          </a:xfrm>
          <a:prstGeom prst="roundRect">
            <a:avLst>
              <a:gd name="adj" fmla="val 16667"/>
            </a:avLst>
          </a:prstGeom>
          <a:solidFill>
            <a:srgbClr val="EF765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37" name="Google Shape;137;p6"/>
          <p:cNvSpPr txBox="1"/>
          <p:nvPr/>
        </p:nvSpPr>
        <p:spPr>
          <a:xfrm>
            <a:off x="3807063" y="3751363"/>
            <a:ext cx="1494227" cy="399211"/>
          </a:xfrm>
          <a:prstGeom prst="rect">
            <a:avLst/>
          </a:prstGeom>
          <a:noFill/>
          <a:ln>
            <a:noFill/>
          </a:ln>
        </p:spPr>
        <p:txBody>
          <a:bodyPr spcFirstLastPara="1" wrap="square" lIns="91425" tIns="45700" rIns="91425" bIns="45700" anchor="t" anchorCtr="0">
            <a:noAutofit/>
          </a:bodyPr>
          <a:lstStyle/>
          <a:p>
            <a:pPr marL="64135" marR="0" lvl="0" indent="0" algn="ctr" rtl="0">
              <a:lnSpc>
                <a:spcPct val="100000"/>
              </a:lnSpc>
              <a:spcBef>
                <a:spcPts val="0"/>
              </a:spcBef>
              <a:spcAft>
                <a:spcPts val="0"/>
              </a:spcAft>
              <a:buClr>
                <a:srgbClr val="7F7F7F"/>
              </a:buClr>
              <a:buSzPts val="2590"/>
              <a:buFont typeface="Arial"/>
              <a:buNone/>
            </a:pPr>
            <a:r>
              <a:rPr lang="es-CL" sz="1800" b="1" i="0" u="none" strike="noStrike" cap="none">
                <a:solidFill>
                  <a:schemeClr val="lt1"/>
                </a:solidFill>
                <a:latin typeface="Corbel"/>
                <a:ea typeface="Corbel"/>
                <a:cs typeface="Corbel"/>
                <a:sym typeface="Corbel"/>
              </a:rPr>
              <a:t>Maquiavelo</a:t>
            </a:r>
            <a:endParaRPr/>
          </a:p>
        </p:txBody>
      </p:sp>
      <p:sp>
        <p:nvSpPr>
          <p:cNvPr id="138" name="Google Shape;138;p6"/>
          <p:cNvSpPr/>
          <p:nvPr/>
        </p:nvSpPr>
        <p:spPr>
          <a:xfrm>
            <a:off x="2931812" y="4460059"/>
            <a:ext cx="3330089" cy="656074"/>
          </a:xfrm>
          <a:prstGeom prst="roundRect">
            <a:avLst>
              <a:gd name="adj" fmla="val 16667"/>
            </a:avLst>
          </a:prstGeom>
          <a:solidFill>
            <a:srgbClr val="EF765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39" name="Google Shape;139;p6"/>
          <p:cNvSpPr txBox="1"/>
          <p:nvPr/>
        </p:nvSpPr>
        <p:spPr>
          <a:xfrm>
            <a:off x="2983328" y="4588490"/>
            <a:ext cx="3195449" cy="399211"/>
          </a:xfrm>
          <a:prstGeom prst="rect">
            <a:avLst/>
          </a:prstGeom>
          <a:noFill/>
          <a:ln>
            <a:noFill/>
          </a:ln>
        </p:spPr>
        <p:txBody>
          <a:bodyPr spcFirstLastPara="1" wrap="square" lIns="91425" tIns="45700" rIns="91425" bIns="45700" anchor="t" anchorCtr="0">
            <a:noAutofit/>
          </a:bodyPr>
          <a:lstStyle/>
          <a:p>
            <a:pPr marL="64135" marR="0" lvl="0" indent="0" algn="ctr" rtl="0">
              <a:lnSpc>
                <a:spcPct val="100000"/>
              </a:lnSpc>
              <a:spcBef>
                <a:spcPts val="0"/>
              </a:spcBef>
              <a:spcAft>
                <a:spcPts val="0"/>
              </a:spcAft>
              <a:buClr>
                <a:srgbClr val="7F7F7F"/>
              </a:buClr>
              <a:buSzPts val="2590"/>
              <a:buFont typeface="Arial"/>
              <a:buNone/>
            </a:pPr>
            <a:r>
              <a:rPr lang="es-CL" sz="1800" b="1" i="0" u="none" strike="noStrike" cap="none">
                <a:solidFill>
                  <a:schemeClr val="lt1"/>
                </a:solidFill>
                <a:latin typeface="Corbel"/>
                <a:ea typeface="Corbel"/>
                <a:cs typeface="Corbel"/>
                <a:sym typeface="Corbel"/>
              </a:rPr>
              <a:t>Revolución Francesa</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43"/>
        <p:cNvGrpSpPr/>
        <p:nvPr/>
      </p:nvGrpSpPr>
      <p:grpSpPr>
        <a:xfrm>
          <a:off x="0" y="0"/>
          <a:ext cx="0" cy="0"/>
          <a:chOff x="0" y="0"/>
          <a:chExt cx="0" cy="0"/>
        </a:xfrm>
      </p:grpSpPr>
      <p:sp>
        <p:nvSpPr>
          <p:cNvPr id="144" name="Google Shape;144;p7"/>
          <p:cNvSpPr/>
          <p:nvPr/>
        </p:nvSpPr>
        <p:spPr>
          <a:xfrm>
            <a:off x="2931812" y="2772926"/>
            <a:ext cx="3330089" cy="656074"/>
          </a:xfrm>
          <a:prstGeom prst="roundRect">
            <a:avLst>
              <a:gd name="adj" fmla="val 16667"/>
            </a:avLst>
          </a:prstGeom>
          <a:solidFill>
            <a:srgbClr val="EF765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EF7652"/>
              </a:solidFill>
              <a:latin typeface="Arial"/>
              <a:ea typeface="Arial"/>
              <a:cs typeface="Arial"/>
              <a:sym typeface="Arial"/>
            </a:endParaRPr>
          </a:p>
        </p:txBody>
      </p:sp>
      <p:sp>
        <p:nvSpPr>
          <p:cNvPr id="145" name="Google Shape;145;p7"/>
          <p:cNvSpPr txBox="1"/>
          <p:nvPr/>
        </p:nvSpPr>
        <p:spPr>
          <a:xfrm>
            <a:off x="3134745" y="2892986"/>
            <a:ext cx="2924225" cy="463605"/>
          </a:xfrm>
          <a:prstGeom prst="rect">
            <a:avLst/>
          </a:prstGeom>
          <a:noFill/>
          <a:ln>
            <a:noFill/>
          </a:ln>
        </p:spPr>
        <p:txBody>
          <a:bodyPr spcFirstLastPara="1" wrap="square" lIns="91425" tIns="45700" rIns="91425" bIns="45700" anchor="t" anchorCtr="0">
            <a:noAutofit/>
          </a:bodyPr>
          <a:lstStyle/>
          <a:p>
            <a:pPr marL="64135" marR="0" lvl="0" indent="0" algn="just" rtl="0">
              <a:lnSpc>
                <a:spcPct val="100000"/>
              </a:lnSpc>
              <a:spcBef>
                <a:spcPts val="0"/>
              </a:spcBef>
              <a:spcAft>
                <a:spcPts val="0"/>
              </a:spcAft>
              <a:buClr>
                <a:srgbClr val="7F7F7F"/>
              </a:buClr>
              <a:buSzPts val="2590"/>
              <a:buFont typeface="Arial"/>
              <a:buNone/>
            </a:pPr>
            <a:r>
              <a:rPr lang="es-CL" sz="1800" b="1" i="0" u="none" strike="noStrike" cap="none">
                <a:solidFill>
                  <a:schemeClr val="lt1"/>
                </a:solidFill>
                <a:latin typeface="Corbel"/>
                <a:ea typeface="Corbel"/>
                <a:cs typeface="Corbel"/>
                <a:sym typeface="Corbel"/>
              </a:rPr>
              <a:t>Ciudad – Estado en Grecia</a:t>
            </a:r>
            <a:endParaRPr/>
          </a:p>
        </p:txBody>
      </p:sp>
      <p:sp>
        <p:nvSpPr>
          <p:cNvPr id="146" name="Google Shape;146;p7"/>
          <p:cNvSpPr txBox="1">
            <a:spLocks noGrp="1"/>
          </p:cNvSpPr>
          <p:nvPr>
            <p:ph type="title"/>
          </p:nvPr>
        </p:nvSpPr>
        <p:spPr>
          <a:xfrm>
            <a:off x="531024" y="350427"/>
            <a:ext cx="5466820"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000">
              <a:solidFill>
                <a:srgbClr val="EF7652"/>
              </a:solidFill>
            </a:endParaRPr>
          </a:p>
        </p:txBody>
      </p:sp>
      <p:sp>
        <p:nvSpPr>
          <p:cNvPr id="147" name="Google Shape;147;p7"/>
          <p:cNvSpPr txBox="1">
            <a:spLocks noGrp="1"/>
          </p:cNvSpPr>
          <p:nvPr>
            <p:ph type="body" idx="1"/>
          </p:nvPr>
        </p:nvSpPr>
        <p:spPr>
          <a:xfrm>
            <a:off x="531024" y="1300799"/>
            <a:ext cx="7981911" cy="1472127"/>
          </a:xfrm>
          <a:prstGeom prst="rect">
            <a:avLst/>
          </a:prstGeom>
          <a:noFill/>
          <a:ln>
            <a:noFill/>
          </a:ln>
        </p:spPr>
        <p:txBody>
          <a:bodyPr spcFirstLastPara="1" wrap="square" lIns="91425" tIns="45700" rIns="91425" bIns="45700" anchor="t" anchorCtr="0">
            <a:noAutofit/>
          </a:bodyPr>
          <a:lstStyle/>
          <a:p>
            <a:pPr marL="64135" lvl="0" indent="0" algn="just" rtl="0">
              <a:lnSpc>
                <a:spcPct val="100000"/>
              </a:lnSpc>
              <a:spcBef>
                <a:spcPts val="0"/>
              </a:spcBef>
              <a:spcAft>
                <a:spcPts val="0"/>
              </a:spcAft>
              <a:buClr>
                <a:srgbClr val="7F7F7F"/>
              </a:buClr>
              <a:buSzPts val="2590"/>
              <a:buNone/>
            </a:pPr>
            <a:endParaRPr sz="1800">
              <a:solidFill>
                <a:srgbClr val="7F7F7F"/>
              </a:solidFill>
              <a:latin typeface="Corbel"/>
              <a:ea typeface="Corbel"/>
              <a:cs typeface="Corbel"/>
              <a:sym typeface="Corbel"/>
            </a:endParaRPr>
          </a:p>
          <a:p>
            <a:pPr marL="64135" lvl="0" indent="0" algn="just" rtl="0">
              <a:lnSpc>
                <a:spcPct val="100000"/>
              </a:lnSpc>
              <a:spcBef>
                <a:spcPts val="0"/>
              </a:spcBef>
              <a:spcAft>
                <a:spcPts val="0"/>
              </a:spcAft>
              <a:buClr>
                <a:srgbClr val="7F7F7F"/>
              </a:buClr>
              <a:buSzPts val="2590"/>
              <a:buNone/>
            </a:pPr>
            <a:r>
              <a:rPr lang="es-CL" sz="1800">
                <a:solidFill>
                  <a:srgbClr val="7F7F7F"/>
                </a:solidFill>
                <a:latin typeface="Corbel"/>
                <a:ea typeface="Corbel"/>
                <a:cs typeface="Corbel"/>
                <a:sym typeface="Corbel"/>
              </a:rPr>
              <a:t>La idea de ciudadanía es un concepto complejo, que varía de un lugar a otro.</a:t>
            </a:r>
            <a:br>
              <a:rPr lang="es-CL" sz="1800">
                <a:solidFill>
                  <a:srgbClr val="7F7F7F"/>
                </a:solidFill>
                <a:latin typeface="Corbel"/>
                <a:ea typeface="Corbel"/>
                <a:cs typeface="Corbel"/>
                <a:sym typeface="Corbel"/>
              </a:rPr>
            </a:br>
            <a:r>
              <a:rPr lang="es-CL" sz="1800">
                <a:solidFill>
                  <a:srgbClr val="7F7F7F"/>
                </a:solidFill>
                <a:latin typeface="Corbel"/>
                <a:ea typeface="Corbel"/>
                <a:cs typeface="Corbel"/>
                <a:sym typeface="Corbel"/>
              </a:rPr>
              <a:t>Si hacemos un recorrido histórico del concepto, podemos encontrar nociones diferentes: </a:t>
            </a:r>
            <a:endParaRPr/>
          </a:p>
        </p:txBody>
      </p:sp>
      <p:sp>
        <p:nvSpPr>
          <p:cNvPr id="148" name="Google Shape;148;p7"/>
          <p:cNvSpPr/>
          <p:nvPr/>
        </p:nvSpPr>
        <p:spPr>
          <a:xfrm>
            <a:off x="2931812" y="3622932"/>
            <a:ext cx="3330089" cy="656074"/>
          </a:xfrm>
          <a:prstGeom prst="roundRect">
            <a:avLst>
              <a:gd name="adj" fmla="val 16667"/>
            </a:avLst>
          </a:prstGeom>
          <a:solidFill>
            <a:srgbClr val="EF765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EF7652"/>
              </a:solidFill>
              <a:latin typeface="Arial"/>
              <a:ea typeface="Arial"/>
              <a:cs typeface="Arial"/>
              <a:sym typeface="Arial"/>
            </a:endParaRPr>
          </a:p>
        </p:txBody>
      </p:sp>
      <p:sp>
        <p:nvSpPr>
          <p:cNvPr id="149" name="Google Shape;149;p7"/>
          <p:cNvSpPr txBox="1"/>
          <p:nvPr/>
        </p:nvSpPr>
        <p:spPr>
          <a:xfrm>
            <a:off x="3807063" y="3751363"/>
            <a:ext cx="1494227" cy="399211"/>
          </a:xfrm>
          <a:prstGeom prst="rect">
            <a:avLst/>
          </a:prstGeom>
          <a:noFill/>
          <a:ln>
            <a:noFill/>
          </a:ln>
        </p:spPr>
        <p:txBody>
          <a:bodyPr spcFirstLastPara="1" wrap="square" lIns="91425" tIns="45700" rIns="91425" bIns="45700" anchor="t" anchorCtr="0">
            <a:noAutofit/>
          </a:bodyPr>
          <a:lstStyle/>
          <a:p>
            <a:pPr marL="64135" marR="0" lvl="0" indent="0" algn="ctr" rtl="0">
              <a:lnSpc>
                <a:spcPct val="100000"/>
              </a:lnSpc>
              <a:spcBef>
                <a:spcPts val="0"/>
              </a:spcBef>
              <a:spcAft>
                <a:spcPts val="0"/>
              </a:spcAft>
              <a:buClr>
                <a:srgbClr val="7F7F7F"/>
              </a:buClr>
              <a:buSzPts val="2590"/>
              <a:buFont typeface="Arial"/>
              <a:buNone/>
            </a:pPr>
            <a:r>
              <a:rPr lang="es-CL" sz="1800" b="1" i="0" u="none" strike="noStrike" cap="none">
                <a:solidFill>
                  <a:schemeClr val="lt1"/>
                </a:solidFill>
                <a:latin typeface="Corbel"/>
                <a:ea typeface="Corbel"/>
                <a:cs typeface="Corbel"/>
                <a:sym typeface="Corbel"/>
              </a:rPr>
              <a:t>Maquiavelo</a:t>
            </a:r>
            <a:endParaRPr/>
          </a:p>
        </p:txBody>
      </p:sp>
      <p:sp>
        <p:nvSpPr>
          <p:cNvPr id="150" name="Google Shape;150;p7"/>
          <p:cNvSpPr/>
          <p:nvPr/>
        </p:nvSpPr>
        <p:spPr>
          <a:xfrm>
            <a:off x="2931812" y="4460059"/>
            <a:ext cx="3330089" cy="656074"/>
          </a:xfrm>
          <a:prstGeom prst="roundRect">
            <a:avLst>
              <a:gd name="adj" fmla="val 16667"/>
            </a:avLst>
          </a:prstGeom>
          <a:solidFill>
            <a:srgbClr val="EF765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EF7652"/>
              </a:solidFill>
              <a:latin typeface="Arial"/>
              <a:ea typeface="Arial"/>
              <a:cs typeface="Arial"/>
              <a:sym typeface="Arial"/>
            </a:endParaRPr>
          </a:p>
        </p:txBody>
      </p:sp>
      <p:sp>
        <p:nvSpPr>
          <p:cNvPr id="151" name="Google Shape;151;p7"/>
          <p:cNvSpPr txBox="1"/>
          <p:nvPr/>
        </p:nvSpPr>
        <p:spPr>
          <a:xfrm>
            <a:off x="2983328" y="4588490"/>
            <a:ext cx="3195449" cy="399211"/>
          </a:xfrm>
          <a:prstGeom prst="rect">
            <a:avLst/>
          </a:prstGeom>
          <a:noFill/>
          <a:ln>
            <a:noFill/>
          </a:ln>
        </p:spPr>
        <p:txBody>
          <a:bodyPr spcFirstLastPara="1" wrap="square" lIns="91425" tIns="45700" rIns="91425" bIns="45700" anchor="t" anchorCtr="0">
            <a:noAutofit/>
          </a:bodyPr>
          <a:lstStyle/>
          <a:p>
            <a:pPr marL="64135" marR="0" lvl="0" indent="0" algn="ctr" rtl="0">
              <a:lnSpc>
                <a:spcPct val="100000"/>
              </a:lnSpc>
              <a:spcBef>
                <a:spcPts val="0"/>
              </a:spcBef>
              <a:spcAft>
                <a:spcPts val="0"/>
              </a:spcAft>
              <a:buClr>
                <a:srgbClr val="7F7F7F"/>
              </a:buClr>
              <a:buSzPts val="2590"/>
              <a:buFont typeface="Arial"/>
              <a:buNone/>
            </a:pPr>
            <a:r>
              <a:rPr lang="es-CL" sz="1800" b="1" i="0" u="none" strike="noStrike" cap="none">
                <a:solidFill>
                  <a:schemeClr val="lt1"/>
                </a:solidFill>
                <a:latin typeface="Corbel"/>
                <a:ea typeface="Corbel"/>
                <a:cs typeface="Corbel"/>
                <a:sym typeface="Corbel"/>
              </a:rPr>
              <a:t>Revolución Francesa</a:t>
            </a:r>
            <a:endParaRPr/>
          </a:p>
        </p:txBody>
      </p:sp>
      <p:sp>
        <p:nvSpPr>
          <p:cNvPr id="152" name="Google Shape;152;p7"/>
          <p:cNvSpPr/>
          <p:nvPr/>
        </p:nvSpPr>
        <p:spPr>
          <a:xfrm>
            <a:off x="2931812" y="5284307"/>
            <a:ext cx="3330089" cy="656074"/>
          </a:xfrm>
          <a:prstGeom prst="roundRect">
            <a:avLst>
              <a:gd name="adj" fmla="val 16667"/>
            </a:avLst>
          </a:prstGeom>
          <a:solidFill>
            <a:srgbClr val="EF765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EF7652"/>
              </a:solidFill>
              <a:latin typeface="Arial"/>
              <a:ea typeface="Arial"/>
              <a:cs typeface="Arial"/>
              <a:sym typeface="Arial"/>
            </a:endParaRPr>
          </a:p>
        </p:txBody>
      </p:sp>
      <p:sp>
        <p:nvSpPr>
          <p:cNvPr id="153" name="Google Shape;153;p7"/>
          <p:cNvSpPr txBox="1"/>
          <p:nvPr/>
        </p:nvSpPr>
        <p:spPr>
          <a:xfrm>
            <a:off x="3089086" y="5412738"/>
            <a:ext cx="3056730" cy="399211"/>
          </a:xfrm>
          <a:prstGeom prst="rect">
            <a:avLst/>
          </a:prstGeom>
          <a:noFill/>
          <a:ln>
            <a:noFill/>
          </a:ln>
        </p:spPr>
        <p:txBody>
          <a:bodyPr spcFirstLastPara="1" wrap="square" lIns="91425" tIns="45700" rIns="91425" bIns="45700" anchor="t" anchorCtr="0">
            <a:noAutofit/>
          </a:bodyPr>
          <a:lstStyle/>
          <a:p>
            <a:pPr marL="64135" marR="0" lvl="0" indent="0" algn="ctr" rtl="0">
              <a:lnSpc>
                <a:spcPct val="100000"/>
              </a:lnSpc>
              <a:spcBef>
                <a:spcPts val="0"/>
              </a:spcBef>
              <a:spcAft>
                <a:spcPts val="0"/>
              </a:spcAft>
              <a:buClr>
                <a:srgbClr val="7F7F7F"/>
              </a:buClr>
              <a:buSzPts val="2590"/>
              <a:buFont typeface="Arial"/>
              <a:buNone/>
            </a:pPr>
            <a:r>
              <a:rPr lang="es-CL" sz="1800" b="1" i="0" u="none" strike="noStrike" cap="none">
                <a:solidFill>
                  <a:schemeClr val="lt1"/>
                </a:solidFill>
                <a:latin typeface="Corbel"/>
                <a:ea typeface="Corbel"/>
                <a:cs typeface="Corbel"/>
                <a:sym typeface="Corbel"/>
              </a:rPr>
              <a:t>Revolución Industrial</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57"/>
        <p:cNvGrpSpPr/>
        <p:nvPr/>
      </p:nvGrpSpPr>
      <p:grpSpPr>
        <a:xfrm>
          <a:off x="0" y="0"/>
          <a:ext cx="0" cy="0"/>
          <a:chOff x="0" y="0"/>
          <a:chExt cx="0" cy="0"/>
        </a:xfrm>
      </p:grpSpPr>
      <p:sp>
        <p:nvSpPr>
          <p:cNvPr id="158" name="Google Shape;158;p8"/>
          <p:cNvSpPr txBox="1">
            <a:spLocks noGrp="1"/>
          </p:cNvSpPr>
          <p:nvPr>
            <p:ph type="title"/>
          </p:nvPr>
        </p:nvSpPr>
        <p:spPr>
          <a:xfrm>
            <a:off x="531024" y="350427"/>
            <a:ext cx="5466820" cy="56397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93D2B8"/>
              </a:buClr>
              <a:buSzPts val="3200"/>
              <a:buNone/>
            </a:pPr>
            <a:r>
              <a:rPr lang="es-CL" sz="2400" b="1">
                <a:solidFill>
                  <a:srgbClr val="EF7652"/>
                </a:solidFill>
                <a:latin typeface="Corbel"/>
                <a:ea typeface="Corbel"/>
                <a:cs typeface="Corbel"/>
                <a:sym typeface="Corbel"/>
              </a:rPr>
              <a:t>PARTICIPACIÓN CIUDADANA</a:t>
            </a:r>
            <a:br>
              <a:rPr lang="es-CL" sz="2400" b="1">
                <a:solidFill>
                  <a:srgbClr val="EF7652"/>
                </a:solidFill>
                <a:latin typeface="Corbel"/>
                <a:ea typeface="Corbel"/>
                <a:cs typeface="Corbel"/>
                <a:sym typeface="Corbel"/>
              </a:rPr>
            </a:br>
            <a:r>
              <a:rPr lang="es-CL" sz="2000" b="1">
                <a:solidFill>
                  <a:srgbClr val="EF7652"/>
                </a:solidFill>
                <a:latin typeface="Corbel"/>
                <a:ea typeface="Corbel"/>
                <a:cs typeface="Corbel"/>
                <a:sym typeface="Corbel"/>
              </a:rPr>
              <a:t>DISTINTAS VISIONES</a:t>
            </a:r>
            <a:endParaRPr sz="2000">
              <a:solidFill>
                <a:srgbClr val="EF7652"/>
              </a:solidFill>
            </a:endParaRPr>
          </a:p>
        </p:txBody>
      </p:sp>
      <p:sp>
        <p:nvSpPr>
          <p:cNvPr id="159" name="Google Shape;159;p8"/>
          <p:cNvSpPr/>
          <p:nvPr/>
        </p:nvSpPr>
        <p:spPr>
          <a:xfrm>
            <a:off x="677462" y="4071467"/>
            <a:ext cx="2391003" cy="1454661"/>
          </a:xfrm>
          <a:prstGeom prst="roundRect">
            <a:avLst>
              <a:gd name="adj" fmla="val 16667"/>
            </a:avLst>
          </a:prstGeom>
          <a:solidFill>
            <a:srgbClr val="EF765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EF7652"/>
              </a:solidFill>
              <a:latin typeface="Arial"/>
              <a:ea typeface="Arial"/>
              <a:cs typeface="Arial"/>
              <a:sym typeface="Arial"/>
            </a:endParaRPr>
          </a:p>
        </p:txBody>
      </p:sp>
      <p:sp>
        <p:nvSpPr>
          <p:cNvPr id="160" name="Google Shape;160;p8"/>
          <p:cNvSpPr txBox="1"/>
          <p:nvPr/>
        </p:nvSpPr>
        <p:spPr>
          <a:xfrm>
            <a:off x="677462" y="4250769"/>
            <a:ext cx="2245308" cy="118418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1800"/>
              <a:buFont typeface="Arial"/>
              <a:buNone/>
            </a:pPr>
            <a:r>
              <a:rPr lang="es-CL" sz="1800" b="0" i="0" u="none" strike="noStrike" cap="none">
                <a:solidFill>
                  <a:srgbClr val="FFFFFF"/>
                </a:solidFill>
                <a:latin typeface="Calibri"/>
                <a:ea typeface="Calibri"/>
                <a:cs typeface="Calibri"/>
                <a:sym typeface="Calibri"/>
              </a:rPr>
              <a:t>Lo</a:t>
            </a:r>
            <a:r>
              <a:rPr lang="es-CL" sz="1800" b="1" i="0" u="none" strike="noStrike" cap="none">
                <a:solidFill>
                  <a:srgbClr val="FFFFFF"/>
                </a:solidFill>
                <a:latin typeface="Calibri"/>
                <a:ea typeface="Calibri"/>
                <a:cs typeface="Calibri"/>
                <a:sym typeface="Calibri"/>
              </a:rPr>
              <a:t> civil</a:t>
            </a:r>
            <a:r>
              <a:rPr lang="es-CL" sz="1800" b="0" i="0" u="none" strike="noStrike" cap="none">
                <a:solidFill>
                  <a:srgbClr val="FFFFFF"/>
                </a:solidFill>
                <a:latin typeface="Calibri"/>
                <a:ea typeface="Calibri"/>
                <a:cs typeface="Calibri"/>
                <a:sym typeface="Calibri"/>
              </a:rPr>
              <a:t>, que remite al conjunto de derechos que poseen los individuos.</a:t>
            </a:r>
            <a:endParaRPr sz="1400" b="0" i="0" u="none" strike="noStrike" cap="none">
              <a:solidFill>
                <a:srgbClr val="FFFFFF"/>
              </a:solidFill>
              <a:latin typeface="Arial"/>
              <a:ea typeface="Arial"/>
              <a:cs typeface="Arial"/>
              <a:sym typeface="Arial"/>
            </a:endParaRPr>
          </a:p>
        </p:txBody>
      </p:sp>
      <p:sp>
        <p:nvSpPr>
          <p:cNvPr id="161" name="Google Shape;161;p8"/>
          <p:cNvSpPr/>
          <p:nvPr/>
        </p:nvSpPr>
        <p:spPr>
          <a:xfrm>
            <a:off x="2310856" y="1707983"/>
            <a:ext cx="4572000" cy="590931"/>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None/>
            </a:pPr>
            <a:r>
              <a:rPr lang="es-CL" sz="1800" b="1" i="0" u="none" strike="noStrike" cap="none">
                <a:solidFill>
                  <a:srgbClr val="EF7652"/>
                </a:solidFill>
                <a:latin typeface="Corbel"/>
                <a:ea typeface="Corbel"/>
                <a:cs typeface="Corbel"/>
                <a:sym typeface="Corbel"/>
              </a:rPr>
              <a:t>Para Thomas H. Marshall, existen tres componentes en la definición de ciudadanía:</a:t>
            </a:r>
            <a:endParaRPr sz="1400" b="1" i="0" u="none" strike="noStrike" cap="none">
              <a:solidFill>
                <a:srgbClr val="EF7652"/>
              </a:solidFill>
              <a:latin typeface="Corbel"/>
              <a:ea typeface="Corbel"/>
              <a:cs typeface="Corbel"/>
              <a:sym typeface="Corbel"/>
            </a:endParaRPr>
          </a:p>
        </p:txBody>
      </p:sp>
      <p:pic>
        <p:nvPicPr>
          <p:cNvPr id="162" name="Google Shape;162;p8"/>
          <p:cNvPicPr preferRelativeResize="0"/>
          <p:nvPr/>
        </p:nvPicPr>
        <p:blipFill>
          <a:blip r:embed="rId4"/>
          <a:srcRect/>
          <a:stretch/>
        </p:blipFill>
        <p:spPr>
          <a:xfrm>
            <a:off x="3947861" y="2329368"/>
            <a:ext cx="1364624" cy="1387831"/>
          </a:xfrm>
          <a:prstGeom prst="rect">
            <a:avLst/>
          </a:prstGeom>
          <a:noFill/>
          <a:ln>
            <a:noFill/>
          </a:ln>
        </p:spPr>
      </p:pic>
      <p:sp>
        <p:nvSpPr>
          <p:cNvPr id="163" name="Google Shape;163;p8"/>
          <p:cNvSpPr/>
          <p:nvPr/>
        </p:nvSpPr>
        <p:spPr>
          <a:xfrm>
            <a:off x="3434672" y="4071467"/>
            <a:ext cx="2391003" cy="1454661"/>
          </a:xfrm>
          <a:prstGeom prst="roundRect">
            <a:avLst>
              <a:gd name="adj" fmla="val 16667"/>
            </a:avLst>
          </a:prstGeom>
          <a:solidFill>
            <a:srgbClr val="EF765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EF7652"/>
              </a:solidFill>
              <a:latin typeface="Arial"/>
              <a:ea typeface="Arial"/>
              <a:cs typeface="Arial"/>
              <a:sym typeface="Arial"/>
            </a:endParaRPr>
          </a:p>
        </p:txBody>
      </p:sp>
      <p:sp>
        <p:nvSpPr>
          <p:cNvPr id="164" name="Google Shape;164;p8"/>
          <p:cNvSpPr txBox="1"/>
          <p:nvPr/>
        </p:nvSpPr>
        <p:spPr>
          <a:xfrm>
            <a:off x="3507520" y="4271795"/>
            <a:ext cx="2245308" cy="118418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1800"/>
              <a:buFont typeface="Arial"/>
              <a:buNone/>
            </a:pPr>
            <a:r>
              <a:rPr lang="es-CL" sz="1800" b="0" i="0" u="none" strike="noStrike" cap="none">
                <a:solidFill>
                  <a:srgbClr val="FFFFFF"/>
                </a:solidFill>
                <a:latin typeface="Calibri"/>
                <a:ea typeface="Calibri"/>
                <a:cs typeface="Calibri"/>
                <a:sym typeface="Calibri"/>
              </a:rPr>
              <a:t>Lo </a:t>
            </a:r>
            <a:r>
              <a:rPr lang="es-CL" sz="1800" b="1" i="0" u="none" strike="noStrike" cap="none">
                <a:solidFill>
                  <a:srgbClr val="FFFFFF"/>
                </a:solidFill>
                <a:latin typeface="Calibri"/>
                <a:ea typeface="Calibri"/>
                <a:cs typeface="Calibri"/>
                <a:sym typeface="Calibri"/>
              </a:rPr>
              <a:t>político, </a:t>
            </a:r>
            <a:r>
              <a:rPr lang="es-CL" sz="1800" b="0" i="0" u="none" strike="noStrike" cap="none">
                <a:solidFill>
                  <a:srgbClr val="FFFFFF"/>
                </a:solidFill>
                <a:latin typeface="Calibri"/>
                <a:ea typeface="Calibri"/>
                <a:cs typeface="Calibri"/>
                <a:sym typeface="Calibri"/>
              </a:rPr>
              <a:t>vinculado  a la participación, que debe ser garantizada</a:t>
            </a:r>
            <a:r>
              <a:rPr lang="es-CL" sz="1800" b="0" i="0" u="none" strike="noStrike" cap="none">
                <a:solidFill>
                  <a:srgbClr val="FFFF00"/>
                </a:solidFill>
                <a:latin typeface="Calibri"/>
                <a:ea typeface="Calibri"/>
                <a:cs typeface="Calibri"/>
                <a:sym typeface="Calibri"/>
              </a:rPr>
              <a:t>.</a:t>
            </a:r>
            <a:endParaRPr sz="1400" b="0" i="0" u="none" strike="noStrike" cap="none">
              <a:solidFill>
                <a:srgbClr val="FFFF00"/>
              </a:solidFill>
              <a:latin typeface="Arial"/>
              <a:ea typeface="Arial"/>
              <a:cs typeface="Arial"/>
              <a:sym typeface="Arial"/>
            </a:endParaRPr>
          </a:p>
        </p:txBody>
      </p:sp>
      <p:sp>
        <p:nvSpPr>
          <p:cNvPr id="165" name="Google Shape;165;p8"/>
          <p:cNvSpPr/>
          <p:nvPr/>
        </p:nvSpPr>
        <p:spPr>
          <a:xfrm>
            <a:off x="6217442" y="4071467"/>
            <a:ext cx="2391003" cy="1454661"/>
          </a:xfrm>
          <a:prstGeom prst="roundRect">
            <a:avLst>
              <a:gd name="adj" fmla="val 16667"/>
            </a:avLst>
          </a:prstGeom>
          <a:solidFill>
            <a:srgbClr val="EF765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EF7652"/>
              </a:solidFill>
              <a:latin typeface="Arial"/>
              <a:ea typeface="Arial"/>
              <a:cs typeface="Arial"/>
              <a:sym typeface="Arial"/>
            </a:endParaRPr>
          </a:p>
        </p:txBody>
      </p:sp>
      <p:sp>
        <p:nvSpPr>
          <p:cNvPr id="166" name="Google Shape;166;p8"/>
          <p:cNvSpPr txBox="1"/>
          <p:nvPr/>
        </p:nvSpPr>
        <p:spPr>
          <a:xfrm>
            <a:off x="6264730" y="4115716"/>
            <a:ext cx="2296426" cy="193257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FFFF"/>
              </a:buClr>
              <a:buSzPts val="1800"/>
              <a:buFont typeface="Arial"/>
              <a:buNone/>
            </a:pPr>
            <a:r>
              <a:rPr lang="es-CL" sz="1600" b="0" i="0" u="none" strike="noStrike" cap="none">
                <a:solidFill>
                  <a:srgbClr val="FFFFFF"/>
                </a:solidFill>
                <a:latin typeface="Calibri"/>
                <a:ea typeface="Calibri"/>
                <a:cs typeface="Calibri"/>
                <a:sym typeface="Calibri"/>
              </a:rPr>
              <a:t>Lo</a:t>
            </a:r>
            <a:r>
              <a:rPr lang="es-CL" sz="1600" b="1" i="0" u="none" strike="noStrike" cap="none">
                <a:solidFill>
                  <a:srgbClr val="FFFFFF"/>
                </a:solidFill>
                <a:latin typeface="Calibri"/>
                <a:ea typeface="Calibri"/>
                <a:cs typeface="Calibri"/>
                <a:sym typeface="Calibri"/>
              </a:rPr>
              <a:t> social, </a:t>
            </a:r>
            <a:r>
              <a:rPr lang="es-CL" sz="1600" b="0" i="0" u="none" strike="noStrike" cap="none">
                <a:solidFill>
                  <a:srgbClr val="FFFFFF"/>
                </a:solidFill>
                <a:latin typeface="Calibri"/>
                <a:ea typeface="Calibri"/>
                <a:cs typeface="Calibri"/>
                <a:sym typeface="Calibri"/>
              </a:rPr>
              <a:t>referido a los derechos que resguardan en un mínimo el bienestar económico y la seguridad de los individuos</a:t>
            </a:r>
            <a:endParaRPr sz="1600" b="0" i="0" u="none" strike="noStrike" cap="none">
              <a:solidFill>
                <a:srgbClr val="000000"/>
              </a:solidFill>
              <a:latin typeface="Arial"/>
              <a:ea typeface="Arial"/>
              <a:cs typeface="Arial"/>
              <a:sym typeface="Arial"/>
            </a:endParaRPr>
          </a:p>
        </p:txBody>
      </p:sp>
      <p:cxnSp>
        <p:nvCxnSpPr>
          <p:cNvPr id="167" name="Google Shape;167;p8"/>
          <p:cNvCxnSpPr/>
          <p:nvPr/>
        </p:nvCxnSpPr>
        <p:spPr>
          <a:xfrm flipH="1">
            <a:off x="1817213" y="3116687"/>
            <a:ext cx="2278271" cy="800841"/>
          </a:xfrm>
          <a:prstGeom prst="straightConnector1">
            <a:avLst/>
          </a:prstGeom>
          <a:noFill/>
          <a:ln w="34925" cap="rnd" cmpd="sng">
            <a:solidFill>
              <a:srgbClr val="EF7652"/>
            </a:solidFill>
            <a:prstDash val="dot"/>
            <a:round/>
            <a:headEnd type="none" w="sm" len="sm"/>
            <a:tailEnd type="none" w="sm" len="sm"/>
          </a:ln>
        </p:spPr>
      </p:cxnSp>
      <p:cxnSp>
        <p:nvCxnSpPr>
          <p:cNvPr id="168" name="Google Shape;168;p8"/>
          <p:cNvCxnSpPr/>
          <p:nvPr/>
        </p:nvCxnSpPr>
        <p:spPr>
          <a:xfrm rot="10800000">
            <a:off x="5099420" y="3151450"/>
            <a:ext cx="2343713" cy="766079"/>
          </a:xfrm>
          <a:prstGeom prst="straightConnector1">
            <a:avLst/>
          </a:prstGeom>
          <a:noFill/>
          <a:ln w="34925" cap="rnd" cmpd="sng">
            <a:solidFill>
              <a:srgbClr val="EF7652"/>
            </a:solidFill>
            <a:prstDash val="dot"/>
            <a:round/>
            <a:headEnd type="none" w="sm" len="sm"/>
            <a:tailEnd type="none" w="sm" len="sm"/>
          </a:ln>
        </p:spPr>
      </p:cxnSp>
      <p:cxnSp>
        <p:nvCxnSpPr>
          <p:cNvPr id="169" name="Google Shape;169;p8"/>
          <p:cNvCxnSpPr/>
          <p:nvPr/>
        </p:nvCxnSpPr>
        <p:spPr>
          <a:xfrm flipH="1">
            <a:off x="4590634" y="3353934"/>
            <a:ext cx="1" cy="581026"/>
          </a:xfrm>
          <a:prstGeom prst="straightConnector1">
            <a:avLst/>
          </a:prstGeom>
          <a:noFill/>
          <a:ln w="34925" cap="rnd" cmpd="sng">
            <a:solidFill>
              <a:srgbClr val="EF7652"/>
            </a:solidFill>
            <a:prstDash val="dot"/>
            <a:round/>
            <a:headEnd type="none" w="sm" len="sm"/>
            <a:tailEnd type="none" w="sm" len="sm"/>
          </a:ln>
        </p:spPr>
      </p:cxnSp>
    </p:spTree>
  </p:cSld>
  <p:clrMapOvr>
    <a:masterClrMapping/>
  </p:clrMapOvr>
</p:sld>
</file>

<file path=ppt/theme/theme1.xml><?xml version="1.0" encoding="utf-8"?>
<a:theme xmlns:a="http://schemas.openxmlformats.org/drawingml/2006/main" name="1_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2070</Words>
  <Application>Microsoft Macintosh PowerPoint</Application>
  <PresentationFormat>Presentación en pantalla (4:3)</PresentationFormat>
  <Paragraphs>183</Paragraphs>
  <Slides>33</Slides>
  <Notes>30</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33</vt:i4>
      </vt:variant>
    </vt:vector>
  </HeadingPairs>
  <TitlesOfParts>
    <vt:vector size="39" baseType="lpstr">
      <vt:lpstr>Corbel</vt:lpstr>
      <vt:lpstr>Calibri</vt:lpstr>
      <vt:lpstr>Arial</vt:lpstr>
      <vt:lpstr>Courier New</vt:lpstr>
      <vt:lpstr>1_Tema de Office</vt:lpstr>
      <vt:lpstr>3_Tema de Office</vt:lpstr>
      <vt:lpstr>Presentación de PowerPoint</vt:lpstr>
      <vt:lpstr>Presentación de PowerPoint</vt:lpstr>
      <vt:lpstr>Presentación de PowerPoint</vt:lpstr>
      <vt:lpstr>PARTICIPACIÓN CIUDADANA DISTINTAS VISIONES</vt:lpstr>
      <vt:lpstr>PARTICIPACIÓN CIUDADANA DISTINTAS VISIONES</vt:lpstr>
      <vt:lpstr>PARTICIPACIÓN CIUDADANA DISTINTAS VISIONES</vt:lpstr>
      <vt:lpstr>PARTICIPACIÓN CIUDADANA DISTINTAS VISIONES</vt:lpstr>
      <vt:lpstr>PARTICIPACIÓN CIUDADANA DISTINTAS VISIONES</vt:lpstr>
      <vt:lpstr>PARTICIPACIÓN CIUDADANA DISTINTAS VISIONES</vt:lpstr>
      <vt:lpstr>PARTICIPACIÓN CIUDADANA DISTINTAS VISIONES</vt:lpstr>
      <vt:lpstr>PARTICIPACIÓN CIUDADANA DISTINTAS VISIONES</vt:lpstr>
      <vt:lpstr>¿QUÉ ES LA  PARTICIPACIÓN CIUDADANA? DISTINTAS VISIONES</vt:lpstr>
      <vt:lpstr>¿QUÉ ES LA  PARTICIPACIÓN CIUDADANA? DISTINTAS VISIONES</vt:lpstr>
      <vt:lpstr>¿QUÉ ES LA  PARTICIPACIÓN CIUDADANA? DISTINTAS VISIONES</vt:lpstr>
      <vt:lpstr>¿QUÉ ES LA  PARTICIPACIÓN CIUDADANA? DISTINTAS VISIONES</vt:lpstr>
      <vt:lpstr>PARTICIPACIÓN CIUDADANA DISTINTAS VISIONES</vt:lpstr>
      <vt:lpstr>PARTICIPACIÓN CIUDADANA DISTINTAS VISIONES</vt:lpstr>
      <vt:lpstr>PARTICIPACIÓN CIUDADANA DISTINTAS VISIONES</vt:lpstr>
      <vt:lpstr>PARTICIPACIÓN CIUDADANA DISTINTAS VISIONES</vt:lpstr>
      <vt:lpstr>PARTICIPACIÓN CIUDADANA DISTINTAS VISIONES</vt:lpstr>
      <vt:lpstr>PARTICIPACIÓN CIUDADANA DISTINTAS VISIONES</vt:lpstr>
      <vt:lpstr>PARTICIPACIÓN CIUDADANA DISTINTAS VISIONES</vt:lpstr>
      <vt:lpstr>PARTICIPACIÓN CIUDADANA DISTINTAS VISIONES</vt:lpstr>
      <vt:lpstr>PARTICIPACIÓN CIUDADANA DISTINTAS VISIONES</vt:lpstr>
      <vt:lpstr>PARTICIPACIÓN CIUDADANA DISTINTAS VISIONES</vt:lpstr>
      <vt:lpstr>PARTICIPACIÓN CIUDADANA DISTINTAS VISIONES</vt:lpstr>
      <vt:lpstr>PARTICIPACIÓN CIUDADANA DISTINTAS VISIONES</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Microsoft Office User</dc:creator>
  <cp:lastModifiedBy>Usuario de Microsoft Office</cp:lastModifiedBy>
  <cp:revision>5</cp:revision>
  <dcterms:created xsi:type="dcterms:W3CDTF">2020-09-17T00:19:04Z</dcterms:created>
  <dcterms:modified xsi:type="dcterms:W3CDTF">2020-11-20T03:09:17Z</dcterms:modified>
</cp:coreProperties>
</file>