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2.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 id="2147483659" r:id="rId2"/>
  </p:sldMasterIdLst>
  <p:notesMasterIdLst>
    <p:notesMasterId r:id="rId35"/>
  </p:notesMasterIdLst>
  <p:sldIdLst>
    <p:sldId id="302" r:id="rId3"/>
    <p:sldId id="316" r:id="rId4"/>
    <p:sldId id="257" r:id="rId5"/>
    <p:sldId id="258" r:id="rId6"/>
    <p:sldId id="259" r:id="rId7"/>
    <p:sldId id="260" r:id="rId8"/>
    <p:sldId id="261" r:id="rId9"/>
    <p:sldId id="262" r:id="rId10"/>
    <p:sldId id="304" r:id="rId11"/>
    <p:sldId id="267" r:id="rId12"/>
    <p:sldId id="305" r:id="rId13"/>
    <p:sldId id="306" r:id="rId14"/>
    <p:sldId id="307" r:id="rId15"/>
    <p:sldId id="308" r:id="rId16"/>
    <p:sldId id="268" r:id="rId17"/>
    <p:sldId id="269" r:id="rId18"/>
    <p:sldId id="270" r:id="rId19"/>
    <p:sldId id="271" r:id="rId20"/>
    <p:sldId id="272" r:id="rId21"/>
    <p:sldId id="273" r:id="rId22"/>
    <p:sldId id="274" r:id="rId23"/>
    <p:sldId id="275" r:id="rId24"/>
    <p:sldId id="282" r:id="rId25"/>
    <p:sldId id="309" r:id="rId26"/>
    <p:sldId id="310" r:id="rId27"/>
    <p:sldId id="312" r:id="rId28"/>
    <p:sldId id="311" r:id="rId29"/>
    <p:sldId id="313" r:id="rId30"/>
    <p:sldId id="314" r:id="rId31"/>
    <p:sldId id="283" r:id="rId32"/>
    <p:sldId id="284" r:id="rId33"/>
    <p:sldId id="317" r:id="rId34"/>
  </p:sldIdLst>
  <p:sldSz cx="9144000" cy="6858000" type="screen4x3"/>
  <p:notesSz cx="6858000" cy="9144000"/>
  <p:embeddedFontLst>
    <p:embeddedFont>
      <p:font typeface="Calibri" panose="020F0502020204030204" pitchFamily="34" charset="0"/>
      <p:regular r:id="rId36"/>
      <p:bold r:id="rId37"/>
      <p:italic r:id="rId38"/>
      <p:boldItalic r:id="rId39"/>
    </p:embeddedFont>
    <p:embeddedFont>
      <p:font typeface="Corbel" panose="020B050302020402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hT0QUXf6Mh1z0hkFmcRgt7rvwtt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cisca Zegers" initials="" lastIdx="6" clrIdx="0"/>
  <p:cmAuthor id="1" name="Maximiliano Molina" initials="" lastIdx="1" clrIdx="1"/>
  <p:cmAuthor id="2" name="Alicia Santi" initials="" lastIdx="3" clrIdx="2"/>
  <p:cmAuthor id="3" name="Daniel Sandoval" initials="" lastIdx="1"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F7651"/>
    <a:srgbClr val="F3987D"/>
    <a:srgbClr val="F8C9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6"/>
    <p:restoredTop sz="94608"/>
  </p:normalViewPr>
  <p:slideViewPr>
    <p:cSldViewPr snapToGrid="0" snapToObjects="1">
      <p:cViewPr varScale="1">
        <p:scale>
          <a:sx n="196" d="100"/>
          <a:sy n="196" d="100"/>
        </p:scale>
        <p:origin x="2888"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0-10-09T18:32:00.405" idx="2">
    <p:pos x="6000" y="0"/>
    <p:text>CA: el párrafo queda un poco pesado, podremos sacar o destacar algo?</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Ke-9Q78"/>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0-10-09T18:33:41.658" idx="4">
    <p:pos x="6000" y="100"/>
    <p:text>Ídem CA</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Ke-9Q8E"/>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3647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7821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8053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1974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8720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83367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90262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31687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56206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0878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7437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1"/>
        <p:cNvGrpSpPr/>
        <p:nvPr/>
      </p:nvGrpSpPr>
      <p:grpSpPr>
        <a:xfrm>
          <a:off x="0" y="0"/>
          <a:ext cx="0" cy="0"/>
          <a:chOff x="0" y="0"/>
          <a:chExt cx="0" cy="0"/>
        </a:xfrm>
      </p:grpSpPr>
      <p:sp>
        <p:nvSpPr>
          <p:cNvPr id="12" name="Google Shape;12;p2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68"/>
        <p:cNvGrpSpPr/>
        <p:nvPr/>
      </p:nvGrpSpPr>
      <p:grpSpPr>
        <a:xfrm>
          <a:off x="0" y="0"/>
          <a:ext cx="0" cy="0"/>
          <a:chOff x="0" y="0"/>
          <a:chExt cx="0" cy="0"/>
        </a:xfrm>
      </p:grpSpPr>
      <p:sp>
        <p:nvSpPr>
          <p:cNvPr id="69" name="Google Shape;69;p32"/>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2"/>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726061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595675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113179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36"/>
        <p:cNvGrpSpPr/>
        <p:nvPr/>
      </p:nvGrpSpPr>
      <p:grpSpPr>
        <a:xfrm>
          <a:off x="0" y="0"/>
          <a:ext cx="0" cy="0"/>
          <a:chOff x="0" y="0"/>
          <a:chExt cx="0" cy="0"/>
        </a:xfrm>
      </p:grpSpPr>
      <p:sp>
        <p:nvSpPr>
          <p:cNvPr id="37" name="Google Shape;37;p1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1669888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766237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50"/>
        <p:cNvGrpSpPr/>
        <p:nvPr/>
      </p:nvGrpSpPr>
      <p:grpSpPr>
        <a:xfrm>
          <a:off x="0" y="0"/>
          <a:ext cx="0" cy="0"/>
          <a:chOff x="0" y="0"/>
          <a:chExt cx="0" cy="0"/>
        </a:xfrm>
      </p:grpSpPr>
      <p:sp>
        <p:nvSpPr>
          <p:cNvPr id="51" name="Google Shape;51;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7398202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988757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1"/>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81036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782396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0" name="Google Shape;20;p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113291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3"/>
        <p:cNvGrpSpPr/>
        <p:nvPr/>
      </p:nvGrpSpPr>
      <p:grpSpPr>
        <a:xfrm>
          <a:off x="0" y="0"/>
          <a:ext cx="0" cy="0"/>
          <a:chOff x="0" y="0"/>
          <a:chExt cx="0" cy="0"/>
        </a:xfrm>
      </p:grpSpPr>
      <p:sp>
        <p:nvSpPr>
          <p:cNvPr id="24" name="Google Shape;24;p2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0"/>
        <p:cNvGrpSpPr/>
        <p:nvPr/>
      </p:nvGrpSpPr>
      <p:grpSpPr>
        <a:xfrm>
          <a:off x="0" y="0"/>
          <a:ext cx="0" cy="0"/>
          <a:chOff x="0" y="0"/>
          <a:chExt cx="0" cy="0"/>
        </a:xfrm>
      </p:grpSpPr>
      <p:sp>
        <p:nvSpPr>
          <p:cNvPr id="31" name="Google Shape;31;p2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2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2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39"/>
        <p:cNvGrpSpPr/>
        <p:nvPr/>
      </p:nvGrpSpPr>
      <p:grpSpPr>
        <a:xfrm>
          <a:off x="0" y="0"/>
          <a:ext cx="0" cy="0"/>
          <a:chOff x="0" y="0"/>
          <a:chExt cx="0" cy="0"/>
        </a:xfrm>
      </p:grpSpPr>
      <p:sp>
        <p:nvSpPr>
          <p:cNvPr id="40" name="Google Shape;40;p2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44"/>
        <p:cNvGrpSpPr/>
        <p:nvPr/>
      </p:nvGrpSpPr>
      <p:grpSpPr>
        <a:xfrm>
          <a:off x="0" y="0"/>
          <a:ext cx="0" cy="0"/>
          <a:chOff x="0" y="0"/>
          <a:chExt cx="0" cy="0"/>
        </a:xfrm>
      </p:grpSpPr>
      <p:sp>
        <p:nvSpPr>
          <p:cNvPr id="45" name="Google Shape;45;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48"/>
        <p:cNvGrpSpPr/>
        <p:nvPr/>
      </p:nvGrpSpPr>
      <p:grpSpPr>
        <a:xfrm>
          <a:off x="0" y="0"/>
          <a:ext cx="0" cy="0"/>
          <a:chOff x="0" y="0"/>
          <a:chExt cx="0" cy="0"/>
        </a:xfrm>
      </p:grpSpPr>
      <p:sp>
        <p:nvSpPr>
          <p:cNvPr id="49" name="Google Shape;49;p2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2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55"/>
        <p:cNvGrpSpPr/>
        <p:nvPr/>
      </p:nvGrpSpPr>
      <p:grpSpPr>
        <a:xfrm>
          <a:off x="0" y="0"/>
          <a:ext cx="0" cy="0"/>
          <a:chOff x="0" y="0"/>
          <a:chExt cx="0" cy="0"/>
        </a:xfrm>
      </p:grpSpPr>
      <p:sp>
        <p:nvSpPr>
          <p:cNvPr id="56" name="Google Shape;56;p3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0"/>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8" name="Google Shape;58;p3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2"/>
        <p:cNvGrpSpPr/>
        <p:nvPr/>
      </p:nvGrpSpPr>
      <p:grpSpPr>
        <a:xfrm>
          <a:off x="0" y="0"/>
          <a:ext cx="0" cy="0"/>
          <a:chOff x="0" y="0"/>
          <a:chExt cx="0" cy="0"/>
        </a:xfrm>
      </p:grpSpPr>
      <p:sp>
        <p:nvSpPr>
          <p:cNvPr id="63" name="Google Shape;63;p3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11827054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5.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5.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1.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comments" Target="../comments/commen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D4099828-A3A1-6142-A43C-FD0363BDF6CB}"/>
              </a:ext>
            </a:extLst>
          </p:cNvPr>
          <p:cNvSpPr/>
          <p:nvPr/>
        </p:nvSpPr>
        <p:spPr>
          <a:xfrm>
            <a:off x="3460958" y="3854027"/>
            <a:ext cx="2222083"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EDUCACIÓN CIUDADANA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UNIDAD </a:t>
            </a:r>
            <a:r>
              <a:rPr lang="es-ES" b="1" dirty="0">
                <a:solidFill>
                  <a:srgbClr val="FFFFFF"/>
                </a:solidFill>
                <a:latin typeface="Corbel"/>
                <a:ea typeface="Corbel"/>
                <a:cs typeface="Corbel"/>
                <a:sym typeface="Corbel"/>
              </a:rPr>
              <a:t>II</a:t>
            </a: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I / CLASE 2</a:t>
            </a:r>
            <a:endParaRPr kumimoji="0" lang="es-CL" sz="1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0" name="Google Shape;84;p1">
            <a:extLst>
              <a:ext uri="{FF2B5EF4-FFF2-40B4-BE49-F238E27FC236}">
                <a16:creationId xmlns:a16="http://schemas.microsoft.com/office/drawing/2014/main" id="{93C4527F-EDA6-9044-8872-33D8CF1ABD1F}"/>
              </a:ext>
            </a:extLst>
          </p:cNvPr>
          <p:cNvCxnSpPr/>
          <p:nvPr/>
        </p:nvCxnSpPr>
        <p:spPr>
          <a:xfrm rot="10800000">
            <a:off x="2500436" y="3722959"/>
            <a:ext cx="4054783" cy="0"/>
          </a:xfrm>
          <a:prstGeom prst="straightConnector1">
            <a:avLst/>
          </a:prstGeom>
          <a:noFill/>
          <a:ln w="38100" cap="rnd" cmpd="sng">
            <a:solidFill>
              <a:schemeClr val="lt1"/>
            </a:solidFill>
            <a:prstDash val="solid"/>
            <a:round/>
            <a:headEnd type="none" w="sm" len="sm"/>
            <a:tailEnd type="none" w="sm" len="sm"/>
          </a:ln>
        </p:spPr>
      </p:cxnSp>
      <p:sp>
        <p:nvSpPr>
          <p:cNvPr id="11" name="Google Shape;85;p1">
            <a:extLst>
              <a:ext uri="{FF2B5EF4-FFF2-40B4-BE49-F238E27FC236}">
                <a16:creationId xmlns:a16="http://schemas.microsoft.com/office/drawing/2014/main" id="{666058BC-19DA-EC44-B821-FB91F1DECE35}"/>
              </a:ext>
            </a:extLst>
          </p:cNvPr>
          <p:cNvSpPr txBox="1"/>
          <p:nvPr/>
        </p:nvSpPr>
        <p:spPr>
          <a:xfrm>
            <a:off x="1361730" y="2276058"/>
            <a:ext cx="6420540" cy="1045118"/>
          </a:xfrm>
          <a:prstGeom prst="rect">
            <a:avLst/>
          </a:prstGeom>
          <a:noFill/>
          <a:ln>
            <a:noFill/>
          </a:ln>
        </p:spPr>
        <p:txBody>
          <a:bodyPr spcFirstLastPara="1" wrap="square" lIns="91425" tIns="45700" rIns="91425" bIns="45700" anchor="t" anchorCtr="0">
            <a:noAutofit/>
          </a:bodyPr>
          <a:lstStyle/>
          <a:p>
            <a:pPr lvl="0" algn="ctr">
              <a:buSzPts val="1800"/>
              <a:defRPr/>
            </a:pPr>
            <a:r>
              <a:rPr lang="es-ES" sz="2800" b="1" dirty="0">
                <a:solidFill>
                  <a:srgbClr val="FFFFFF"/>
                </a:solidFill>
                <a:latin typeface="Corbel"/>
                <a:ea typeface="Corbel"/>
                <a:cs typeface="Corbel"/>
                <a:sym typeface="Corbel"/>
              </a:rPr>
              <a:t>ESPACIO RURAL Y ESPACIO URBANO.</a:t>
            </a:r>
          </a:p>
          <a:p>
            <a:pPr lvl="0" algn="ctr">
              <a:buSzPts val="1800"/>
              <a:defRPr/>
            </a:pPr>
            <a:r>
              <a:rPr lang="es-ES" sz="2800" b="1" dirty="0">
                <a:solidFill>
                  <a:srgbClr val="FFFFFF"/>
                </a:solidFill>
                <a:latin typeface="Corbel"/>
                <a:ea typeface="Corbel"/>
                <a:cs typeface="Corbel"/>
                <a:sym typeface="Corbel"/>
              </a:rPr>
              <a:t>LA PLANIFICACIÓN URBANA Y LA PARTICIPACIÓN CIUDADANA</a:t>
            </a:r>
          </a:p>
        </p:txBody>
      </p:sp>
      <p:pic>
        <p:nvPicPr>
          <p:cNvPr id="3" name="Gráfico 2">
            <a:extLst>
              <a:ext uri="{FF2B5EF4-FFF2-40B4-BE49-F238E27FC236}">
                <a16:creationId xmlns:a16="http://schemas.microsoft.com/office/drawing/2014/main" id="{CE061D45-CFB2-774C-A6BC-9BFAAD2D12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275890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6"/>
        <p:cNvGrpSpPr/>
        <p:nvPr/>
      </p:nvGrpSpPr>
      <p:grpSpPr>
        <a:xfrm>
          <a:off x="0" y="0"/>
          <a:ext cx="0" cy="0"/>
          <a:chOff x="0" y="0"/>
          <a:chExt cx="0" cy="0"/>
        </a:xfrm>
      </p:grpSpPr>
      <p:sp>
        <p:nvSpPr>
          <p:cNvPr id="187" name="Google Shape;187;p44"/>
          <p:cNvSpPr txBox="1"/>
          <p:nvPr/>
        </p:nvSpPr>
        <p:spPr>
          <a:xfrm>
            <a:off x="1012486" y="1577408"/>
            <a:ext cx="7119028" cy="34951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2000" b="1" i="0" u="none" strike="noStrike" cap="none">
                <a:solidFill>
                  <a:srgbClr val="7F7F7F"/>
                </a:solidFill>
                <a:latin typeface="Corbel"/>
                <a:ea typeface="Corbel"/>
                <a:cs typeface="Corbel"/>
                <a:sym typeface="Corbel"/>
              </a:rPr>
              <a:t>SEGMENTACIÓN INE (1992)</a:t>
            </a:r>
            <a:endParaRPr/>
          </a:p>
          <a:p>
            <a:pPr marL="64135" marR="0" lvl="0" indent="0" algn="ctr" rtl="0">
              <a:lnSpc>
                <a:spcPct val="100000"/>
              </a:lnSpc>
              <a:spcBef>
                <a:spcPts val="0"/>
              </a:spcBef>
              <a:spcAft>
                <a:spcPts val="0"/>
              </a:spcAft>
              <a:buClr>
                <a:srgbClr val="7F7F7F"/>
              </a:buClr>
              <a:buSzPts val="2590"/>
              <a:buFont typeface="Arial"/>
              <a:buNone/>
            </a:pPr>
            <a:endParaRPr sz="2000" b="1" i="0" u="none" strike="noStrike" cap="none">
              <a:solidFill>
                <a:srgbClr val="7F7F7F"/>
              </a:solidFill>
              <a:latin typeface="Corbel"/>
              <a:ea typeface="Corbel"/>
              <a:cs typeface="Corbel"/>
              <a:sym typeface="Corbel"/>
            </a:endParaRPr>
          </a:p>
        </p:txBody>
      </p:sp>
      <p:sp>
        <p:nvSpPr>
          <p:cNvPr id="188" name="Google Shape;188;p44"/>
          <p:cNvSpPr/>
          <p:nvPr/>
        </p:nvSpPr>
        <p:spPr>
          <a:xfrm>
            <a:off x="1734992" y="1913138"/>
            <a:ext cx="5674016" cy="3416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800" b="0" i="0" u="none" strike="noStrike" cap="none">
                <a:solidFill>
                  <a:srgbClr val="7F7F7F"/>
                </a:solidFill>
                <a:latin typeface="Corbel"/>
                <a:ea typeface="Corbel"/>
                <a:cs typeface="Corbel"/>
                <a:sym typeface="Corbel"/>
              </a:rPr>
              <a:t>*Clasificación de ciudades según cantidad  de población</a:t>
            </a:r>
            <a:endParaRPr sz="1800" b="0" i="0" u="none" strike="noStrike" cap="none">
              <a:solidFill>
                <a:srgbClr val="7F7F7F"/>
              </a:solidFill>
              <a:latin typeface="Arial"/>
              <a:ea typeface="Arial"/>
              <a:cs typeface="Arial"/>
              <a:sym typeface="Arial"/>
            </a:endParaRPr>
          </a:p>
        </p:txBody>
      </p:sp>
      <p:sp>
        <p:nvSpPr>
          <p:cNvPr id="191" name="Google Shape;191;p44"/>
          <p:cNvSpPr/>
          <p:nvPr/>
        </p:nvSpPr>
        <p:spPr>
          <a:xfrm>
            <a:off x="3172686" y="5317821"/>
            <a:ext cx="4559300" cy="4247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200" b="0" i="0" u="none" strike="noStrike" cap="none">
                <a:solidFill>
                  <a:srgbClr val="7F7F7F"/>
                </a:solidFill>
                <a:latin typeface="Corbel"/>
                <a:ea typeface="Corbel"/>
                <a:cs typeface="Corbel"/>
                <a:sym typeface="Corbel"/>
              </a:rPr>
              <a:t>Fuente: Elaboración propia en base a OCDE (2012), INE (2005) y Maturana &amp; Muñoz /2007).</a:t>
            </a:r>
            <a:endParaRPr sz="1200" b="0" i="0" u="none" strike="noStrike" cap="none">
              <a:solidFill>
                <a:srgbClr val="7F7F7F"/>
              </a:solidFill>
              <a:latin typeface="Arial"/>
              <a:ea typeface="Arial"/>
              <a:cs typeface="Arial"/>
              <a:sym typeface="Arial"/>
            </a:endParaRPr>
          </a:p>
        </p:txBody>
      </p:sp>
      <p:sp>
        <p:nvSpPr>
          <p:cNvPr id="192" name="Google Shape;192;p44"/>
          <p:cNvSpPr txBox="1">
            <a:spLocks noGrp="1"/>
          </p:cNvSpPr>
          <p:nvPr>
            <p:ph type="title"/>
          </p:nvPr>
        </p:nvSpPr>
        <p:spPr>
          <a:xfrm>
            <a:off x="531024" y="350427"/>
            <a:ext cx="5704676"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¿CÓMO PODEMOS SABER SI VIVIMOS EN UN ÁREA RURAL O URBANA? </a:t>
            </a:r>
            <a:endParaRPr sz="2400">
              <a:solidFill>
                <a:srgbClr val="EF765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6"/>
        <p:cNvGrpSpPr/>
        <p:nvPr/>
      </p:nvGrpSpPr>
      <p:grpSpPr>
        <a:xfrm>
          <a:off x="0" y="0"/>
          <a:ext cx="0" cy="0"/>
          <a:chOff x="0" y="0"/>
          <a:chExt cx="0" cy="0"/>
        </a:xfrm>
      </p:grpSpPr>
      <p:sp>
        <p:nvSpPr>
          <p:cNvPr id="187" name="Google Shape;187;p44"/>
          <p:cNvSpPr txBox="1"/>
          <p:nvPr/>
        </p:nvSpPr>
        <p:spPr>
          <a:xfrm>
            <a:off x="1012486" y="1577408"/>
            <a:ext cx="7119028" cy="34951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2000" b="1" i="0" u="none" strike="noStrike" cap="none">
                <a:solidFill>
                  <a:srgbClr val="7F7F7F"/>
                </a:solidFill>
                <a:latin typeface="Corbel"/>
                <a:ea typeface="Corbel"/>
                <a:cs typeface="Corbel"/>
                <a:sym typeface="Corbel"/>
              </a:rPr>
              <a:t>SEGMENTACIÓN INE (1992)</a:t>
            </a:r>
            <a:endParaRPr/>
          </a:p>
          <a:p>
            <a:pPr marL="64135" marR="0" lvl="0" indent="0" algn="ctr" rtl="0">
              <a:lnSpc>
                <a:spcPct val="100000"/>
              </a:lnSpc>
              <a:spcBef>
                <a:spcPts val="0"/>
              </a:spcBef>
              <a:spcAft>
                <a:spcPts val="0"/>
              </a:spcAft>
              <a:buClr>
                <a:srgbClr val="7F7F7F"/>
              </a:buClr>
              <a:buSzPts val="2590"/>
              <a:buFont typeface="Arial"/>
              <a:buNone/>
            </a:pPr>
            <a:endParaRPr sz="2000" b="1" i="0" u="none" strike="noStrike" cap="none">
              <a:solidFill>
                <a:srgbClr val="7F7F7F"/>
              </a:solidFill>
              <a:latin typeface="Corbel"/>
              <a:ea typeface="Corbel"/>
              <a:cs typeface="Corbel"/>
              <a:sym typeface="Corbel"/>
            </a:endParaRPr>
          </a:p>
        </p:txBody>
      </p:sp>
      <p:sp>
        <p:nvSpPr>
          <p:cNvPr id="188" name="Google Shape;188;p44"/>
          <p:cNvSpPr/>
          <p:nvPr/>
        </p:nvSpPr>
        <p:spPr>
          <a:xfrm>
            <a:off x="1734992" y="1913138"/>
            <a:ext cx="5674016" cy="3416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800" b="0" i="0" u="none" strike="noStrike" cap="none">
                <a:solidFill>
                  <a:srgbClr val="7F7F7F"/>
                </a:solidFill>
                <a:latin typeface="Corbel"/>
                <a:ea typeface="Corbel"/>
                <a:cs typeface="Corbel"/>
                <a:sym typeface="Corbel"/>
              </a:rPr>
              <a:t>*Clasificación de ciudades según cantidad  de población</a:t>
            </a:r>
            <a:endParaRPr sz="1800" b="0" i="0" u="none" strike="noStrike" cap="none">
              <a:solidFill>
                <a:srgbClr val="7F7F7F"/>
              </a:solidFill>
              <a:latin typeface="Arial"/>
              <a:ea typeface="Arial"/>
              <a:cs typeface="Arial"/>
              <a:sym typeface="Arial"/>
            </a:endParaRPr>
          </a:p>
        </p:txBody>
      </p:sp>
      <p:sp>
        <p:nvSpPr>
          <p:cNvPr id="191" name="Google Shape;191;p44"/>
          <p:cNvSpPr/>
          <p:nvPr/>
        </p:nvSpPr>
        <p:spPr>
          <a:xfrm>
            <a:off x="3172686" y="5317821"/>
            <a:ext cx="4559300" cy="4247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200" b="0" i="0" u="none" strike="noStrike" cap="none">
                <a:solidFill>
                  <a:srgbClr val="7F7F7F"/>
                </a:solidFill>
                <a:latin typeface="Corbel"/>
                <a:ea typeface="Corbel"/>
                <a:cs typeface="Corbel"/>
                <a:sym typeface="Corbel"/>
              </a:rPr>
              <a:t>Fuente: Elaboración propia en base a OCDE (2012), INE (2005) y Maturana &amp; Muñoz /2007).</a:t>
            </a:r>
            <a:endParaRPr sz="1200" b="0" i="0" u="none" strike="noStrike" cap="none">
              <a:solidFill>
                <a:srgbClr val="7F7F7F"/>
              </a:solidFill>
              <a:latin typeface="Arial"/>
              <a:ea typeface="Arial"/>
              <a:cs typeface="Arial"/>
              <a:sym typeface="Arial"/>
            </a:endParaRPr>
          </a:p>
        </p:txBody>
      </p:sp>
      <p:sp>
        <p:nvSpPr>
          <p:cNvPr id="192" name="Google Shape;192;p44"/>
          <p:cNvSpPr txBox="1">
            <a:spLocks noGrp="1"/>
          </p:cNvSpPr>
          <p:nvPr>
            <p:ph type="title"/>
          </p:nvPr>
        </p:nvSpPr>
        <p:spPr>
          <a:xfrm>
            <a:off x="531024" y="350427"/>
            <a:ext cx="5704676"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¿CÓMO PODEMOS SABER SI VIVIMOS EN UN ÁREA RURAL O URBANA? </a:t>
            </a:r>
            <a:endParaRPr sz="2400">
              <a:solidFill>
                <a:srgbClr val="EF7652"/>
              </a:solidFill>
            </a:endParaRPr>
          </a:p>
        </p:txBody>
      </p:sp>
      <p:pic>
        <p:nvPicPr>
          <p:cNvPr id="3" name="Imagen 2">
            <a:extLst>
              <a:ext uri="{FF2B5EF4-FFF2-40B4-BE49-F238E27FC236}">
                <a16:creationId xmlns:a16="http://schemas.microsoft.com/office/drawing/2014/main" id="{9E1FBDE8-6C80-524F-8CE0-F6D730207AB6}"/>
              </a:ext>
            </a:extLst>
          </p:cNvPr>
          <p:cNvPicPr>
            <a:picLocks noChangeAspect="1"/>
          </p:cNvPicPr>
          <p:nvPr/>
        </p:nvPicPr>
        <p:blipFill>
          <a:blip r:embed="rId4"/>
          <a:stretch>
            <a:fillRect/>
          </a:stretch>
        </p:blipFill>
        <p:spPr>
          <a:xfrm>
            <a:off x="1012486" y="2480443"/>
            <a:ext cx="2486740" cy="2529032"/>
          </a:xfrm>
          <a:prstGeom prst="rect">
            <a:avLst/>
          </a:prstGeom>
        </p:spPr>
      </p:pic>
    </p:spTree>
    <p:extLst>
      <p:ext uri="{BB962C8B-B14F-4D97-AF65-F5344CB8AC3E}">
        <p14:creationId xmlns:p14="http://schemas.microsoft.com/office/powerpoint/2010/main" val="687133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6"/>
        <p:cNvGrpSpPr/>
        <p:nvPr/>
      </p:nvGrpSpPr>
      <p:grpSpPr>
        <a:xfrm>
          <a:off x="0" y="0"/>
          <a:ext cx="0" cy="0"/>
          <a:chOff x="0" y="0"/>
          <a:chExt cx="0" cy="0"/>
        </a:xfrm>
      </p:grpSpPr>
      <p:sp>
        <p:nvSpPr>
          <p:cNvPr id="187" name="Google Shape;187;p44"/>
          <p:cNvSpPr txBox="1"/>
          <p:nvPr/>
        </p:nvSpPr>
        <p:spPr>
          <a:xfrm>
            <a:off x="1012486" y="1577408"/>
            <a:ext cx="7119028" cy="34951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2000" b="1" i="0" u="none" strike="noStrike" cap="none">
                <a:solidFill>
                  <a:srgbClr val="7F7F7F"/>
                </a:solidFill>
                <a:latin typeface="Corbel"/>
                <a:ea typeface="Corbel"/>
                <a:cs typeface="Corbel"/>
                <a:sym typeface="Corbel"/>
              </a:rPr>
              <a:t>SEGMENTACIÓN INE (1992)</a:t>
            </a:r>
            <a:endParaRPr/>
          </a:p>
          <a:p>
            <a:pPr marL="64135" marR="0" lvl="0" indent="0" algn="ctr" rtl="0">
              <a:lnSpc>
                <a:spcPct val="100000"/>
              </a:lnSpc>
              <a:spcBef>
                <a:spcPts val="0"/>
              </a:spcBef>
              <a:spcAft>
                <a:spcPts val="0"/>
              </a:spcAft>
              <a:buClr>
                <a:srgbClr val="7F7F7F"/>
              </a:buClr>
              <a:buSzPts val="2590"/>
              <a:buFont typeface="Arial"/>
              <a:buNone/>
            </a:pPr>
            <a:endParaRPr sz="2000" b="1" i="0" u="none" strike="noStrike" cap="none">
              <a:solidFill>
                <a:srgbClr val="7F7F7F"/>
              </a:solidFill>
              <a:latin typeface="Corbel"/>
              <a:ea typeface="Corbel"/>
              <a:cs typeface="Corbel"/>
              <a:sym typeface="Corbel"/>
            </a:endParaRPr>
          </a:p>
        </p:txBody>
      </p:sp>
      <p:sp>
        <p:nvSpPr>
          <p:cNvPr id="188" name="Google Shape;188;p44"/>
          <p:cNvSpPr/>
          <p:nvPr/>
        </p:nvSpPr>
        <p:spPr>
          <a:xfrm>
            <a:off x="1734992" y="1913138"/>
            <a:ext cx="5674016" cy="3416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800" b="0" i="0" u="none" strike="noStrike" cap="none">
                <a:solidFill>
                  <a:srgbClr val="7F7F7F"/>
                </a:solidFill>
                <a:latin typeface="Corbel"/>
                <a:ea typeface="Corbel"/>
                <a:cs typeface="Corbel"/>
                <a:sym typeface="Corbel"/>
              </a:rPr>
              <a:t>*Clasificación de ciudades según cantidad  de población</a:t>
            </a:r>
            <a:endParaRPr sz="1800" b="0" i="0" u="none" strike="noStrike" cap="none">
              <a:solidFill>
                <a:srgbClr val="7F7F7F"/>
              </a:solidFill>
              <a:latin typeface="Arial"/>
              <a:ea typeface="Arial"/>
              <a:cs typeface="Arial"/>
              <a:sym typeface="Arial"/>
            </a:endParaRPr>
          </a:p>
        </p:txBody>
      </p:sp>
      <p:sp>
        <p:nvSpPr>
          <p:cNvPr id="190" name="Google Shape;190;p44"/>
          <p:cNvSpPr txBox="1"/>
          <p:nvPr/>
        </p:nvSpPr>
        <p:spPr>
          <a:xfrm>
            <a:off x="3931527" y="4415699"/>
            <a:ext cx="2596048" cy="3416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dirty="0">
                <a:solidFill>
                  <a:srgbClr val="EF7652"/>
                </a:solidFill>
                <a:latin typeface="Corbel"/>
                <a:ea typeface="Corbel"/>
                <a:cs typeface="Corbel"/>
                <a:sym typeface="Corbel"/>
              </a:rPr>
              <a:t>Ciudad  / </a:t>
            </a:r>
            <a:r>
              <a:rPr lang="es-CL" sz="1600" b="0" i="0" u="none" strike="noStrike" cap="none" dirty="0">
                <a:solidFill>
                  <a:srgbClr val="7F7F7F"/>
                </a:solidFill>
                <a:latin typeface="Corbel"/>
                <a:ea typeface="Corbel"/>
                <a:cs typeface="Corbel"/>
                <a:sym typeface="Corbel"/>
              </a:rPr>
              <a:t>Más de 5.000</a:t>
            </a:r>
            <a:endParaRPr dirty="0"/>
          </a:p>
          <a:p>
            <a:pPr marL="64135" marR="0" lvl="0" indent="0" algn="l" rtl="0">
              <a:lnSpc>
                <a:spcPct val="100000"/>
              </a:lnSpc>
              <a:spcBef>
                <a:spcPts val="0"/>
              </a:spcBef>
              <a:spcAft>
                <a:spcPts val="0"/>
              </a:spcAft>
              <a:buClr>
                <a:srgbClr val="7F7F7F"/>
              </a:buClr>
              <a:buSzPts val="2590"/>
              <a:buFont typeface="Arial"/>
              <a:buNone/>
            </a:pPr>
            <a:endParaRPr sz="1600" b="1" i="0" u="none" strike="noStrike" cap="none" dirty="0">
              <a:solidFill>
                <a:srgbClr val="EF7652"/>
              </a:solidFill>
              <a:latin typeface="Corbel"/>
              <a:ea typeface="Corbel"/>
              <a:cs typeface="Corbel"/>
              <a:sym typeface="Corbel"/>
            </a:endParaRPr>
          </a:p>
        </p:txBody>
      </p:sp>
      <p:sp>
        <p:nvSpPr>
          <p:cNvPr id="191" name="Google Shape;191;p44"/>
          <p:cNvSpPr/>
          <p:nvPr/>
        </p:nvSpPr>
        <p:spPr>
          <a:xfrm>
            <a:off x="3172686" y="5317821"/>
            <a:ext cx="4559300" cy="4247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200" b="0" i="0" u="none" strike="noStrike" cap="none">
                <a:solidFill>
                  <a:srgbClr val="7F7F7F"/>
                </a:solidFill>
                <a:latin typeface="Corbel"/>
                <a:ea typeface="Corbel"/>
                <a:cs typeface="Corbel"/>
                <a:sym typeface="Corbel"/>
              </a:rPr>
              <a:t>Fuente: Elaboración propia en base a OCDE (2012), INE (2005) y Maturana &amp; Muñoz /2007).</a:t>
            </a:r>
            <a:endParaRPr sz="1200" b="0" i="0" u="none" strike="noStrike" cap="none">
              <a:solidFill>
                <a:srgbClr val="7F7F7F"/>
              </a:solidFill>
              <a:latin typeface="Arial"/>
              <a:ea typeface="Arial"/>
              <a:cs typeface="Arial"/>
              <a:sym typeface="Arial"/>
            </a:endParaRPr>
          </a:p>
        </p:txBody>
      </p:sp>
      <p:sp>
        <p:nvSpPr>
          <p:cNvPr id="192" name="Google Shape;192;p44"/>
          <p:cNvSpPr txBox="1">
            <a:spLocks noGrp="1"/>
          </p:cNvSpPr>
          <p:nvPr>
            <p:ph type="title"/>
          </p:nvPr>
        </p:nvSpPr>
        <p:spPr>
          <a:xfrm>
            <a:off x="531024" y="350427"/>
            <a:ext cx="5704676"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¿CÓMO PODEMOS SABER SI VIVIMOS EN UN ÁREA RURAL O URBANA? </a:t>
            </a:r>
            <a:endParaRPr sz="2400">
              <a:solidFill>
                <a:srgbClr val="EF7652"/>
              </a:solidFill>
            </a:endParaRPr>
          </a:p>
        </p:txBody>
      </p:sp>
      <p:pic>
        <p:nvPicPr>
          <p:cNvPr id="3" name="Imagen 2">
            <a:extLst>
              <a:ext uri="{FF2B5EF4-FFF2-40B4-BE49-F238E27FC236}">
                <a16:creationId xmlns:a16="http://schemas.microsoft.com/office/drawing/2014/main" id="{9E1FBDE8-6C80-524F-8CE0-F6D730207AB6}"/>
              </a:ext>
            </a:extLst>
          </p:cNvPr>
          <p:cNvPicPr>
            <a:picLocks noChangeAspect="1"/>
          </p:cNvPicPr>
          <p:nvPr/>
        </p:nvPicPr>
        <p:blipFill>
          <a:blip r:embed="rId4"/>
          <a:stretch>
            <a:fillRect/>
          </a:stretch>
        </p:blipFill>
        <p:spPr>
          <a:xfrm>
            <a:off x="1012486" y="2480443"/>
            <a:ext cx="2486740" cy="2529032"/>
          </a:xfrm>
          <a:prstGeom prst="rect">
            <a:avLst/>
          </a:prstGeom>
        </p:spPr>
      </p:pic>
      <p:cxnSp>
        <p:nvCxnSpPr>
          <p:cNvPr id="17" name="Google Shape;86;p34">
            <a:extLst>
              <a:ext uri="{FF2B5EF4-FFF2-40B4-BE49-F238E27FC236}">
                <a16:creationId xmlns:a16="http://schemas.microsoft.com/office/drawing/2014/main" id="{E6C18EBA-97AF-444E-ACDA-142BFBFBC99A}"/>
              </a:ext>
            </a:extLst>
          </p:cNvPr>
          <p:cNvCxnSpPr>
            <a:cxnSpLocks/>
          </p:cNvCxnSpPr>
          <p:nvPr/>
        </p:nvCxnSpPr>
        <p:spPr>
          <a:xfrm flipH="1">
            <a:off x="2233820" y="4557672"/>
            <a:ext cx="1548172" cy="0"/>
          </a:xfrm>
          <a:prstGeom prst="straightConnector1">
            <a:avLst/>
          </a:prstGeom>
          <a:noFill/>
          <a:ln w="38100" cap="rnd" cmpd="sng">
            <a:solidFill>
              <a:srgbClr val="EF7651"/>
            </a:solidFill>
            <a:prstDash val="dot"/>
            <a:round/>
            <a:headEnd type="none" w="sm" len="sm"/>
            <a:tailEnd type="none" w="sm" len="sm"/>
          </a:ln>
        </p:spPr>
      </p:cxnSp>
    </p:spTree>
    <p:extLst>
      <p:ext uri="{BB962C8B-B14F-4D97-AF65-F5344CB8AC3E}">
        <p14:creationId xmlns:p14="http://schemas.microsoft.com/office/powerpoint/2010/main" val="3043284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6"/>
        <p:cNvGrpSpPr/>
        <p:nvPr/>
      </p:nvGrpSpPr>
      <p:grpSpPr>
        <a:xfrm>
          <a:off x="0" y="0"/>
          <a:ext cx="0" cy="0"/>
          <a:chOff x="0" y="0"/>
          <a:chExt cx="0" cy="0"/>
        </a:xfrm>
      </p:grpSpPr>
      <p:sp>
        <p:nvSpPr>
          <p:cNvPr id="187" name="Google Shape;187;p44"/>
          <p:cNvSpPr txBox="1"/>
          <p:nvPr/>
        </p:nvSpPr>
        <p:spPr>
          <a:xfrm>
            <a:off x="1012486" y="1577408"/>
            <a:ext cx="7119028" cy="34951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2000" b="1" i="0" u="none" strike="noStrike" cap="none">
                <a:solidFill>
                  <a:srgbClr val="7F7F7F"/>
                </a:solidFill>
                <a:latin typeface="Corbel"/>
                <a:ea typeface="Corbel"/>
                <a:cs typeface="Corbel"/>
                <a:sym typeface="Corbel"/>
              </a:rPr>
              <a:t>SEGMENTACIÓN INE (1992)</a:t>
            </a:r>
            <a:endParaRPr/>
          </a:p>
          <a:p>
            <a:pPr marL="64135" marR="0" lvl="0" indent="0" algn="ctr" rtl="0">
              <a:lnSpc>
                <a:spcPct val="100000"/>
              </a:lnSpc>
              <a:spcBef>
                <a:spcPts val="0"/>
              </a:spcBef>
              <a:spcAft>
                <a:spcPts val="0"/>
              </a:spcAft>
              <a:buClr>
                <a:srgbClr val="7F7F7F"/>
              </a:buClr>
              <a:buSzPts val="2590"/>
              <a:buFont typeface="Arial"/>
              <a:buNone/>
            </a:pPr>
            <a:endParaRPr sz="2000" b="1" i="0" u="none" strike="noStrike" cap="none">
              <a:solidFill>
                <a:srgbClr val="7F7F7F"/>
              </a:solidFill>
              <a:latin typeface="Corbel"/>
              <a:ea typeface="Corbel"/>
              <a:cs typeface="Corbel"/>
              <a:sym typeface="Corbel"/>
            </a:endParaRPr>
          </a:p>
        </p:txBody>
      </p:sp>
      <p:sp>
        <p:nvSpPr>
          <p:cNvPr id="188" name="Google Shape;188;p44"/>
          <p:cNvSpPr/>
          <p:nvPr/>
        </p:nvSpPr>
        <p:spPr>
          <a:xfrm>
            <a:off x="1734992" y="1913138"/>
            <a:ext cx="5674016" cy="3416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800" b="0" i="0" u="none" strike="noStrike" cap="none">
                <a:solidFill>
                  <a:srgbClr val="7F7F7F"/>
                </a:solidFill>
                <a:latin typeface="Corbel"/>
                <a:ea typeface="Corbel"/>
                <a:cs typeface="Corbel"/>
                <a:sym typeface="Corbel"/>
              </a:rPr>
              <a:t>*Clasificación de ciudades según cantidad  de población</a:t>
            </a:r>
            <a:endParaRPr sz="1800" b="0" i="0" u="none" strike="noStrike" cap="none">
              <a:solidFill>
                <a:srgbClr val="7F7F7F"/>
              </a:solidFill>
              <a:latin typeface="Arial"/>
              <a:ea typeface="Arial"/>
              <a:cs typeface="Arial"/>
              <a:sym typeface="Arial"/>
            </a:endParaRPr>
          </a:p>
        </p:txBody>
      </p:sp>
      <p:sp>
        <p:nvSpPr>
          <p:cNvPr id="190" name="Google Shape;190;p44"/>
          <p:cNvSpPr txBox="1"/>
          <p:nvPr/>
        </p:nvSpPr>
        <p:spPr>
          <a:xfrm>
            <a:off x="3931527" y="4415699"/>
            <a:ext cx="2596048" cy="3416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dirty="0">
                <a:solidFill>
                  <a:srgbClr val="EF7652"/>
                </a:solidFill>
                <a:latin typeface="Corbel"/>
                <a:ea typeface="Corbel"/>
                <a:cs typeface="Corbel"/>
                <a:sym typeface="Corbel"/>
              </a:rPr>
              <a:t>Ciudad  / </a:t>
            </a:r>
            <a:r>
              <a:rPr lang="es-CL" sz="1600" b="0" i="0" u="none" strike="noStrike" cap="none" dirty="0">
                <a:solidFill>
                  <a:srgbClr val="7F7F7F"/>
                </a:solidFill>
                <a:latin typeface="Corbel"/>
                <a:ea typeface="Corbel"/>
                <a:cs typeface="Corbel"/>
                <a:sym typeface="Corbel"/>
              </a:rPr>
              <a:t>Más de 5.000</a:t>
            </a:r>
            <a:endParaRPr dirty="0"/>
          </a:p>
          <a:p>
            <a:pPr marL="64135" marR="0" lvl="0" indent="0" algn="l" rtl="0">
              <a:lnSpc>
                <a:spcPct val="100000"/>
              </a:lnSpc>
              <a:spcBef>
                <a:spcPts val="0"/>
              </a:spcBef>
              <a:spcAft>
                <a:spcPts val="0"/>
              </a:spcAft>
              <a:buClr>
                <a:srgbClr val="7F7F7F"/>
              </a:buClr>
              <a:buSzPts val="2590"/>
              <a:buFont typeface="Arial"/>
              <a:buNone/>
            </a:pPr>
            <a:endParaRPr sz="1600" b="1" i="0" u="none" strike="noStrike" cap="none" dirty="0">
              <a:solidFill>
                <a:srgbClr val="EF7652"/>
              </a:solidFill>
              <a:latin typeface="Corbel"/>
              <a:ea typeface="Corbel"/>
              <a:cs typeface="Corbel"/>
              <a:sym typeface="Corbel"/>
            </a:endParaRPr>
          </a:p>
        </p:txBody>
      </p:sp>
      <p:sp>
        <p:nvSpPr>
          <p:cNvPr id="191" name="Google Shape;191;p44"/>
          <p:cNvSpPr/>
          <p:nvPr/>
        </p:nvSpPr>
        <p:spPr>
          <a:xfrm>
            <a:off x="3172686" y="5317821"/>
            <a:ext cx="4559300" cy="4247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200" b="0" i="0" u="none" strike="noStrike" cap="none">
                <a:solidFill>
                  <a:srgbClr val="7F7F7F"/>
                </a:solidFill>
                <a:latin typeface="Corbel"/>
                <a:ea typeface="Corbel"/>
                <a:cs typeface="Corbel"/>
                <a:sym typeface="Corbel"/>
              </a:rPr>
              <a:t>Fuente: Elaboración propia en base a OCDE (2012), INE (2005) y Maturana &amp; Muñoz /2007).</a:t>
            </a:r>
            <a:endParaRPr sz="1200" b="0" i="0" u="none" strike="noStrike" cap="none">
              <a:solidFill>
                <a:srgbClr val="7F7F7F"/>
              </a:solidFill>
              <a:latin typeface="Arial"/>
              <a:ea typeface="Arial"/>
              <a:cs typeface="Arial"/>
              <a:sym typeface="Arial"/>
            </a:endParaRPr>
          </a:p>
        </p:txBody>
      </p:sp>
      <p:sp>
        <p:nvSpPr>
          <p:cNvPr id="192" name="Google Shape;192;p44"/>
          <p:cNvSpPr txBox="1">
            <a:spLocks noGrp="1"/>
          </p:cNvSpPr>
          <p:nvPr>
            <p:ph type="title"/>
          </p:nvPr>
        </p:nvSpPr>
        <p:spPr>
          <a:xfrm>
            <a:off x="531024" y="350427"/>
            <a:ext cx="5704676"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¿CÓMO PODEMOS SABER SI VIVIMOS EN UN ÁREA RURAL O URBANA? </a:t>
            </a:r>
            <a:endParaRPr sz="2400">
              <a:solidFill>
                <a:srgbClr val="EF7652"/>
              </a:solidFill>
            </a:endParaRPr>
          </a:p>
        </p:txBody>
      </p:sp>
      <p:sp>
        <p:nvSpPr>
          <p:cNvPr id="193" name="Google Shape;193;p44"/>
          <p:cNvSpPr txBox="1"/>
          <p:nvPr/>
        </p:nvSpPr>
        <p:spPr>
          <a:xfrm>
            <a:off x="3931527" y="3652350"/>
            <a:ext cx="4035976" cy="3416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dirty="0">
                <a:solidFill>
                  <a:srgbClr val="F3987D"/>
                </a:solidFill>
                <a:latin typeface="Corbel"/>
                <a:ea typeface="Corbel"/>
                <a:cs typeface="Corbel"/>
                <a:sym typeface="Corbel"/>
              </a:rPr>
              <a:t>Ciudades mayores / </a:t>
            </a:r>
            <a:r>
              <a:rPr lang="es-CL" sz="1600" b="0" i="0" u="none" strike="noStrike" cap="none" dirty="0">
                <a:solidFill>
                  <a:srgbClr val="7F7F7F"/>
                </a:solidFill>
                <a:latin typeface="Corbel"/>
                <a:ea typeface="Corbel"/>
                <a:cs typeface="Corbel"/>
                <a:sym typeface="Corbel"/>
              </a:rPr>
              <a:t>100.001 – 500.000</a:t>
            </a:r>
            <a:endParaRPr dirty="0"/>
          </a:p>
          <a:p>
            <a:pPr marL="64135" marR="0" lvl="0" indent="0" algn="l" rtl="0">
              <a:lnSpc>
                <a:spcPct val="100000"/>
              </a:lnSpc>
              <a:spcBef>
                <a:spcPts val="0"/>
              </a:spcBef>
              <a:spcAft>
                <a:spcPts val="0"/>
              </a:spcAft>
              <a:buClr>
                <a:srgbClr val="7F7F7F"/>
              </a:buClr>
              <a:buSzPts val="2590"/>
              <a:buFont typeface="Arial"/>
              <a:buNone/>
            </a:pPr>
            <a:endParaRPr sz="1600" b="1" i="0" u="none" strike="noStrike" cap="none" dirty="0">
              <a:solidFill>
                <a:srgbClr val="EF7652"/>
              </a:solidFill>
              <a:latin typeface="Corbel"/>
              <a:ea typeface="Corbel"/>
              <a:cs typeface="Corbel"/>
              <a:sym typeface="Corbel"/>
            </a:endParaRPr>
          </a:p>
        </p:txBody>
      </p:sp>
      <p:pic>
        <p:nvPicPr>
          <p:cNvPr id="3" name="Imagen 2">
            <a:extLst>
              <a:ext uri="{FF2B5EF4-FFF2-40B4-BE49-F238E27FC236}">
                <a16:creationId xmlns:a16="http://schemas.microsoft.com/office/drawing/2014/main" id="{9E1FBDE8-6C80-524F-8CE0-F6D730207AB6}"/>
              </a:ext>
            </a:extLst>
          </p:cNvPr>
          <p:cNvPicPr>
            <a:picLocks noChangeAspect="1"/>
          </p:cNvPicPr>
          <p:nvPr/>
        </p:nvPicPr>
        <p:blipFill>
          <a:blip r:embed="rId4"/>
          <a:stretch>
            <a:fillRect/>
          </a:stretch>
        </p:blipFill>
        <p:spPr>
          <a:xfrm>
            <a:off x="1012486" y="2480443"/>
            <a:ext cx="2486740" cy="2529032"/>
          </a:xfrm>
          <a:prstGeom prst="rect">
            <a:avLst/>
          </a:prstGeom>
        </p:spPr>
      </p:pic>
      <p:cxnSp>
        <p:nvCxnSpPr>
          <p:cNvPr id="15" name="Google Shape;86;p34">
            <a:extLst>
              <a:ext uri="{FF2B5EF4-FFF2-40B4-BE49-F238E27FC236}">
                <a16:creationId xmlns:a16="http://schemas.microsoft.com/office/drawing/2014/main" id="{DC44480F-EAC8-9547-AA56-A020F050265D}"/>
              </a:ext>
            </a:extLst>
          </p:cNvPr>
          <p:cNvCxnSpPr>
            <a:cxnSpLocks/>
          </p:cNvCxnSpPr>
          <p:nvPr/>
        </p:nvCxnSpPr>
        <p:spPr>
          <a:xfrm flipH="1">
            <a:off x="2632364" y="3795671"/>
            <a:ext cx="1171663" cy="0"/>
          </a:xfrm>
          <a:prstGeom prst="straightConnector1">
            <a:avLst/>
          </a:prstGeom>
          <a:noFill/>
          <a:ln w="38100" cap="rnd" cmpd="sng">
            <a:solidFill>
              <a:srgbClr val="F3987D"/>
            </a:solidFill>
            <a:prstDash val="dot"/>
            <a:round/>
            <a:headEnd type="none" w="sm" len="sm"/>
            <a:tailEnd type="none" w="sm" len="sm"/>
          </a:ln>
        </p:spPr>
      </p:cxnSp>
      <p:cxnSp>
        <p:nvCxnSpPr>
          <p:cNvPr id="17" name="Google Shape;86;p34">
            <a:extLst>
              <a:ext uri="{FF2B5EF4-FFF2-40B4-BE49-F238E27FC236}">
                <a16:creationId xmlns:a16="http://schemas.microsoft.com/office/drawing/2014/main" id="{E6C18EBA-97AF-444E-ACDA-142BFBFBC99A}"/>
              </a:ext>
            </a:extLst>
          </p:cNvPr>
          <p:cNvCxnSpPr>
            <a:cxnSpLocks/>
          </p:cNvCxnSpPr>
          <p:nvPr/>
        </p:nvCxnSpPr>
        <p:spPr>
          <a:xfrm flipH="1">
            <a:off x="2233820" y="4557672"/>
            <a:ext cx="1548172" cy="0"/>
          </a:xfrm>
          <a:prstGeom prst="straightConnector1">
            <a:avLst/>
          </a:prstGeom>
          <a:noFill/>
          <a:ln w="38100" cap="rnd" cmpd="sng">
            <a:solidFill>
              <a:srgbClr val="EF7651"/>
            </a:solidFill>
            <a:prstDash val="dot"/>
            <a:round/>
            <a:headEnd type="none" w="sm" len="sm"/>
            <a:tailEnd type="none" w="sm" len="sm"/>
          </a:ln>
        </p:spPr>
      </p:cxnSp>
    </p:spTree>
    <p:extLst>
      <p:ext uri="{BB962C8B-B14F-4D97-AF65-F5344CB8AC3E}">
        <p14:creationId xmlns:p14="http://schemas.microsoft.com/office/powerpoint/2010/main" val="2210613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6"/>
        <p:cNvGrpSpPr/>
        <p:nvPr/>
      </p:nvGrpSpPr>
      <p:grpSpPr>
        <a:xfrm>
          <a:off x="0" y="0"/>
          <a:ext cx="0" cy="0"/>
          <a:chOff x="0" y="0"/>
          <a:chExt cx="0" cy="0"/>
        </a:xfrm>
      </p:grpSpPr>
      <p:sp>
        <p:nvSpPr>
          <p:cNvPr id="187" name="Google Shape;187;p44"/>
          <p:cNvSpPr txBox="1"/>
          <p:nvPr/>
        </p:nvSpPr>
        <p:spPr>
          <a:xfrm>
            <a:off x="1012486" y="1577408"/>
            <a:ext cx="7119028" cy="34951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2000" b="1" i="0" u="none" strike="noStrike" cap="none">
                <a:solidFill>
                  <a:srgbClr val="7F7F7F"/>
                </a:solidFill>
                <a:latin typeface="Corbel"/>
                <a:ea typeface="Corbel"/>
                <a:cs typeface="Corbel"/>
                <a:sym typeface="Corbel"/>
              </a:rPr>
              <a:t>SEGMENTACIÓN INE (1992)</a:t>
            </a:r>
            <a:endParaRPr/>
          </a:p>
          <a:p>
            <a:pPr marL="64135" marR="0" lvl="0" indent="0" algn="ctr" rtl="0">
              <a:lnSpc>
                <a:spcPct val="100000"/>
              </a:lnSpc>
              <a:spcBef>
                <a:spcPts val="0"/>
              </a:spcBef>
              <a:spcAft>
                <a:spcPts val="0"/>
              </a:spcAft>
              <a:buClr>
                <a:srgbClr val="7F7F7F"/>
              </a:buClr>
              <a:buSzPts val="2590"/>
              <a:buFont typeface="Arial"/>
              <a:buNone/>
            </a:pPr>
            <a:endParaRPr sz="2000" b="1" i="0" u="none" strike="noStrike" cap="none">
              <a:solidFill>
                <a:srgbClr val="7F7F7F"/>
              </a:solidFill>
              <a:latin typeface="Corbel"/>
              <a:ea typeface="Corbel"/>
              <a:cs typeface="Corbel"/>
              <a:sym typeface="Corbel"/>
            </a:endParaRPr>
          </a:p>
        </p:txBody>
      </p:sp>
      <p:sp>
        <p:nvSpPr>
          <p:cNvPr id="188" name="Google Shape;188;p44"/>
          <p:cNvSpPr/>
          <p:nvPr/>
        </p:nvSpPr>
        <p:spPr>
          <a:xfrm>
            <a:off x="1734992" y="1913138"/>
            <a:ext cx="5674016" cy="3416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800" b="0" i="0" u="none" strike="noStrike" cap="none">
                <a:solidFill>
                  <a:srgbClr val="7F7F7F"/>
                </a:solidFill>
                <a:latin typeface="Corbel"/>
                <a:ea typeface="Corbel"/>
                <a:cs typeface="Corbel"/>
                <a:sym typeface="Corbel"/>
              </a:rPr>
              <a:t>*Clasificación de ciudades según cantidad  de población</a:t>
            </a:r>
            <a:endParaRPr sz="1800" b="0" i="0" u="none" strike="noStrike" cap="none">
              <a:solidFill>
                <a:srgbClr val="7F7F7F"/>
              </a:solidFill>
              <a:latin typeface="Arial"/>
              <a:ea typeface="Arial"/>
              <a:cs typeface="Arial"/>
              <a:sym typeface="Arial"/>
            </a:endParaRPr>
          </a:p>
        </p:txBody>
      </p:sp>
      <p:sp>
        <p:nvSpPr>
          <p:cNvPr id="190" name="Google Shape;190;p44"/>
          <p:cNvSpPr txBox="1"/>
          <p:nvPr/>
        </p:nvSpPr>
        <p:spPr>
          <a:xfrm>
            <a:off x="3931527" y="4415699"/>
            <a:ext cx="2596048" cy="3416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dirty="0">
                <a:solidFill>
                  <a:srgbClr val="EF7652"/>
                </a:solidFill>
                <a:latin typeface="Corbel"/>
                <a:ea typeface="Corbel"/>
                <a:cs typeface="Corbel"/>
                <a:sym typeface="Corbel"/>
              </a:rPr>
              <a:t>Ciudad  / </a:t>
            </a:r>
            <a:r>
              <a:rPr lang="es-CL" sz="1600" b="0" i="0" u="none" strike="noStrike" cap="none" dirty="0">
                <a:solidFill>
                  <a:srgbClr val="7F7F7F"/>
                </a:solidFill>
                <a:latin typeface="Corbel"/>
                <a:ea typeface="Corbel"/>
                <a:cs typeface="Corbel"/>
                <a:sym typeface="Corbel"/>
              </a:rPr>
              <a:t>Más de 5.000</a:t>
            </a:r>
            <a:endParaRPr dirty="0"/>
          </a:p>
          <a:p>
            <a:pPr marL="64135" marR="0" lvl="0" indent="0" algn="l" rtl="0">
              <a:lnSpc>
                <a:spcPct val="100000"/>
              </a:lnSpc>
              <a:spcBef>
                <a:spcPts val="0"/>
              </a:spcBef>
              <a:spcAft>
                <a:spcPts val="0"/>
              </a:spcAft>
              <a:buClr>
                <a:srgbClr val="7F7F7F"/>
              </a:buClr>
              <a:buSzPts val="2590"/>
              <a:buFont typeface="Arial"/>
              <a:buNone/>
            </a:pPr>
            <a:endParaRPr sz="1600" b="1" i="0" u="none" strike="noStrike" cap="none" dirty="0">
              <a:solidFill>
                <a:srgbClr val="EF7652"/>
              </a:solidFill>
              <a:latin typeface="Corbel"/>
              <a:ea typeface="Corbel"/>
              <a:cs typeface="Corbel"/>
              <a:sym typeface="Corbel"/>
            </a:endParaRPr>
          </a:p>
        </p:txBody>
      </p:sp>
      <p:sp>
        <p:nvSpPr>
          <p:cNvPr id="191" name="Google Shape;191;p44"/>
          <p:cNvSpPr/>
          <p:nvPr/>
        </p:nvSpPr>
        <p:spPr>
          <a:xfrm>
            <a:off x="3172686" y="5317821"/>
            <a:ext cx="4559300" cy="4247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200" b="0" i="0" u="none" strike="noStrike" cap="none">
                <a:solidFill>
                  <a:srgbClr val="7F7F7F"/>
                </a:solidFill>
                <a:latin typeface="Corbel"/>
                <a:ea typeface="Corbel"/>
                <a:cs typeface="Corbel"/>
                <a:sym typeface="Corbel"/>
              </a:rPr>
              <a:t>Fuente: Elaboración propia en base a OCDE (2012), INE (2005) y Maturana &amp; Muñoz /2007).</a:t>
            </a:r>
            <a:endParaRPr sz="1200" b="0" i="0" u="none" strike="noStrike" cap="none">
              <a:solidFill>
                <a:srgbClr val="7F7F7F"/>
              </a:solidFill>
              <a:latin typeface="Arial"/>
              <a:ea typeface="Arial"/>
              <a:cs typeface="Arial"/>
              <a:sym typeface="Arial"/>
            </a:endParaRPr>
          </a:p>
        </p:txBody>
      </p:sp>
      <p:sp>
        <p:nvSpPr>
          <p:cNvPr id="192" name="Google Shape;192;p44"/>
          <p:cNvSpPr txBox="1">
            <a:spLocks noGrp="1"/>
          </p:cNvSpPr>
          <p:nvPr>
            <p:ph type="title"/>
          </p:nvPr>
        </p:nvSpPr>
        <p:spPr>
          <a:xfrm>
            <a:off x="531024" y="350427"/>
            <a:ext cx="5704676"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¿CÓMO PODEMOS SABER SI VIVIMOS EN UN ÁREA RURAL O URBANA? </a:t>
            </a:r>
            <a:endParaRPr sz="2400">
              <a:solidFill>
                <a:srgbClr val="EF7652"/>
              </a:solidFill>
            </a:endParaRPr>
          </a:p>
        </p:txBody>
      </p:sp>
      <p:sp>
        <p:nvSpPr>
          <p:cNvPr id="193" name="Google Shape;193;p44"/>
          <p:cNvSpPr txBox="1"/>
          <p:nvPr/>
        </p:nvSpPr>
        <p:spPr>
          <a:xfrm>
            <a:off x="3931527" y="3652350"/>
            <a:ext cx="4035976" cy="3416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dirty="0">
                <a:solidFill>
                  <a:srgbClr val="F3987D"/>
                </a:solidFill>
                <a:latin typeface="Corbel"/>
                <a:ea typeface="Corbel"/>
                <a:cs typeface="Corbel"/>
                <a:sym typeface="Corbel"/>
              </a:rPr>
              <a:t>Ciudades mayores / </a:t>
            </a:r>
            <a:r>
              <a:rPr lang="es-CL" sz="1600" b="0" i="0" u="none" strike="noStrike" cap="none" dirty="0">
                <a:solidFill>
                  <a:srgbClr val="7F7F7F"/>
                </a:solidFill>
                <a:latin typeface="Corbel"/>
                <a:ea typeface="Corbel"/>
                <a:cs typeface="Corbel"/>
                <a:sym typeface="Corbel"/>
              </a:rPr>
              <a:t>100.001 – 500.000</a:t>
            </a:r>
            <a:endParaRPr dirty="0"/>
          </a:p>
          <a:p>
            <a:pPr marL="64135" marR="0" lvl="0" indent="0" algn="l" rtl="0">
              <a:lnSpc>
                <a:spcPct val="100000"/>
              </a:lnSpc>
              <a:spcBef>
                <a:spcPts val="0"/>
              </a:spcBef>
              <a:spcAft>
                <a:spcPts val="0"/>
              </a:spcAft>
              <a:buClr>
                <a:srgbClr val="7F7F7F"/>
              </a:buClr>
              <a:buSzPts val="2590"/>
              <a:buFont typeface="Arial"/>
              <a:buNone/>
            </a:pPr>
            <a:endParaRPr sz="1600" b="1" i="0" u="none" strike="noStrike" cap="none" dirty="0">
              <a:solidFill>
                <a:srgbClr val="EF7652"/>
              </a:solidFill>
              <a:latin typeface="Corbel"/>
              <a:ea typeface="Corbel"/>
              <a:cs typeface="Corbel"/>
              <a:sym typeface="Corbel"/>
            </a:endParaRPr>
          </a:p>
        </p:txBody>
      </p:sp>
      <p:sp>
        <p:nvSpPr>
          <p:cNvPr id="194" name="Google Shape;194;p44"/>
          <p:cNvSpPr txBox="1"/>
          <p:nvPr/>
        </p:nvSpPr>
        <p:spPr>
          <a:xfrm>
            <a:off x="3931527" y="2874874"/>
            <a:ext cx="4035976" cy="3416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dirty="0">
                <a:solidFill>
                  <a:srgbClr val="F8C9BC"/>
                </a:solidFill>
                <a:latin typeface="Corbel"/>
                <a:ea typeface="Corbel"/>
                <a:cs typeface="Corbel"/>
                <a:sym typeface="Corbel"/>
              </a:rPr>
              <a:t>Grandes áreas urbanas / </a:t>
            </a:r>
            <a:r>
              <a:rPr lang="es-CL" sz="1600" b="0" i="0" u="none" strike="noStrike" cap="none" dirty="0">
                <a:solidFill>
                  <a:srgbClr val="7F7F7F"/>
                </a:solidFill>
                <a:latin typeface="Corbel"/>
                <a:ea typeface="Corbel"/>
                <a:cs typeface="Corbel"/>
                <a:sym typeface="Corbel"/>
              </a:rPr>
              <a:t>500.000 – 1.000.000</a:t>
            </a:r>
            <a:endParaRPr dirty="0"/>
          </a:p>
          <a:p>
            <a:pPr marL="64135" marR="0" lvl="0" indent="0" algn="l" rtl="0">
              <a:lnSpc>
                <a:spcPct val="100000"/>
              </a:lnSpc>
              <a:spcBef>
                <a:spcPts val="0"/>
              </a:spcBef>
              <a:spcAft>
                <a:spcPts val="0"/>
              </a:spcAft>
              <a:buClr>
                <a:srgbClr val="7F7F7F"/>
              </a:buClr>
              <a:buSzPts val="2590"/>
              <a:buFont typeface="Arial"/>
              <a:buNone/>
            </a:pPr>
            <a:endParaRPr sz="1600" b="1" i="0" u="none" strike="noStrike" cap="none" dirty="0">
              <a:solidFill>
                <a:srgbClr val="EF7652"/>
              </a:solidFill>
              <a:latin typeface="Corbel"/>
              <a:ea typeface="Corbel"/>
              <a:cs typeface="Corbel"/>
              <a:sym typeface="Corbel"/>
            </a:endParaRPr>
          </a:p>
        </p:txBody>
      </p:sp>
      <p:pic>
        <p:nvPicPr>
          <p:cNvPr id="3" name="Imagen 2">
            <a:extLst>
              <a:ext uri="{FF2B5EF4-FFF2-40B4-BE49-F238E27FC236}">
                <a16:creationId xmlns:a16="http://schemas.microsoft.com/office/drawing/2014/main" id="{9E1FBDE8-6C80-524F-8CE0-F6D730207AB6}"/>
              </a:ext>
            </a:extLst>
          </p:cNvPr>
          <p:cNvPicPr>
            <a:picLocks noChangeAspect="1"/>
          </p:cNvPicPr>
          <p:nvPr/>
        </p:nvPicPr>
        <p:blipFill>
          <a:blip r:embed="rId4"/>
          <a:stretch>
            <a:fillRect/>
          </a:stretch>
        </p:blipFill>
        <p:spPr>
          <a:xfrm>
            <a:off x="1012486" y="2480443"/>
            <a:ext cx="2486740" cy="2529032"/>
          </a:xfrm>
          <a:prstGeom prst="rect">
            <a:avLst/>
          </a:prstGeom>
        </p:spPr>
      </p:pic>
      <p:cxnSp>
        <p:nvCxnSpPr>
          <p:cNvPr id="12" name="Google Shape;86;p34">
            <a:extLst>
              <a:ext uri="{FF2B5EF4-FFF2-40B4-BE49-F238E27FC236}">
                <a16:creationId xmlns:a16="http://schemas.microsoft.com/office/drawing/2014/main" id="{B73C844A-9D7E-DF48-B950-E88EE8FB2F10}"/>
              </a:ext>
            </a:extLst>
          </p:cNvPr>
          <p:cNvCxnSpPr>
            <a:cxnSpLocks/>
          </p:cNvCxnSpPr>
          <p:nvPr/>
        </p:nvCxnSpPr>
        <p:spPr>
          <a:xfrm flipH="1">
            <a:off x="2923253" y="3019812"/>
            <a:ext cx="880773" cy="0"/>
          </a:xfrm>
          <a:prstGeom prst="straightConnector1">
            <a:avLst/>
          </a:prstGeom>
          <a:noFill/>
          <a:ln w="38100" cap="rnd" cmpd="sng">
            <a:solidFill>
              <a:srgbClr val="F8C9BC"/>
            </a:solidFill>
            <a:prstDash val="dot"/>
            <a:round/>
            <a:headEnd type="none" w="sm" len="sm"/>
            <a:tailEnd type="none" w="sm" len="sm"/>
          </a:ln>
        </p:spPr>
      </p:cxnSp>
      <p:cxnSp>
        <p:nvCxnSpPr>
          <p:cNvPr id="15" name="Google Shape;86;p34">
            <a:extLst>
              <a:ext uri="{FF2B5EF4-FFF2-40B4-BE49-F238E27FC236}">
                <a16:creationId xmlns:a16="http://schemas.microsoft.com/office/drawing/2014/main" id="{DC44480F-EAC8-9547-AA56-A020F050265D}"/>
              </a:ext>
            </a:extLst>
          </p:cNvPr>
          <p:cNvCxnSpPr>
            <a:cxnSpLocks/>
          </p:cNvCxnSpPr>
          <p:nvPr/>
        </p:nvCxnSpPr>
        <p:spPr>
          <a:xfrm flipH="1">
            <a:off x="2632364" y="3795671"/>
            <a:ext cx="1171663" cy="0"/>
          </a:xfrm>
          <a:prstGeom prst="straightConnector1">
            <a:avLst/>
          </a:prstGeom>
          <a:noFill/>
          <a:ln w="38100" cap="rnd" cmpd="sng">
            <a:solidFill>
              <a:srgbClr val="F3987D"/>
            </a:solidFill>
            <a:prstDash val="dot"/>
            <a:round/>
            <a:headEnd type="none" w="sm" len="sm"/>
            <a:tailEnd type="none" w="sm" len="sm"/>
          </a:ln>
        </p:spPr>
      </p:cxnSp>
      <p:cxnSp>
        <p:nvCxnSpPr>
          <p:cNvPr id="17" name="Google Shape;86;p34">
            <a:extLst>
              <a:ext uri="{FF2B5EF4-FFF2-40B4-BE49-F238E27FC236}">
                <a16:creationId xmlns:a16="http://schemas.microsoft.com/office/drawing/2014/main" id="{E6C18EBA-97AF-444E-ACDA-142BFBFBC99A}"/>
              </a:ext>
            </a:extLst>
          </p:cNvPr>
          <p:cNvCxnSpPr>
            <a:cxnSpLocks/>
          </p:cNvCxnSpPr>
          <p:nvPr/>
        </p:nvCxnSpPr>
        <p:spPr>
          <a:xfrm flipH="1">
            <a:off x="2233820" y="4557672"/>
            <a:ext cx="1548172" cy="0"/>
          </a:xfrm>
          <a:prstGeom prst="straightConnector1">
            <a:avLst/>
          </a:prstGeom>
          <a:noFill/>
          <a:ln w="38100" cap="rnd" cmpd="sng">
            <a:solidFill>
              <a:srgbClr val="EF7651"/>
            </a:solidFill>
            <a:prstDash val="dot"/>
            <a:round/>
            <a:headEnd type="none" w="sm" len="sm"/>
            <a:tailEnd type="none" w="sm" len="sm"/>
          </a:ln>
        </p:spPr>
      </p:cxnSp>
    </p:spTree>
    <p:extLst>
      <p:ext uri="{BB962C8B-B14F-4D97-AF65-F5344CB8AC3E}">
        <p14:creationId xmlns:p14="http://schemas.microsoft.com/office/powerpoint/2010/main" val="4294622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98"/>
        <p:cNvGrpSpPr/>
        <p:nvPr/>
      </p:nvGrpSpPr>
      <p:grpSpPr>
        <a:xfrm>
          <a:off x="0" y="0"/>
          <a:ext cx="0" cy="0"/>
          <a:chOff x="0" y="0"/>
          <a:chExt cx="0" cy="0"/>
        </a:xfrm>
      </p:grpSpPr>
      <p:sp>
        <p:nvSpPr>
          <p:cNvPr id="199" name="Google Shape;199;p45"/>
          <p:cNvSpPr txBox="1"/>
          <p:nvPr/>
        </p:nvSpPr>
        <p:spPr>
          <a:xfrm>
            <a:off x="1147599"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¿QUÉ FORMAS DE CIUDADES CONOCEMOS?</a:t>
            </a:r>
            <a:endParaRPr sz="2400" b="0" i="0" u="none" strike="noStrike" cap="none">
              <a:solidFill>
                <a:srgbClr val="93D3B9"/>
              </a:solidFill>
              <a:latin typeface="Calibri"/>
              <a:ea typeface="Calibri"/>
              <a:cs typeface="Calibri"/>
              <a:sym typeface="Calibri"/>
            </a:endParaRPr>
          </a:p>
        </p:txBody>
      </p:sp>
      <p:sp>
        <p:nvSpPr>
          <p:cNvPr id="200" name="Google Shape;200;p45"/>
          <p:cNvSpPr/>
          <p:nvPr/>
        </p:nvSpPr>
        <p:spPr>
          <a:xfrm>
            <a:off x="456483" y="81127"/>
            <a:ext cx="981435" cy="92333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6000" b="1" i="0" u="none" strike="noStrike" cap="none">
                <a:solidFill>
                  <a:srgbClr val="D8D8D8"/>
                </a:solidFill>
                <a:latin typeface="Corbel"/>
                <a:ea typeface="Corbel"/>
                <a:cs typeface="Corbel"/>
                <a:sym typeface="Corbel"/>
              </a:rPr>
              <a:t>1.</a:t>
            </a:r>
            <a:endParaRPr sz="6000" b="1" i="0" u="none" strike="noStrike" cap="none">
              <a:solidFill>
                <a:srgbClr val="D8D8D8"/>
              </a:solidFill>
              <a:latin typeface="Arial"/>
              <a:ea typeface="Arial"/>
              <a:cs typeface="Arial"/>
              <a:sym typeface="Arial"/>
            </a:endParaRPr>
          </a:p>
        </p:txBody>
      </p:sp>
      <p:sp>
        <p:nvSpPr>
          <p:cNvPr id="201" name="Google Shape;201;p45"/>
          <p:cNvSpPr/>
          <p:nvPr/>
        </p:nvSpPr>
        <p:spPr>
          <a:xfrm>
            <a:off x="581044" y="4076971"/>
            <a:ext cx="7981911" cy="1338828"/>
          </a:xfrm>
          <a:prstGeom prst="rect">
            <a:avLst/>
          </a:prstGeom>
          <a:noFill/>
          <a:ln>
            <a:noFill/>
          </a:ln>
        </p:spPr>
        <p:txBody>
          <a:bodyPr spcFirstLastPara="1" wrap="square" lIns="91425" tIns="45700" rIns="91425" bIns="45700" anchor="t" anchorCtr="0">
            <a:spAutoFit/>
          </a:bodyPr>
          <a:lstStyle/>
          <a:p>
            <a:pPr marL="0" marR="0" lvl="0" indent="0" algn="just" rtl="0">
              <a:lnSpc>
                <a:spcPct val="90000"/>
              </a:lnSpc>
              <a:spcBef>
                <a:spcPts val="0"/>
              </a:spcBef>
              <a:spcAft>
                <a:spcPts val="0"/>
              </a:spcAft>
              <a:buNone/>
            </a:pPr>
            <a:r>
              <a:rPr lang="es-CL" sz="1800" b="0" i="0" u="none" strike="noStrike" cap="none">
                <a:solidFill>
                  <a:srgbClr val="7F7F7F"/>
                </a:solidFill>
                <a:latin typeface="Corbel"/>
                <a:ea typeface="Corbel"/>
                <a:cs typeface="Corbel"/>
                <a:sym typeface="Corbel"/>
              </a:rPr>
              <a:t>La organización del territorio en Chile se ha desarrollado de diferentes formas. Por ejemplo, si comparamos cómo era la ciudad en el periodo colonial y cómo es hoy, encontraremos varias diferencias. Para identificar las diferencias, utilizaremos las formas de ciudad planteadas por Axel Borsdorf, basadas en observaciones y estudios sobre las ciudades de Santiago, Quito, Lima y Ciudad de México.</a:t>
            </a:r>
            <a:endParaRPr/>
          </a:p>
        </p:txBody>
      </p:sp>
      <p:pic>
        <p:nvPicPr>
          <p:cNvPr id="202" name="Google Shape;202;p45"/>
          <p:cNvPicPr preferRelativeResize="0"/>
          <p:nvPr/>
        </p:nvPicPr>
        <p:blipFill rotWithShape="1">
          <a:blip r:embed="rId4">
            <a:alphaModFix/>
          </a:blip>
          <a:srcRect/>
          <a:stretch/>
        </p:blipFill>
        <p:spPr>
          <a:xfrm>
            <a:off x="3585058" y="1637639"/>
            <a:ext cx="2051157" cy="208603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06"/>
        <p:cNvGrpSpPr/>
        <p:nvPr/>
      </p:nvGrpSpPr>
      <p:grpSpPr>
        <a:xfrm>
          <a:off x="0" y="0"/>
          <a:ext cx="0" cy="0"/>
          <a:chOff x="0" y="0"/>
          <a:chExt cx="0" cy="0"/>
        </a:xfrm>
      </p:grpSpPr>
      <p:sp>
        <p:nvSpPr>
          <p:cNvPr id="207" name="Google Shape;207;p46"/>
          <p:cNvSpPr txBox="1">
            <a:spLocks noGrp="1"/>
          </p:cNvSpPr>
          <p:nvPr>
            <p:ph type="title"/>
          </p:nvPr>
        </p:nvSpPr>
        <p:spPr>
          <a:xfrm>
            <a:off x="531024" y="350427"/>
            <a:ext cx="6216140"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MODELO DE DESARROLLO ESTRUCTURAL DE LA CIUDAD LATINOAMERICANA</a:t>
            </a:r>
            <a:endParaRPr sz="2400">
              <a:solidFill>
                <a:srgbClr val="EF7652"/>
              </a:solidFill>
            </a:endParaRPr>
          </a:p>
        </p:txBody>
      </p:sp>
      <p:sp>
        <p:nvSpPr>
          <p:cNvPr id="208" name="Google Shape;208;p46"/>
          <p:cNvSpPr/>
          <p:nvPr/>
        </p:nvSpPr>
        <p:spPr>
          <a:xfrm>
            <a:off x="3879177" y="5830439"/>
            <a:ext cx="4559300" cy="4247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200" b="0" i="0" u="none" strike="noStrike" cap="none">
                <a:solidFill>
                  <a:srgbClr val="7F7F7F"/>
                </a:solidFill>
                <a:latin typeface="Corbel"/>
                <a:ea typeface="Corbel"/>
                <a:cs typeface="Corbel"/>
                <a:sym typeface="Corbel"/>
              </a:rPr>
              <a:t>Fuente: Elaboración propia en base a OCDE (2012), INE (2005) y Maturana &amp; Muñoz /2007).</a:t>
            </a:r>
            <a:endParaRPr sz="1200" b="0" i="0" u="none" strike="noStrike" cap="none">
              <a:solidFill>
                <a:srgbClr val="7F7F7F"/>
              </a:solidFill>
              <a:latin typeface="Arial"/>
              <a:ea typeface="Arial"/>
              <a:cs typeface="Arial"/>
              <a:sym typeface="Arial"/>
            </a:endParaRPr>
          </a:p>
        </p:txBody>
      </p:sp>
      <p:pic>
        <p:nvPicPr>
          <p:cNvPr id="209" name="Google Shape;209;p46"/>
          <p:cNvPicPr preferRelativeResize="0"/>
          <p:nvPr/>
        </p:nvPicPr>
        <p:blipFill rotWithShape="1">
          <a:blip r:embed="rId4">
            <a:alphaModFix/>
          </a:blip>
          <a:srcRect/>
          <a:stretch/>
        </p:blipFill>
        <p:spPr>
          <a:xfrm>
            <a:off x="6629770" y="1589533"/>
            <a:ext cx="1808707" cy="1839467"/>
          </a:xfrm>
          <a:prstGeom prst="rect">
            <a:avLst/>
          </a:prstGeom>
          <a:noFill/>
          <a:ln>
            <a:noFill/>
          </a:ln>
        </p:spPr>
      </p:pic>
      <p:pic>
        <p:nvPicPr>
          <p:cNvPr id="210" name="Google Shape;210;p46"/>
          <p:cNvPicPr preferRelativeResize="0"/>
          <p:nvPr/>
        </p:nvPicPr>
        <p:blipFill rotWithShape="1">
          <a:blip r:embed="rId5">
            <a:alphaModFix/>
          </a:blip>
          <a:srcRect/>
          <a:stretch/>
        </p:blipFill>
        <p:spPr>
          <a:xfrm>
            <a:off x="519209" y="4563789"/>
            <a:ext cx="8105581" cy="1000689"/>
          </a:xfrm>
          <a:prstGeom prst="rect">
            <a:avLst/>
          </a:prstGeom>
          <a:noFill/>
          <a:ln>
            <a:noFill/>
          </a:ln>
        </p:spPr>
      </p:pic>
      <p:pic>
        <p:nvPicPr>
          <p:cNvPr id="211" name="Google Shape;211;p46"/>
          <p:cNvPicPr preferRelativeResize="0"/>
          <p:nvPr/>
        </p:nvPicPr>
        <p:blipFill rotWithShape="1">
          <a:blip r:embed="rId6">
            <a:alphaModFix/>
          </a:blip>
          <a:srcRect/>
          <a:stretch/>
        </p:blipFill>
        <p:spPr>
          <a:xfrm>
            <a:off x="4633800" y="1589533"/>
            <a:ext cx="1808707" cy="1839467"/>
          </a:xfrm>
          <a:prstGeom prst="rect">
            <a:avLst/>
          </a:prstGeom>
          <a:noFill/>
          <a:ln>
            <a:noFill/>
          </a:ln>
        </p:spPr>
      </p:pic>
      <p:pic>
        <p:nvPicPr>
          <p:cNvPr id="212" name="Google Shape;212;p46"/>
          <p:cNvPicPr preferRelativeResize="0"/>
          <p:nvPr/>
        </p:nvPicPr>
        <p:blipFill rotWithShape="1">
          <a:blip r:embed="rId7">
            <a:alphaModFix/>
          </a:blip>
          <a:srcRect/>
          <a:stretch/>
        </p:blipFill>
        <p:spPr>
          <a:xfrm>
            <a:off x="2637830" y="1589533"/>
            <a:ext cx="1808707" cy="1839467"/>
          </a:xfrm>
          <a:prstGeom prst="rect">
            <a:avLst/>
          </a:prstGeom>
          <a:noFill/>
          <a:ln>
            <a:noFill/>
          </a:ln>
        </p:spPr>
      </p:pic>
      <p:pic>
        <p:nvPicPr>
          <p:cNvPr id="213" name="Google Shape;213;p46"/>
          <p:cNvPicPr preferRelativeResize="0"/>
          <p:nvPr/>
        </p:nvPicPr>
        <p:blipFill rotWithShape="1">
          <a:blip r:embed="rId8">
            <a:alphaModFix/>
          </a:blip>
          <a:srcRect/>
          <a:stretch/>
        </p:blipFill>
        <p:spPr>
          <a:xfrm>
            <a:off x="641860" y="1589533"/>
            <a:ext cx="1808707" cy="1839467"/>
          </a:xfrm>
          <a:prstGeom prst="rect">
            <a:avLst/>
          </a:prstGeom>
          <a:noFill/>
          <a:ln>
            <a:noFill/>
          </a:ln>
        </p:spPr>
      </p:pic>
      <p:sp>
        <p:nvSpPr>
          <p:cNvPr id="214" name="Google Shape;214;p46"/>
          <p:cNvSpPr txBox="1"/>
          <p:nvPr/>
        </p:nvSpPr>
        <p:spPr>
          <a:xfrm>
            <a:off x="732164" y="3562118"/>
            <a:ext cx="1628098" cy="62982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Período colonial</a:t>
            </a:r>
            <a:endParaRPr/>
          </a:p>
          <a:p>
            <a:pPr marL="0" marR="0" lvl="0" indent="0" algn="ctr" rtl="0">
              <a:lnSpc>
                <a:spcPct val="90000"/>
              </a:lnSpc>
              <a:spcBef>
                <a:spcPts val="0"/>
              </a:spcBef>
              <a:spcAft>
                <a:spcPts val="0"/>
              </a:spcAft>
              <a:buClr>
                <a:srgbClr val="FFFFFF"/>
              </a:buClr>
              <a:buSzPts val="1800"/>
              <a:buFont typeface="Arial"/>
              <a:buNone/>
            </a:pPr>
            <a:r>
              <a:rPr lang="es-CL" sz="1600" b="0" i="0" u="none" strike="noStrike" cap="none">
                <a:solidFill>
                  <a:srgbClr val="7F7F7F"/>
                </a:solidFill>
                <a:latin typeface="Corbel"/>
                <a:ea typeface="Corbel"/>
                <a:cs typeface="Corbel"/>
                <a:sym typeface="Corbel"/>
              </a:rPr>
              <a:t>1500 - 1820</a:t>
            </a:r>
            <a:endParaRPr/>
          </a:p>
          <a:p>
            <a:pPr marL="64135" marR="0" lvl="0" indent="0" algn="ctr" rtl="0">
              <a:lnSpc>
                <a:spcPct val="100000"/>
              </a:lnSpc>
              <a:spcBef>
                <a:spcPts val="0"/>
              </a:spcBef>
              <a:spcAft>
                <a:spcPts val="0"/>
              </a:spcAft>
              <a:buClr>
                <a:srgbClr val="7F7F7F"/>
              </a:buClr>
              <a:buSzPts val="2590"/>
              <a:buFont typeface="Arial"/>
              <a:buNone/>
            </a:pPr>
            <a:endParaRPr sz="1600" b="1" i="0" u="none" strike="noStrike" cap="none">
              <a:solidFill>
                <a:srgbClr val="EF7651"/>
              </a:solidFill>
              <a:latin typeface="Corbel"/>
              <a:ea typeface="Corbel"/>
              <a:cs typeface="Corbel"/>
              <a:sym typeface="Corbel"/>
            </a:endParaRPr>
          </a:p>
        </p:txBody>
      </p:sp>
      <p:sp>
        <p:nvSpPr>
          <p:cNvPr id="215" name="Google Shape;215;p46"/>
          <p:cNvSpPr txBox="1"/>
          <p:nvPr/>
        </p:nvSpPr>
        <p:spPr>
          <a:xfrm>
            <a:off x="2728134" y="3562118"/>
            <a:ext cx="1628098" cy="62982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Primera fase de urbanización</a:t>
            </a:r>
            <a:endParaRPr/>
          </a:p>
          <a:p>
            <a:pPr marL="0" marR="0" lvl="0" indent="0" algn="ctr" rtl="0">
              <a:lnSpc>
                <a:spcPct val="90000"/>
              </a:lnSpc>
              <a:spcBef>
                <a:spcPts val="0"/>
              </a:spcBef>
              <a:spcAft>
                <a:spcPts val="0"/>
              </a:spcAft>
              <a:buClr>
                <a:srgbClr val="FFFFFF"/>
              </a:buClr>
              <a:buSzPts val="1800"/>
              <a:buFont typeface="Arial"/>
              <a:buNone/>
            </a:pPr>
            <a:r>
              <a:rPr lang="es-CL" sz="1600" b="0" i="0" u="none" strike="noStrike" cap="none">
                <a:solidFill>
                  <a:srgbClr val="7F7F7F"/>
                </a:solidFill>
                <a:latin typeface="Corbel"/>
                <a:ea typeface="Corbel"/>
                <a:cs typeface="Corbel"/>
                <a:sym typeface="Corbel"/>
              </a:rPr>
              <a:t>1820 - 1920</a:t>
            </a:r>
            <a:endParaRPr sz="1600" b="1" i="0" u="none" strike="noStrike" cap="none">
              <a:solidFill>
                <a:srgbClr val="EF7651"/>
              </a:solidFill>
              <a:latin typeface="Corbel"/>
              <a:ea typeface="Corbel"/>
              <a:cs typeface="Corbel"/>
              <a:sym typeface="Corbel"/>
            </a:endParaRPr>
          </a:p>
        </p:txBody>
      </p:sp>
      <p:sp>
        <p:nvSpPr>
          <p:cNvPr id="216" name="Google Shape;216;p46"/>
          <p:cNvSpPr txBox="1"/>
          <p:nvPr/>
        </p:nvSpPr>
        <p:spPr>
          <a:xfrm>
            <a:off x="4737044" y="3562118"/>
            <a:ext cx="1628098" cy="62982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Segunda fase de urbanización</a:t>
            </a:r>
            <a:endParaRPr/>
          </a:p>
          <a:p>
            <a:pPr marL="0" marR="0" lvl="0" indent="0" algn="ctr" rtl="0">
              <a:lnSpc>
                <a:spcPct val="90000"/>
              </a:lnSpc>
              <a:spcBef>
                <a:spcPts val="0"/>
              </a:spcBef>
              <a:spcAft>
                <a:spcPts val="0"/>
              </a:spcAft>
              <a:buClr>
                <a:srgbClr val="FFFFFF"/>
              </a:buClr>
              <a:buSzPts val="1800"/>
              <a:buFont typeface="Arial"/>
              <a:buNone/>
            </a:pPr>
            <a:r>
              <a:rPr lang="es-CL" sz="1600" b="0" i="0" u="none" strike="noStrike" cap="none">
                <a:solidFill>
                  <a:srgbClr val="7F7F7F"/>
                </a:solidFill>
                <a:latin typeface="Corbel"/>
                <a:ea typeface="Corbel"/>
                <a:cs typeface="Corbel"/>
                <a:sym typeface="Corbel"/>
              </a:rPr>
              <a:t>1920 - 1970</a:t>
            </a:r>
            <a:endParaRPr/>
          </a:p>
          <a:p>
            <a:pPr marL="64135" marR="0" lvl="0" indent="0" algn="ctr" rtl="0">
              <a:lnSpc>
                <a:spcPct val="100000"/>
              </a:lnSpc>
              <a:spcBef>
                <a:spcPts val="0"/>
              </a:spcBef>
              <a:spcAft>
                <a:spcPts val="0"/>
              </a:spcAft>
              <a:buClr>
                <a:srgbClr val="7F7F7F"/>
              </a:buClr>
              <a:buSzPts val="2590"/>
              <a:buFont typeface="Arial"/>
              <a:buNone/>
            </a:pPr>
            <a:endParaRPr sz="1600" b="1" i="0" u="none" strike="noStrike" cap="none">
              <a:solidFill>
                <a:srgbClr val="EF7651"/>
              </a:solidFill>
              <a:latin typeface="Corbel"/>
              <a:ea typeface="Corbel"/>
              <a:cs typeface="Corbel"/>
              <a:sym typeface="Corbel"/>
            </a:endParaRPr>
          </a:p>
        </p:txBody>
      </p:sp>
      <p:sp>
        <p:nvSpPr>
          <p:cNvPr id="217" name="Google Shape;217;p46"/>
          <p:cNvSpPr txBox="1"/>
          <p:nvPr/>
        </p:nvSpPr>
        <p:spPr>
          <a:xfrm>
            <a:off x="6783738" y="3562118"/>
            <a:ext cx="1628098" cy="62982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La ciudad fragmentada</a:t>
            </a:r>
            <a:endParaRPr/>
          </a:p>
          <a:p>
            <a:pPr marL="0" marR="0" lvl="0" indent="0" algn="ctr" rtl="0">
              <a:lnSpc>
                <a:spcPct val="90000"/>
              </a:lnSpc>
              <a:spcBef>
                <a:spcPts val="0"/>
              </a:spcBef>
              <a:spcAft>
                <a:spcPts val="0"/>
              </a:spcAft>
              <a:buClr>
                <a:srgbClr val="FFFFFF"/>
              </a:buClr>
              <a:buSzPts val="1800"/>
              <a:buFont typeface="Arial"/>
              <a:buNone/>
            </a:pPr>
            <a:r>
              <a:rPr lang="es-CL" sz="1600" b="0" i="0" u="none" strike="noStrike" cap="none">
                <a:solidFill>
                  <a:srgbClr val="7F7F7F"/>
                </a:solidFill>
                <a:latin typeface="Corbel"/>
                <a:ea typeface="Corbel"/>
                <a:cs typeface="Corbel"/>
                <a:sym typeface="Corbel"/>
              </a:rPr>
              <a:t>1970 hasta hoy</a:t>
            </a:r>
            <a:endParaRPr/>
          </a:p>
          <a:p>
            <a:pPr marL="64135" marR="0" lvl="0" indent="0" algn="ctr" rtl="0">
              <a:lnSpc>
                <a:spcPct val="100000"/>
              </a:lnSpc>
              <a:spcBef>
                <a:spcPts val="0"/>
              </a:spcBef>
              <a:spcAft>
                <a:spcPts val="0"/>
              </a:spcAft>
              <a:buClr>
                <a:srgbClr val="7F7F7F"/>
              </a:buClr>
              <a:buSzPts val="2590"/>
              <a:buFont typeface="Arial"/>
              <a:buNone/>
            </a:pPr>
            <a:endParaRPr sz="1600" b="1" i="0" u="none" strike="noStrike" cap="none">
              <a:solidFill>
                <a:srgbClr val="EF7651"/>
              </a:solidFill>
              <a:latin typeface="Corbel"/>
              <a:ea typeface="Corbel"/>
              <a:cs typeface="Corbel"/>
              <a:sym typeface="Corbe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21"/>
        <p:cNvGrpSpPr/>
        <p:nvPr/>
      </p:nvGrpSpPr>
      <p:grpSpPr>
        <a:xfrm>
          <a:off x="0" y="0"/>
          <a:ext cx="0" cy="0"/>
          <a:chOff x="0" y="0"/>
          <a:chExt cx="0" cy="0"/>
        </a:xfrm>
      </p:grpSpPr>
      <p:sp>
        <p:nvSpPr>
          <p:cNvPr id="222" name="Google Shape;222;p47"/>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LA CIUDAD DURANTE LA COLONIA</a:t>
            </a:r>
            <a:endParaRPr sz="2400" b="0" i="0" u="none" strike="noStrike" cap="none">
              <a:solidFill>
                <a:srgbClr val="93D3B9"/>
              </a:solidFill>
              <a:latin typeface="Calibri"/>
              <a:ea typeface="Calibri"/>
              <a:cs typeface="Calibri"/>
              <a:sym typeface="Calibri"/>
            </a:endParaRPr>
          </a:p>
        </p:txBody>
      </p:sp>
      <p:sp>
        <p:nvSpPr>
          <p:cNvPr id="223" name="Google Shape;223;p47"/>
          <p:cNvSpPr/>
          <p:nvPr/>
        </p:nvSpPr>
        <p:spPr>
          <a:xfrm>
            <a:off x="581044" y="4076971"/>
            <a:ext cx="7981911" cy="1338828"/>
          </a:xfrm>
          <a:prstGeom prst="rect">
            <a:avLst/>
          </a:prstGeom>
          <a:noFill/>
          <a:ln>
            <a:noFill/>
          </a:ln>
        </p:spPr>
        <p:txBody>
          <a:bodyPr spcFirstLastPara="1" wrap="square" lIns="91425" tIns="45700" rIns="91425" bIns="45700" anchor="t" anchorCtr="0">
            <a:spAutoFit/>
          </a:bodyPr>
          <a:lstStyle/>
          <a:p>
            <a:pPr marL="0" marR="0" lvl="0" indent="0" algn="just" rtl="0">
              <a:lnSpc>
                <a:spcPct val="90000"/>
              </a:lnSpc>
              <a:spcBef>
                <a:spcPts val="0"/>
              </a:spcBef>
              <a:spcAft>
                <a:spcPts val="0"/>
              </a:spcAft>
              <a:buNone/>
            </a:pPr>
            <a:r>
              <a:rPr lang="es-CL" sz="1800" b="0" i="0" u="none" strike="noStrike" cap="none">
                <a:solidFill>
                  <a:srgbClr val="7F7F7F"/>
                </a:solidFill>
                <a:latin typeface="Corbel"/>
                <a:ea typeface="Corbel"/>
                <a:cs typeface="Corbel"/>
                <a:sym typeface="Corbel"/>
              </a:rPr>
              <a:t>Se organizaba como un tablero de ajedrez. Es decir, en el centro y alrededor de la plaza principal se encontraban las instituciones más importantes, como la iglesia, la municipalidad y las sedes de otras autoridades de gobierno. Alrededor de la plaza se iban ubicando las clases más adineradas, en espacios cuadrados conocidos como manzanas.</a:t>
            </a:r>
            <a:endParaRPr/>
          </a:p>
        </p:txBody>
      </p:sp>
      <p:pic>
        <p:nvPicPr>
          <p:cNvPr id="224" name="Google Shape;224;p47"/>
          <p:cNvPicPr preferRelativeResize="0"/>
          <p:nvPr/>
        </p:nvPicPr>
        <p:blipFill rotWithShape="1">
          <a:blip r:embed="rId4">
            <a:alphaModFix/>
          </a:blip>
          <a:srcRect/>
          <a:stretch/>
        </p:blipFill>
        <p:spPr>
          <a:xfrm>
            <a:off x="3585059" y="1637639"/>
            <a:ext cx="2051155" cy="208603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28"/>
        <p:cNvGrpSpPr/>
        <p:nvPr/>
      </p:nvGrpSpPr>
      <p:grpSpPr>
        <a:xfrm>
          <a:off x="0" y="0"/>
          <a:ext cx="0" cy="0"/>
          <a:chOff x="0" y="0"/>
          <a:chExt cx="0" cy="0"/>
        </a:xfrm>
      </p:grpSpPr>
      <p:sp>
        <p:nvSpPr>
          <p:cNvPr id="229" name="Google Shape;229;p48"/>
          <p:cNvSpPr/>
          <p:nvPr/>
        </p:nvSpPr>
        <p:spPr>
          <a:xfrm>
            <a:off x="683150" y="3530025"/>
            <a:ext cx="3487529" cy="21698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500" b="0" i="0" u="none" strike="noStrike" cap="none">
                <a:solidFill>
                  <a:srgbClr val="7F7F7F"/>
                </a:solidFill>
                <a:latin typeface="Corbel"/>
                <a:ea typeface="Corbel"/>
                <a:cs typeface="Corbel"/>
                <a:sym typeface="Corbel"/>
              </a:rPr>
              <a:t>Se caracteriza por el desarrollo ferroviario, lo que genera que las ciudades crezcan en dirección al desplazamiento del ferrocarril. Esta época también se caracteriza por las migraciones internas: las personas viajan desde el campo a la ciudad, en busca de mejores oportunidades laborales. Además, aparecen los paseos y alamedas.</a:t>
            </a:r>
            <a:endParaRPr/>
          </a:p>
        </p:txBody>
      </p:sp>
      <p:sp>
        <p:nvSpPr>
          <p:cNvPr id="230" name="Google Shape;230;p48"/>
          <p:cNvSpPr/>
          <p:nvPr/>
        </p:nvSpPr>
        <p:spPr>
          <a:xfrm>
            <a:off x="5353574" y="2743201"/>
            <a:ext cx="2865304"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1600" b="1" i="0" u="none" strike="noStrike" cap="none">
                <a:solidFill>
                  <a:srgbClr val="EF7652"/>
                </a:solidFill>
                <a:latin typeface="Corbel"/>
                <a:ea typeface="Corbel"/>
                <a:cs typeface="Corbel"/>
                <a:sym typeface="Corbel"/>
              </a:rPr>
              <a:t>CIUDAD ACTUAL</a:t>
            </a:r>
            <a:endParaRPr/>
          </a:p>
        </p:txBody>
      </p:sp>
      <p:sp>
        <p:nvSpPr>
          <p:cNvPr id="231" name="Google Shape;231;p48"/>
          <p:cNvSpPr/>
          <p:nvPr/>
        </p:nvSpPr>
        <p:spPr>
          <a:xfrm>
            <a:off x="1218090" y="2743201"/>
            <a:ext cx="241764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1600" b="1" i="0" u="none" strike="noStrike" cap="none">
                <a:solidFill>
                  <a:srgbClr val="EF7652"/>
                </a:solidFill>
                <a:latin typeface="Corbel"/>
                <a:ea typeface="Corbel"/>
                <a:cs typeface="Corbel"/>
                <a:sym typeface="Corbel"/>
              </a:rPr>
              <a:t>LA CIUDAD DURANTE</a:t>
            </a:r>
            <a:br>
              <a:rPr lang="es-CL" sz="1600" b="1" i="0" u="none" strike="noStrike" cap="none">
                <a:solidFill>
                  <a:srgbClr val="EF7652"/>
                </a:solidFill>
                <a:latin typeface="Corbel"/>
                <a:ea typeface="Corbel"/>
                <a:cs typeface="Corbel"/>
                <a:sym typeface="Corbel"/>
              </a:rPr>
            </a:br>
            <a:r>
              <a:rPr lang="es-CL" sz="1600" b="1" i="0" u="none" strike="noStrike" cap="none">
                <a:solidFill>
                  <a:srgbClr val="EF7652"/>
                </a:solidFill>
                <a:latin typeface="Corbel"/>
                <a:ea typeface="Corbel"/>
                <a:cs typeface="Corbel"/>
                <a:sym typeface="Corbel"/>
              </a:rPr>
              <a:t>LA INDUSTRIALIZACIÓN</a:t>
            </a:r>
            <a:endParaRPr/>
          </a:p>
        </p:txBody>
      </p:sp>
      <p:sp>
        <p:nvSpPr>
          <p:cNvPr id="232" name="Google Shape;232;p48"/>
          <p:cNvSpPr/>
          <p:nvPr/>
        </p:nvSpPr>
        <p:spPr>
          <a:xfrm>
            <a:off x="4973321" y="3530025"/>
            <a:ext cx="3487529" cy="240065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500" b="0" i="0" u="none" strike="noStrike" cap="none">
                <a:solidFill>
                  <a:srgbClr val="7F7F7F"/>
                </a:solidFill>
                <a:latin typeface="Corbel"/>
                <a:ea typeface="Corbel"/>
                <a:cs typeface="Corbel"/>
                <a:sym typeface="Corbel"/>
              </a:rPr>
              <a:t>Se caracteriza por poseer alta densidad de población, y su extensión geográfica es por lo general un continuo de edificaciones. En las zonas urbanas predominan funciones comerciales, culturales, administrativas, políticas y residenciales. También hay mayor acceso a empleo y servicios, lo que provoca que una mayor cantidad de personas quieran habitar en ellas. </a:t>
            </a:r>
            <a:endParaRPr/>
          </a:p>
        </p:txBody>
      </p:sp>
      <p:cxnSp>
        <p:nvCxnSpPr>
          <p:cNvPr id="233" name="Google Shape;233;p48"/>
          <p:cNvCxnSpPr/>
          <p:nvPr/>
        </p:nvCxnSpPr>
        <p:spPr>
          <a:xfrm rot="10800000">
            <a:off x="4547737" y="3271359"/>
            <a:ext cx="0" cy="2630387"/>
          </a:xfrm>
          <a:prstGeom prst="straightConnector1">
            <a:avLst/>
          </a:prstGeom>
          <a:noFill/>
          <a:ln w="34925" cap="rnd" cmpd="sng">
            <a:solidFill>
              <a:srgbClr val="BFBFBF"/>
            </a:solidFill>
            <a:prstDash val="dot"/>
            <a:round/>
            <a:headEnd type="none" w="sm" len="sm"/>
            <a:tailEnd type="none" w="sm" len="sm"/>
          </a:ln>
        </p:spPr>
      </p:cxnSp>
      <p:pic>
        <p:nvPicPr>
          <p:cNvPr id="234" name="Google Shape;234;p48"/>
          <p:cNvPicPr preferRelativeResize="0"/>
          <p:nvPr/>
        </p:nvPicPr>
        <p:blipFill rotWithShape="1">
          <a:blip r:embed="rId4">
            <a:alphaModFix/>
          </a:blip>
          <a:srcRect/>
          <a:stretch/>
        </p:blipFill>
        <p:spPr>
          <a:xfrm>
            <a:off x="5936971" y="965004"/>
            <a:ext cx="1698509" cy="1727396"/>
          </a:xfrm>
          <a:prstGeom prst="rect">
            <a:avLst/>
          </a:prstGeom>
          <a:noFill/>
          <a:ln>
            <a:noFill/>
          </a:ln>
        </p:spPr>
      </p:pic>
      <p:pic>
        <p:nvPicPr>
          <p:cNvPr id="235" name="Google Shape;235;p48"/>
          <p:cNvPicPr preferRelativeResize="0"/>
          <p:nvPr/>
        </p:nvPicPr>
        <p:blipFill rotWithShape="1">
          <a:blip r:embed="rId5">
            <a:alphaModFix/>
          </a:blip>
          <a:srcRect/>
          <a:stretch/>
        </p:blipFill>
        <p:spPr>
          <a:xfrm>
            <a:off x="1577659" y="965004"/>
            <a:ext cx="1698509" cy="172739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39"/>
        <p:cNvGrpSpPr/>
        <p:nvPr/>
      </p:nvGrpSpPr>
      <p:grpSpPr>
        <a:xfrm>
          <a:off x="0" y="0"/>
          <a:ext cx="0" cy="0"/>
          <a:chOff x="0" y="0"/>
          <a:chExt cx="0" cy="0"/>
        </a:xfrm>
      </p:grpSpPr>
      <p:sp>
        <p:nvSpPr>
          <p:cNvPr id="6" name="Google Shape;222;p47">
            <a:extLst>
              <a:ext uri="{FF2B5EF4-FFF2-40B4-BE49-F238E27FC236}">
                <a16:creationId xmlns:a16="http://schemas.microsoft.com/office/drawing/2014/main" id="{887272C4-846C-F449-87BA-F7B3D3973DF0}"/>
              </a:ext>
            </a:extLst>
          </p:cNvPr>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PLANIFICACIÓN URBANA</a:t>
            </a:r>
            <a:endParaRPr lang="es-CL" sz="2400" dirty="0">
              <a:solidFill>
                <a:srgbClr val="93D3B9"/>
              </a:solidFill>
              <a:latin typeface="Calibri"/>
              <a:ea typeface="Calibri"/>
              <a:cs typeface="Calibri"/>
              <a:sym typeface="Calibri"/>
            </a:endParaRPr>
          </a:p>
        </p:txBody>
      </p:sp>
      <p:sp>
        <p:nvSpPr>
          <p:cNvPr id="242" name="Google Shape;242;p49"/>
          <p:cNvSpPr txBox="1">
            <a:spLocks noGrp="1"/>
          </p:cNvSpPr>
          <p:nvPr>
            <p:ph type="body" idx="1"/>
          </p:nvPr>
        </p:nvSpPr>
        <p:spPr>
          <a:xfrm>
            <a:off x="558733" y="2661366"/>
            <a:ext cx="6333416" cy="1535269"/>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FFFFFF"/>
              </a:buClr>
              <a:buSzPts val="1800"/>
              <a:buNone/>
            </a:pPr>
            <a:r>
              <a:rPr lang="es-CL" sz="2000">
                <a:solidFill>
                  <a:srgbClr val="7F7F7F"/>
                </a:solidFill>
                <a:latin typeface="Corbel"/>
                <a:ea typeface="Corbel"/>
                <a:cs typeface="Corbel"/>
                <a:sym typeface="Corbel"/>
              </a:rPr>
              <a:t>Mientras la ciudad crece, va cambiando y adquiriendo nuevas formas. Por ello, es necesario que el territorio se organice y planifique para satisfacer las necesidades de sus habitantes. Es importante planificar lo que se construirá y cómo se llevará a cabo.</a:t>
            </a:r>
            <a:endParaRPr/>
          </a:p>
          <a:p>
            <a:pPr marL="0" lvl="0" indent="0" algn="l" rtl="0">
              <a:lnSpc>
                <a:spcPct val="90000"/>
              </a:lnSpc>
              <a:spcBef>
                <a:spcPts val="0"/>
              </a:spcBef>
              <a:spcAft>
                <a:spcPts val="0"/>
              </a:spcAft>
              <a:buClr>
                <a:srgbClr val="FFFFFF"/>
              </a:buClr>
              <a:buSzPts val="1800"/>
              <a:buNone/>
            </a:pPr>
            <a:br>
              <a:rPr lang="es-CL" sz="1800">
                <a:solidFill>
                  <a:srgbClr val="7F7F7F"/>
                </a:solidFill>
                <a:latin typeface="Corbel"/>
                <a:ea typeface="Corbel"/>
                <a:cs typeface="Corbel"/>
                <a:sym typeface="Corbel"/>
              </a:rPr>
            </a:br>
            <a:br>
              <a:rPr lang="es-CL" sz="1800">
                <a:solidFill>
                  <a:srgbClr val="7F7F7F"/>
                </a:solidFill>
                <a:latin typeface="Corbel"/>
                <a:ea typeface="Corbel"/>
                <a:cs typeface="Corbel"/>
                <a:sym typeface="Corbel"/>
              </a:rPr>
            </a:br>
            <a:endParaRPr sz="1800">
              <a:solidFill>
                <a:srgbClr val="7F7F7F"/>
              </a:solidFill>
              <a:latin typeface="Corbel"/>
              <a:ea typeface="Corbel"/>
              <a:cs typeface="Corbel"/>
              <a:sym typeface="Corbel"/>
            </a:endParaRPr>
          </a:p>
        </p:txBody>
      </p:sp>
      <p:pic>
        <p:nvPicPr>
          <p:cNvPr id="243" name="Google Shape;243;p49"/>
          <p:cNvPicPr preferRelativeResize="0"/>
          <p:nvPr/>
        </p:nvPicPr>
        <p:blipFill rotWithShape="1">
          <a:blip r:embed="rId4">
            <a:alphaModFix/>
          </a:blip>
          <a:srcRect/>
          <a:stretch/>
        </p:blipFill>
        <p:spPr>
          <a:xfrm>
            <a:off x="7016840" y="2661365"/>
            <a:ext cx="1817835" cy="153527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Google Shape;86;p1">
            <a:extLst>
              <a:ext uri="{FF2B5EF4-FFF2-40B4-BE49-F238E27FC236}">
                <a16:creationId xmlns:a16="http://schemas.microsoft.com/office/drawing/2014/main" id="{2FBD80FF-C08D-EE42-98B3-3BE604C55772}"/>
              </a:ext>
            </a:extLst>
          </p:cNvPr>
          <p:cNvSpPr txBox="1"/>
          <p:nvPr/>
        </p:nvSpPr>
        <p:spPr>
          <a:xfrm>
            <a:off x="941457" y="3515676"/>
            <a:ext cx="7261086" cy="738664"/>
          </a:xfrm>
          <a:prstGeom prst="rect">
            <a:avLst/>
          </a:prstGeom>
          <a:noFill/>
          <a:ln>
            <a:noFill/>
          </a:ln>
        </p:spPr>
        <p:txBody>
          <a:bodyPr spcFirstLastPara="1" wrap="square" lIns="91425" tIns="45700" rIns="91425" bIns="45700" anchor="t" anchorCtr="0">
            <a:noAutofit/>
          </a:bodyPr>
          <a:lstStyle/>
          <a:p>
            <a:pPr lvl="0" algn="ctr">
              <a:buSzPts val="1400"/>
            </a:pPr>
            <a:r>
              <a:rPr lang="es-ES" sz="2000" i="1" dirty="0">
                <a:solidFill>
                  <a:srgbClr val="FFFFFF"/>
                </a:solidFill>
                <a:latin typeface="Corbel"/>
                <a:ea typeface="Corbel"/>
                <a:cs typeface="Corbel"/>
                <a:sym typeface="Corbel"/>
              </a:rPr>
              <a:t>1. Identificar y reconocer la diferencia entre el espacio rural y  urbano.</a:t>
            </a:r>
          </a:p>
          <a:p>
            <a:pPr lvl="0" algn="ctr">
              <a:buSzPts val="1400"/>
            </a:pPr>
            <a:r>
              <a:rPr lang="es-ES" sz="2000" i="1" dirty="0">
                <a:solidFill>
                  <a:srgbClr val="FFFFFF"/>
                </a:solidFill>
                <a:latin typeface="Corbel"/>
                <a:ea typeface="Corbel"/>
                <a:cs typeface="Corbel"/>
                <a:sym typeface="Corbel"/>
              </a:rPr>
              <a:t>2. Reconocer la importancia de la planificación urbana en la conformación de la ciudad.</a:t>
            </a:r>
          </a:p>
        </p:txBody>
      </p:sp>
      <p:sp>
        <p:nvSpPr>
          <p:cNvPr id="6" name="Rectángulo 5">
            <a:extLst>
              <a:ext uri="{FF2B5EF4-FFF2-40B4-BE49-F238E27FC236}">
                <a16:creationId xmlns:a16="http://schemas.microsoft.com/office/drawing/2014/main" id="{BC5FAE29-366C-9B49-8755-435419BC4D72}"/>
              </a:ext>
            </a:extLst>
          </p:cNvPr>
          <p:cNvSpPr/>
          <p:nvPr/>
        </p:nvSpPr>
        <p:spPr>
          <a:xfrm>
            <a:off x="3904990" y="2574728"/>
            <a:ext cx="133402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FFFFFF"/>
                </a:solidFill>
                <a:effectLst/>
                <a:uLnTx/>
                <a:uFillTx/>
                <a:latin typeface="Corbel"/>
                <a:ea typeface="Corbel"/>
                <a:cs typeface="Corbel"/>
                <a:sym typeface="Corbel"/>
              </a:rPr>
              <a:t>Objetivo</a:t>
            </a:r>
            <a:endParaRPr kumimoji="0" lang="es-CL" sz="2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7" name="Google Shape;93;p2">
            <a:extLst>
              <a:ext uri="{FF2B5EF4-FFF2-40B4-BE49-F238E27FC236}">
                <a16:creationId xmlns:a16="http://schemas.microsoft.com/office/drawing/2014/main" id="{C4B129E7-E800-5741-9642-F90DD8C07A8F}"/>
              </a:ext>
            </a:extLst>
          </p:cNvPr>
          <p:cNvCxnSpPr/>
          <p:nvPr/>
        </p:nvCxnSpPr>
        <p:spPr>
          <a:xfrm rot="10800000">
            <a:off x="3254486" y="3276034"/>
            <a:ext cx="2592820" cy="0"/>
          </a:xfrm>
          <a:prstGeom prst="straightConnector1">
            <a:avLst/>
          </a:prstGeom>
          <a:noFill/>
          <a:ln w="38100" cap="rnd" cmpd="sng">
            <a:solidFill>
              <a:schemeClr val="bg1">
                <a:lumMod val="95000"/>
              </a:schemeClr>
            </a:solidFill>
            <a:prstDash val="dot"/>
            <a:round/>
            <a:headEnd type="none" w="sm" len="sm"/>
            <a:tailEnd type="none" w="sm" len="sm"/>
          </a:ln>
        </p:spPr>
      </p:cxnSp>
    </p:spTree>
    <p:extLst>
      <p:ext uri="{BB962C8B-B14F-4D97-AF65-F5344CB8AC3E}">
        <p14:creationId xmlns:p14="http://schemas.microsoft.com/office/powerpoint/2010/main" val="322943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47"/>
        <p:cNvGrpSpPr/>
        <p:nvPr/>
      </p:nvGrpSpPr>
      <p:grpSpPr>
        <a:xfrm>
          <a:off x="0" y="0"/>
          <a:ext cx="0" cy="0"/>
          <a:chOff x="0" y="0"/>
          <a:chExt cx="0" cy="0"/>
        </a:xfrm>
      </p:grpSpPr>
      <p:sp>
        <p:nvSpPr>
          <p:cNvPr id="250" name="Google Shape;250;p50"/>
          <p:cNvSpPr txBox="1">
            <a:spLocks noGrp="1"/>
          </p:cNvSpPr>
          <p:nvPr>
            <p:ph type="body" idx="1"/>
          </p:nvPr>
        </p:nvSpPr>
        <p:spPr>
          <a:xfrm>
            <a:off x="531024" y="2096573"/>
            <a:ext cx="6333416" cy="395786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FFFFFF"/>
              </a:buClr>
              <a:buSzPts val="1800"/>
              <a:buNone/>
            </a:pPr>
            <a:r>
              <a:rPr lang="es-CL" sz="1800" dirty="0">
                <a:solidFill>
                  <a:srgbClr val="7F7F7F"/>
                </a:solidFill>
                <a:latin typeface="Corbel"/>
                <a:ea typeface="Corbel"/>
                <a:cs typeface="Corbel"/>
                <a:sym typeface="Corbel"/>
              </a:rPr>
              <a:t>Las </a:t>
            </a:r>
            <a:r>
              <a:rPr lang="es-CL" sz="1800" b="1" dirty="0">
                <a:solidFill>
                  <a:srgbClr val="7F7F7F"/>
                </a:solidFill>
                <a:latin typeface="Corbel"/>
                <a:ea typeface="Corbel"/>
                <a:cs typeface="Corbel"/>
                <a:sym typeface="Corbel"/>
              </a:rPr>
              <a:t>ciudades</a:t>
            </a:r>
            <a:r>
              <a:rPr lang="es-CL" sz="1800" dirty="0">
                <a:solidFill>
                  <a:srgbClr val="7F7F7F"/>
                </a:solidFill>
                <a:latin typeface="Corbel"/>
                <a:ea typeface="Corbel"/>
                <a:cs typeface="Corbel"/>
                <a:sym typeface="Corbel"/>
              </a:rPr>
              <a:t> reúnen equipamiento tales como hospitales, instituciones educacionales, comercio y servicios, acceso a cultura, áreas verdes, y servicios básicos, tales como alcantarillado, agua potable, electricidad, entre otros.</a:t>
            </a:r>
            <a:endParaRPr dirty="0"/>
          </a:p>
          <a:p>
            <a:pPr marL="0" lvl="0" indent="0" algn="just" rtl="0">
              <a:lnSpc>
                <a:spcPct val="90000"/>
              </a:lnSpc>
              <a:spcBef>
                <a:spcPts val="0"/>
              </a:spcBef>
              <a:spcAft>
                <a:spcPts val="0"/>
              </a:spcAft>
              <a:buClr>
                <a:srgbClr val="FFFFFF"/>
              </a:buClr>
              <a:buSzPts val="1800"/>
              <a:buNone/>
            </a:pPr>
            <a:endParaRPr sz="1800" dirty="0">
              <a:solidFill>
                <a:srgbClr val="7F7F7F"/>
              </a:solidFill>
              <a:latin typeface="Corbel"/>
              <a:ea typeface="Corbel"/>
              <a:cs typeface="Corbel"/>
              <a:sym typeface="Corbel"/>
            </a:endParaRPr>
          </a:p>
          <a:p>
            <a:pPr marL="0" lvl="0" indent="0" algn="just" rtl="0">
              <a:lnSpc>
                <a:spcPct val="90000"/>
              </a:lnSpc>
              <a:spcBef>
                <a:spcPts val="0"/>
              </a:spcBef>
              <a:spcAft>
                <a:spcPts val="0"/>
              </a:spcAft>
              <a:buClr>
                <a:srgbClr val="FFFFFF"/>
              </a:buClr>
              <a:buSzPts val="1800"/>
              <a:buNone/>
            </a:pPr>
            <a:endParaRPr sz="1800" dirty="0">
              <a:solidFill>
                <a:srgbClr val="7F7F7F"/>
              </a:solidFill>
              <a:latin typeface="Corbel"/>
              <a:ea typeface="Corbel"/>
              <a:cs typeface="Corbel"/>
              <a:sym typeface="Corbel"/>
            </a:endParaRPr>
          </a:p>
          <a:p>
            <a:pPr marL="0" lvl="0" indent="0" algn="just" rtl="0">
              <a:lnSpc>
                <a:spcPct val="90000"/>
              </a:lnSpc>
              <a:spcBef>
                <a:spcPts val="0"/>
              </a:spcBef>
              <a:spcAft>
                <a:spcPts val="0"/>
              </a:spcAft>
              <a:buClr>
                <a:srgbClr val="FFFFFF"/>
              </a:buClr>
              <a:buSzPts val="1800"/>
              <a:buNone/>
            </a:pPr>
            <a:r>
              <a:rPr lang="es-CL" sz="1800" dirty="0">
                <a:solidFill>
                  <a:srgbClr val="7F7F7F"/>
                </a:solidFill>
                <a:latin typeface="Corbel"/>
                <a:ea typeface="Corbel"/>
                <a:cs typeface="Corbel"/>
                <a:sym typeface="Corbel"/>
              </a:rPr>
              <a:t>La planificación urbana tiene como objetivo evitar los problemas que podrían surgir ante una localización espontánea de las actividades económicas e industriales y de los hogares en la ciudad. Los instrumentos de planificación territorial (IPT) permiten que el proceso de planificación se desarrolle de acuerdo con las normas vigentes.</a:t>
            </a:r>
            <a:endParaRPr dirty="0"/>
          </a:p>
          <a:p>
            <a:pPr marL="0" lvl="0" indent="0" algn="just" rtl="0">
              <a:lnSpc>
                <a:spcPct val="90000"/>
              </a:lnSpc>
              <a:spcBef>
                <a:spcPts val="0"/>
              </a:spcBef>
              <a:spcAft>
                <a:spcPts val="0"/>
              </a:spcAft>
              <a:buClr>
                <a:srgbClr val="FFFFFF"/>
              </a:buClr>
              <a:buSzPts val="1800"/>
              <a:buNone/>
            </a:pPr>
            <a:endParaRPr sz="1800" dirty="0">
              <a:solidFill>
                <a:srgbClr val="7F7F7F"/>
              </a:solidFill>
              <a:latin typeface="Corbel"/>
              <a:ea typeface="Corbel"/>
              <a:cs typeface="Corbel"/>
              <a:sym typeface="Corbel"/>
            </a:endParaRPr>
          </a:p>
          <a:p>
            <a:pPr marL="0" lvl="0" indent="0" algn="l" rtl="0">
              <a:lnSpc>
                <a:spcPct val="90000"/>
              </a:lnSpc>
              <a:spcBef>
                <a:spcPts val="0"/>
              </a:spcBef>
              <a:spcAft>
                <a:spcPts val="0"/>
              </a:spcAft>
              <a:buClr>
                <a:srgbClr val="FFFFFF"/>
              </a:buClr>
              <a:buSzPts val="1800"/>
              <a:buNone/>
            </a:pPr>
            <a:br>
              <a:rPr lang="es-CL" sz="1800" dirty="0">
                <a:solidFill>
                  <a:srgbClr val="7F7F7F"/>
                </a:solidFill>
                <a:latin typeface="Corbel"/>
                <a:ea typeface="Corbel"/>
                <a:cs typeface="Corbel"/>
                <a:sym typeface="Corbel"/>
              </a:rPr>
            </a:br>
            <a:br>
              <a:rPr lang="es-CL" sz="1800" dirty="0">
                <a:solidFill>
                  <a:srgbClr val="7F7F7F"/>
                </a:solidFill>
                <a:latin typeface="Corbel"/>
                <a:ea typeface="Corbel"/>
                <a:cs typeface="Corbel"/>
                <a:sym typeface="Corbel"/>
              </a:rPr>
            </a:br>
            <a:endParaRPr sz="1800" dirty="0">
              <a:solidFill>
                <a:srgbClr val="7F7F7F"/>
              </a:solidFill>
              <a:latin typeface="Corbel"/>
              <a:ea typeface="Corbel"/>
              <a:cs typeface="Corbel"/>
              <a:sym typeface="Corbel"/>
            </a:endParaRPr>
          </a:p>
        </p:txBody>
      </p:sp>
      <p:pic>
        <p:nvPicPr>
          <p:cNvPr id="251" name="Google Shape;251;p50"/>
          <p:cNvPicPr preferRelativeResize="0"/>
          <p:nvPr/>
        </p:nvPicPr>
        <p:blipFill rotWithShape="1">
          <a:blip r:embed="rId4">
            <a:alphaModFix/>
          </a:blip>
          <a:srcRect/>
          <a:stretch/>
        </p:blipFill>
        <p:spPr>
          <a:xfrm>
            <a:off x="7035949" y="3698691"/>
            <a:ext cx="1628396" cy="1656090"/>
          </a:xfrm>
          <a:prstGeom prst="rect">
            <a:avLst/>
          </a:prstGeom>
          <a:noFill/>
          <a:ln>
            <a:noFill/>
          </a:ln>
        </p:spPr>
      </p:pic>
      <p:pic>
        <p:nvPicPr>
          <p:cNvPr id="252" name="Google Shape;252;p50"/>
          <p:cNvPicPr preferRelativeResize="0"/>
          <p:nvPr/>
        </p:nvPicPr>
        <p:blipFill rotWithShape="1">
          <a:blip r:embed="rId5">
            <a:alphaModFix/>
          </a:blip>
          <a:srcRect/>
          <a:stretch/>
        </p:blipFill>
        <p:spPr>
          <a:xfrm>
            <a:off x="7035949" y="1980728"/>
            <a:ext cx="1628396" cy="1656090"/>
          </a:xfrm>
          <a:prstGeom prst="rect">
            <a:avLst/>
          </a:prstGeom>
          <a:noFill/>
          <a:ln>
            <a:noFill/>
          </a:ln>
        </p:spPr>
      </p:pic>
      <p:sp>
        <p:nvSpPr>
          <p:cNvPr id="7" name="Google Shape;222;p47">
            <a:extLst>
              <a:ext uri="{FF2B5EF4-FFF2-40B4-BE49-F238E27FC236}">
                <a16:creationId xmlns:a16="http://schemas.microsoft.com/office/drawing/2014/main" id="{657C0281-1C3F-514E-841F-A3D18960888B}"/>
              </a:ext>
            </a:extLst>
          </p:cNvPr>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PLANIFICACIÓN URBANA</a:t>
            </a:r>
            <a:endParaRPr lang="es-CL" sz="2400" dirty="0">
              <a:solidFill>
                <a:srgbClr val="93D3B9"/>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56"/>
        <p:cNvGrpSpPr/>
        <p:nvPr/>
      </p:nvGrpSpPr>
      <p:grpSpPr>
        <a:xfrm>
          <a:off x="0" y="0"/>
          <a:ext cx="0" cy="0"/>
          <a:chOff x="0" y="0"/>
          <a:chExt cx="0" cy="0"/>
        </a:xfrm>
      </p:grpSpPr>
      <p:sp>
        <p:nvSpPr>
          <p:cNvPr id="257" name="Google Shape;257;p51"/>
          <p:cNvSpPr/>
          <p:nvPr/>
        </p:nvSpPr>
        <p:spPr>
          <a:xfrm>
            <a:off x="581044" y="4144517"/>
            <a:ext cx="7981911" cy="147732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800" b="0" i="0" u="none" strike="noStrike" cap="none" dirty="0">
                <a:solidFill>
                  <a:srgbClr val="7F7F7F"/>
                </a:solidFill>
                <a:latin typeface="Corbel"/>
                <a:ea typeface="Corbel"/>
                <a:cs typeface="Corbel"/>
                <a:sym typeface="Corbel"/>
              </a:rPr>
              <a:t>La </a:t>
            </a:r>
            <a:r>
              <a:rPr lang="es-CL" sz="1800" b="1" i="0" u="none" strike="noStrike" cap="none" dirty="0">
                <a:solidFill>
                  <a:srgbClr val="7F7F7F"/>
                </a:solidFill>
                <a:latin typeface="Corbel"/>
                <a:ea typeface="Corbel"/>
                <a:cs typeface="Corbel"/>
                <a:sym typeface="Corbel"/>
              </a:rPr>
              <a:t>planificación</a:t>
            </a:r>
            <a:r>
              <a:rPr lang="es-CL" sz="1800" b="0" i="0" u="none" strike="noStrike" cap="none" dirty="0">
                <a:solidFill>
                  <a:srgbClr val="7F7F7F"/>
                </a:solidFill>
                <a:latin typeface="Corbel"/>
                <a:ea typeface="Corbel"/>
                <a:cs typeface="Corbel"/>
                <a:sym typeface="Corbel"/>
              </a:rPr>
              <a:t> </a:t>
            </a:r>
            <a:r>
              <a:rPr lang="es-CL" sz="1800" b="1" i="0" u="none" strike="noStrike" cap="none" dirty="0">
                <a:solidFill>
                  <a:srgbClr val="7F7F7F"/>
                </a:solidFill>
                <a:latin typeface="Corbel"/>
                <a:ea typeface="Corbel"/>
                <a:cs typeface="Corbel"/>
                <a:sym typeface="Corbel"/>
              </a:rPr>
              <a:t>urbana</a:t>
            </a:r>
            <a:r>
              <a:rPr lang="es-CL" sz="1800" b="0" i="0" u="none" strike="noStrike" cap="none" dirty="0">
                <a:solidFill>
                  <a:srgbClr val="7F7F7F"/>
                </a:solidFill>
                <a:latin typeface="Corbel"/>
                <a:ea typeface="Corbel"/>
                <a:cs typeface="Corbel"/>
                <a:sym typeface="Corbel"/>
              </a:rPr>
              <a:t> debe orientar y regular el desarrollo de los centros urbanos, utilizando como base una política nacional, regional y comunal de desarrollo socioeconómico. Esta forma de planificación permite dar un orden y uso adecuado al espacio, a fin de facilitar el desarrollo de las diversas actividades que tienen lugar en las ciudades.</a:t>
            </a:r>
            <a:endParaRPr sz="1800" b="0" i="0" u="none" strike="noStrike" cap="none" dirty="0">
              <a:solidFill>
                <a:srgbClr val="7F7F7F"/>
              </a:solidFill>
              <a:latin typeface="Arial"/>
              <a:ea typeface="Arial"/>
              <a:cs typeface="Arial"/>
              <a:sym typeface="Arial"/>
            </a:endParaRPr>
          </a:p>
        </p:txBody>
      </p:sp>
      <p:pic>
        <p:nvPicPr>
          <p:cNvPr id="258" name="Google Shape;258;p51"/>
          <p:cNvPicPr preferRelativeResize="0"/>
          <p:nvPr/>
        </p:nvPicPr>
        <p:blipFill rotWithShape="1">
          <a:blip r:embed="rId4">
            <a:alphaModFix/>
          </a:blip>
          <a:srcRect/>
          <a:stretch/>
        </p:blipFill>
        <p:spPr>
          <a:xfrm>
            <a:off x="1583551" y="1480711"/>
            <a:ext cx="2425700" cy="2466953"/>
          </a:xfrm>
          <a:prstGeom prst="rect">
            <a:avLst/>
          </a:prstGeom>
          <a:noFill/>
          <a:ln>
            <a:noFill/>
          </a:ln>
        </p:spPr>
      </p:pic>
      <p:pic>
        <p:nvPicPr>
          <p:cNvPr id="259" name="Google Shape;259;p51"/>
          <p:cNvPicPr preferRelativeResize="0"/>
          <p:nvPr/>
        </p:nvPicPr>
        <p:blipFill rotWithShape="1">
          <a:blip r:embed="rId5">
            <a:alphaModFix/>
          </a:blip>
          <a:srcRect/>
          <a:stretch/>
        </p:blipFill>
        <p:spPr>
          <a:xfrm>
            <a:off x="5134751" y="1480006"/>
            <a:ext cx="2425700" cy="2466953"/>
          </a:xfrm>
          <a:prstGeom prst="rect">
            <a:avLst/>
          </a:prstGeom>
          <a:noFill/>
          <a:ln>
            <a:noFill/>
          </a:ln>
        </p:spPr>
      </p:pic>
      <p:cxnSp>
        <p:nvCxnSpPr>
          <p:cNvPr id="260" name="Google Shape;260;p51"/>
          <p:cNvCxnSpPr/>
          <p:nvPr/>
        </p:nvCxnSpPr>
        <p:spPr>
          <a:xfrm rot="10800000">
            <a:off x="4572000" y="1987593"/>
            <a:ext cx="0" cy="1441407"/>
          </a:xfrm>
          <a:prstGeom prst="straightConnector1">
            <a:avLst/>
          </a:prstGeom>
          <a:noFill/>
          <a:ln w="34925" cap="rnd" cmpd="sng">
            <a:solidFill>
              <a:srgbClr val="BFBFBF"/>
            </a:solidFill>
            <a:prstDash val="dot"/>
            <a:round/>
            <a:headEnd type="none" w="sm" len="sm"/>
            <a:tailEnd type="none" w="sm" len="sm"/>
          </a:ln>
        </p:spPr>
      </p:cxnSp>
      <p:sp>
        <p:nvSpPr>
          <p:cNvPr id="8" name="Google Shape;222;p47">
            <a:extLst>
              <a:ext uri="{FF2B5EF4-FFF2-40B4-BE49-F238E27FC236}">
                <a16:creationId xmlns:a16="http://schemas.microsoft.com/office/drawing/2014/main" id="{39C34DAE-8E3B-8848-A7D0-D0F38C7735B4}"/>
              </a:ext>
            </a:extLst>
          </p:cNvPr>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PLANIFICACIÓN URBANA</a:t>
            </a:r>
            <a:endParaRPr lang="es-CL" sz="2400" dirty="0">
              <a:solidFill>
                <a:srgbClr val="93D3B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66"/>
        <p:cNvGrpSpPr/>
        <p:nvPr/>
      </p:nvGrpSpPr>
      <p:grpSpPr>
        <a:xfrm>
          <a:off x="0" y="0"/>
          <a:ext cx="0" cy="0"/>
          <a:chOff x="0" y="0"/>
          <a:chExt cx="0" cy="0"/>
        </a:xfrm>
      </p:grpSpPr>
      <p:sp>
        <p:nvSpPr>
          <p:cNvPr id="269" name="Google Shape;269;p52"/>
          <p:cNvSpPr/>
          <p:nvPr/>
        </p:nvSpPr>
        <p:spPr>
          <a:xfrm>
            <a:off x="581044" y="4144517"/>
            <a:ext cx="7868928" cy="147728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800" b="0" i="0" u="none" strike="noStrike" cap="none" dirty="0">
                <a:solidFill>
                  <a:srgbClr val="7F7F7F"/>
                </a:solidFill>
                <a:latin typeface="Corbel"/>
                <a:ea typeface="Corbel"/>
                <a:cs typeface="Corbel"/>
                <a:sym typeface="Corbel"/>
              </a:rPr>
              <a:t>Los instrumentos de planificación permiten regular el crecimiento de las ciudades mediante la fijación del límite </a:t>
            </a:r>
            <a:r>
              <a:rPr lang="es-CL" sz="1800" b="0" i="0" u="none" strike="noStrike" cap="none" dirty="0">
                <a:solidFill>
                  <a:srgbClr val="7F7F7F"/>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urbano</a:t>
            </a:r>
            <a:r>
              <a:rPr lang="es-CL" sz="1800" b="0" i="0" u="none" strike="noStrike" cap="none" dirty="0">
                <a:solidFill>
                  <a:srgbClr val="7F7F7F"/>
                </a:solidFill>
                <a:latin typeface="Corbel"/>
                <a:ea typeface="Corbel"/>
                <a:cs typeface="Corbel"/>
                <a:sym typeface="Corbel"/>
              </a:rPr>
              <a:t>, que se define como “la línea imaginaria que delimita las áreas urbanas y de extensión urbana que conforman los centros poblados, diferenciándolos del resto del área comunal”. Para organizar el territorio existen categorías, según el uso que se le da al suelo.</a:t>
            </a:r>
            <a:endParaRPr dirty="0"/>
          </a:p>
        </p:txBody>
      </p:sp>
      <p:sp>
        <p:nvSpPr>
          <p:cNvPr id="6" name="Google Shape;222;p47">
            <a:extLst>
              <a:ext uri="{FF2B5EF4-FFF2-40B4-BE49-F238E27FC236}">
                <a16:creationId xmlns:a16="http://schemas.microsoft.com/office/drawing/2014/main" id="{07D58EF5-6B2E-B04C-A7F7-0827ECAFF695}"/>
              </a:ext>
            </a:extLst>
          </p:cNvPr>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LÍMITE URBANO</a:t>
            </a:r>
            <a:endParaRPr lang="es-CL" sz="2400" dirty="0">
              <a:solidFill>
                <a:srgbClr val="93D3B9"/>
              </a:solidFill>
              <a:latin typeface="Calibri"/>
              <a:ea typeface="Calibri"/>
              <a:cs typeface="Calibri"/>
              <a:sym typeface="Calibri"/>
            </a:endParaRPr>
          </a:p>
        </p:txBody>
      </p:sp>
      <p:pic>
        <p:nvPicPr>
          <p:cNvPr id="3" name="Imagen 2">
            <a:extLst>
              <a:ext uri="{FF2B5EF4-FFF2-40B4-BE49-F238E27FC236}">
                <a16:creationId xmlns:a16="http://schemas.microsoft.com/office/drawing/2014/main" id="{0A7FDE3B-CF5C-E343-9575-10C6F9FF3DF4}"/>
              </a:ext>
            </a:extLst>
          </p:cNvPr>
          <p:cNvPicPr>
            <a:picLocks noChangeAspect="1"/>
          </p:cNvPicPr>
          <p:nvPr/>
        </p:nvPicPr>
        <p:blipFill>
          <a:blip r:embed="rId4"/>
          <a:stretch>
            <a:fillRect/>
          </a:stretch>
        </p:blipFill>
        <p:spPr>
          <a:xfrm>
            <a:off x="907069" y="1410731"/>
            <a:ext cx="7080474" cy="246695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46"/>
        <p:cNvGrpSpPr/>
        <p:nvPr/>
      </p:nvGrpSpPr>
      <p:grpSpPr>
        <a:xfrm>
          <a:off x="0" y="0"/>
          <a:ext cx="0" cy="0"/>
          <a:chOff x="0" y="0"/>
          <a:chExt cx="0" cy="0"/>
        </a:xfrm>
      </p:grpSpPr>
      <p:sp>
        <p:nvSpPr>
          <p:cNvPr id="359" name="Google Shape;359;p59"/>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a:solidFill>
                  <a:srgbClr val="7F7F7F"/>
                </a:solidFill>
                <a:latin typeface="Corbel"/>
                <a:ea typeface="Corbel"/>
                <a:cs typeface="Corbel"/>
                <a:sym typeface="Corbel"/>
              </a:rPr>
              <a:t>El Ministerio de Vivienda y Urbanismo (MINVU) agrupa los usos del suelo en seis categorías generales: </a:t>
            </a:r>
            <a:endParaRPr/>
          </a:p>
        </p:txBody>
      </p:sp>
      <p:sp>
        <p:nvSpPr>
          <p:cNvPr id="17" name="Google Shape;222;p47">
            <a:extLst>
              <a:ext uri="{FF2B5EF4-FFF2-40B4-BE49-F238E27FC236}">
                <a16:creationId xmlns:a16="http://schemas.microsoft.com/office/drawing/2014/main" id="{378CFEB9-88F2-DF4C-BCCE-453C214A658C}"/>
              </a:ext>
            </a:extLst>
          </p:cNvPr>
          <p:cNvSpPr txBox="1"/>
          <p:nvPr/>
        </p:nvSpPr>
        <p:spPr>
          <a:xfrm>
            <a:off x="531023" y="350427"/>
            <a:ext cx="5038504"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LÍMITE URBANO Y USOS DE SUELO</a:t>
            </a:r>
            <a:endParaRPr lang="es-CL" sz="2400" dirty="0">
              <a:solidFill>
                <a:srgbClr val="93D3B9"/>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46"/>
        <p:cNvGrpSpPr/>
        <p:nvPr/>
      </p:nvGrpSpPr>
      <p:grpSpPr>
        <a:xfrm>
          <a:off x="0" y="0"/>
          <a:ext cx="0" cy="0"/>
          <a:chOff x="0" y="0"/>
          <a:chExt cx="0" cy="0"/>
        </a:xfrm>
      </p:grpSpPr>
      <p:pic>
        <p:nvPicPr>
          <p:cNvPr id="347" name="Google Shape;347;p59"/>
          <p:cNvPicPr preferRelativeResize="0"/>
          <p:nvPr/>
        </p:nvPicPr>
        <p:blipFill rotWithShape="1">
          <a:blip r:embed="rId4">
            <a:alphaModFix/>
          </a:blip>
          <a:srcRect/>
          <a:stretch/>
        </p:blipFill>
        <p:spPr>
          <a:xfrm>
            <a:off x="531024" y="1994925"/>
            <a:ext cx="1162050" cy="1181813"/>
          </a:xfrm>
          <a:prstGeom prst="rect">
            <a:avLst/>
          </a:prstGeom>
          <a:noFill/>
          <a:ln>
            <a:noFill/>
          </a:ln>
        </p:spPr>
      </p:pic>
      <p:sp>
        <p:nvSpPr>
          <p:cNvPr id="353" name="Google Shape;353;p59"/>
          <p:cNvSpPr txBox="1"/>
          <p:nvPr/>
        </p:nvSpPr>
        <p:spPr>
          <a:xfrm>
            <a:off x="1693072" y="2156156"/>
            <a:ext cx="2713511" cy="8733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Residencial</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Vivienda, hogares de acogida, residencias dedicadas al hospedaje.</a:t>
            </a:r>
            <a:endParaRPr sz="1400" b="1" i="0" u="none" strike="noStrike" cap="none">
              <a:solidFill>
                <a:srgbClr val="EF7651"/>
              </a:solidFill>
              <a:latin typeface="Corbel"/>
              <a:ea typeface="Corbel"/>
              <a:cs typeface="Corbel"/>
              <a:sym typeface="Corbel"/>
            </a:endParaRPr>
          </a:p>
        </p:txBody>
      </p:sp>
      <p:sp>
        <p:nvSpPr>
          <p:cNvPr id="359" name="Google Shape;359;p59"/>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a:solidFill>
                  <a:srgbClr val="7F7F7F"/>
                </a:solidFill>
                <a:latin typeface="Corbel"/>
                <a:ea typeface="Corbel"/>
                <a:cs typeface="Corbel"/>
                <a:sym typeface="Corbel"/>
              </a:rPr>
              <a:t>El Ministerio de Vivienda y Urbanismo (MINVU) agrupa los usos del suelo en seis categorías generales: </a:t>
            </a:r>
            <a:endParaRPr/>
          </a:p>
        </p:txBody>
      </p:sp>
      <p:sp>
        <p:nvSpPr>
          <p:cNvPr id="17" name="Google Shape;222;p47">
            <a:extLst>
              <a:ext uri="{FF2B5EF4-FFF2-40B4-BE49-F238E27FC236}">
                <a16:creationId xmlns:a16="http://schemas.microsoft.com/office/drawing/2014/main" id="{378CFEB9-88F2-DF4C-BCCE-453C214A658C}"/>
              </a:ext>
            </a:extLst>
          </p:cNvPr>
          <p:cNvSpPr txBox="1"/>
          <p:nvPr/>
        </p:nvSpPr>
        <p:spPr>
          <a:xfrm>
            <a:off x="531023" y="350427"/>
            <a:ext cx="5038504"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LÍMITE URBANO Y USOS DE SUELO</a:t>
            </a:r>
            <a:endParaRPr lang="es-CL" sz="2400" dirty="0">
              <a:solidFill>
                <a:srgbClr val="93D3B9"/>
              </a:solidFill>
              <a:latin typeface="Calibri"/>
              <a:ea typeface="Calibri"/>
              <a:cs typeface="Calibri"/>
              <a:sym typeface="Calibri"/>
            </a:endParaRPr>
          </a:p>
        </p:txBody>
      </p:sp>
    </p:spTree>
    <p:extLst>
      <p:ext uri="{BB962C8B-B14F-4D97-AF65-F5344CB8AC3E}">
        <p14:creationId xmlns:p14="http://schemas.microsoft.com/office/powerpoint/2010/main" val="1179507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46"/>
        <p:cNvGrpSpPr/>
        <p:nvPr/>
      </p:nvGrpSpPr>
      <p:grpSpPr>
        <a:xfrm>
          <a:off x="0" y="0"/>
          <a:ext cx="0" cy="0"/>
          <a:chOff x="0" y="0"/>
          <a:chExt cx="0" cy="0"/>
        </a:xfrm>
      </p:grpSpPr>
      <p:pic>
        <p:nvPicPr>
          <p:cNvPr id="347" name="Google Shape;347;p59"/>
          <p:cNvPicPr preferRelativeResize="0"/>
          <p:nvPr/>
        </p:nvPicPr>
        <p:blipFill rotWithShape="1">
          <a:blip r:embed="rId4">
            <a:alphaModFix/>
          </a:blip>
          <a:srcRect/>
          <a:stretch/>
        </p:blipFill>
        <p:spPr>
          <a:xfrm>
            <a:off x="531024" y="1994925"/>
            <a:ext cx="1162050" cy="1181813"/>
          </a:xfrm>
          <a:prstGeom prst="rect">
            <a:avLst/>
          </a:prstGeom>
          <a:noFill/>
          <a:ln>
            <a:noFill/>
          </a:ln>
        </p:spPr>
      </p:pic>
      <p:pic>
        <p:nvPicPr>
          <p:cNvPr id="350" name="Google Shape;350;p59"/>
          <p:cNvPicPr preferRelativeResize="0"/>
          <p:nvPr/>
        </p:nvPicPr>
        <p:blipFill rotWithShape="1">
          <a:blip r:embed="rId5">
            <a:alphaModFix/>
          </a:blip>
          <a:srcRect/>
          <a:stretch/>
        </p:blipFill>
        <p:spPr>
          <a:xfrm>
            <a:off x="4572000" y="1997937"/>
            <a:ext cx="1162050" cy="1181813"/>
          </a:xfrm>
          <a:prstGeom prst="rect">
            <a:avLst/>
          </a:prstGeom>
          <a:noFill/>
          <a:ln>
            <a:noFill/>
          </a:ln>
        </p:spPr>
      </p:pic>
      <p:sp>
        <p:nvSpPr>
          <p:cNvPr id="353" name="Google Shape;353;p59"/>
          <p:cNvSpPr txBox="1"/>
          <p:nvPr/>
        </p:nvSpPr>
        <p:spPr>
          <a:xfrm>
            <a:off x="1693072" y="2156156"/>
            <a:ext cx="2713511" cy="8733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Residencial</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Vivienda, hogares de acogida, residencias dedicadas al hospedaje.</a:t>
            </a:r>
            <a:endParaRPr sz="1400" b="1" i="0" u="none" strike="noStrike" cap="none">
              <a:solidFill>
                <a:srgbClr val="EF7651"/>
              </a:solidFill>
              <a:latin typeface="Corbel"/>
              <a:ea typeface="Corbel"/>
              <a:cs typeface="Corbel"/>
              <a:sym typeface="Corbel"/>
            </a:endParaRPr>
          </a:p>
        </p:txBody>
      </p:sp>
      <p:sp>
        <p:nvSpPr>
          <p:cNvPr id="356" name="Google Shape;356;p59"/>
          <p:cNvSpPr txBox="1"/>
          <p:nvPr/>
        </p:nvSpPr>
        <p:spPr>
          <a:xfrm>
            <a:off x="5733058" y="2156156"/>
            <a:ext cx="2713511" cy="71036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Infraestructura</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Transporte, sanitaria, energética, telecomunicaciones.</a:t>
            </a:r>
            <a:endParaRPr sz="1400" b="1" i="0" u="none" strike="noStrike" cap="none">
              <a:solidFill>
                <a:srgbClr val="EF7651"/>
              </a:solidFill>
              <a:latin typeface="Corbel"/>
              <a:ea typeface="Corbel"/>
              <a:cs typeface="Corbel"/>
              <a:sym typeface="Corbel"/>
            </a:endParaRPr>
          </a:p>
        </p:txBody>
      </p:sp>
      <p:sp>
        <p:nvSpPr>
          <p:cNvPr id="359" name="Google Shape;359;p59"/>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a:solidFill>
                  <a:srgbClr val="7F7F7F"/>
                </a:solidFill>
                <a:latin typeface="Corbel"/>
                <a:ea typeface="Corbel"/>
                <a:cs typeface="Corbel"/>
                <a:sym typeface="Corbel"/>
              </a:rPr>
              <a:t>El Ministerio de Vivienda y Urbanismo (MINVU) agrupa los usos del suelo en seis categorías generales: </a:t>
            </a:r>
            <a:endParaRPr/>
          </a:p>
        </p:txBody>
      </p:sp>
      <p:sp>
        <p:nvSpPr>
          <p:cNvPr id="17" name="Google Shape;222;p47">
            <a:extLst>
              <a:ext uri="{FF2B5EF4-FFF2-40B4-BE49-F238E27FC236}">
                <a16:creationId xmlns:a16="http://schemas.microsoft.com/office/drawing/2014/main" id="{378CFEB9-88F2-DF4C-BCCE-453C214A658C}"/>
              </a:ext>
            </a:extLst>
          </p:cNvPr>
          <p:cNvSpPr txBox="1"/>
          <p:nvPr/>
        </p:nvSpPr>
        <p:spPr>
          <a:xfrm>
            <a:off x="531023" y="350427"/>
            <a:ext cx="5038504"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LÍMITE URBANO Y USOS DE SUELO</a:t>
            </a:r>
            <a:endParaRPr lang="es-CL" sz="2400" dirty="0">
              <a:solidFill>
                <a:srgbClr val="93D3B9"/>
              </a:solidFill>
              <a:latin typeface="Calibri"/>
              <a:ea typeface="Calibri"/>
              <a:cs typeface="Calibri"/>
              <a:sym typeface="Calibri"/>
            </a:endParaRPr>
          </a:p>
        </p:txBody>
      </p:sp>
    </p:spTree>
    <p:extLst>
      <p:ext uri="{BB962C8B-B14F-4D97-AF65-F5344CB8AC3E}">
        <p14:creationId xmlns:p14="http://schemas.microsoft.com/office/powerpoint/2010/main" val="68061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46"/>
        <p:cNvGrpSpPr/>
        <p:nvPr/>
      </p:nvGrpSpPr>
      <p:grpSpPr>
        <a:xfrm>
          <a:off x="0" y="0"/>
          <a:ext cx="0" cy="0"/>
          <a:chOff x="0" y="0"/>
          <a:chExt cx="0" cy="0"/>
        </a:xfrm>
      </p:grpSpPr>
      <p:pic>
        <p:nvPicPr>
          <p:cNvPr id="347" name="Google Shape;347;p59"/>
          <p:cNvPicPr preferRelativeResize="0"/>
          <p:nvPr/>
        </p:nvPicPr>
        <p:blipFill rotWithShape="1">
          <a:blip r:embed="rId4">
            <a:alphaModFix/>
          </a:blip>
          <a:srcRect/>
          <a:stretch/>
        </p:blipFill>
        <p:spPr>
          <a:xfrm>
            <a:off x="531024" y="1994925"/>
            <a:ext cx="1162050" cy="1181813"/>
          </a:xfrm>
          <a:prstGeom prst="rect">
            <a:avLst/>
          </a:prstGeom>
          <a:noFill/>
          <a:ln>
            <a:noFill/>
          </a:ln>
        </p:spPr>
      </p:pic>
      <p:pic>
        <p:nvPicPr>
          <p:cNvPr id="350" name="Google Shape;350;p59"/>
          <p:cNvPicPr preferRelativeResize="0"/>
          <p:nvPr/>
        </p:nvPicPr>
        <p:blipFill rotWithShape="1">
          <a:blip r:embed="rId5">
            <a:alphaModFix/>
          </a:blip>
          <a:srcRect/>
          <a:stretch/>
        </p:blipFill>
        <p:spPr>
          <a:xfrm>
            <a:off x="4572000" y="1997937"/>
            <a:ext cx="1162050" cy="1181813"/>
          </a:xfrm>
          <a:prstGeom prst="rect">
            <a:avLst/>
          </a:prstGeom>
          <a:noFill/>
          <a:ln>
            <a:noFill/>
          </a:ln>
        </p:spPr>
      </p:pic>
      <p:pic>
        <p:nvPicPr>
          <p:cNvPr id="351" name="Google Shape;351;p59"/>
          <p:cNvPicPr preferRelativeResize="0"/>
          <p:nvPr/>
        </p:nvPicPr>
        <p:blipFill rotWithShape="1">
          <a:blip r:embed="rId6">
            <a:alphaModFix/>
          </a:blip>
          <a:srcRect/>
          <a:stretch/>
        </p:blipFill>
        <p:spPr>
          <a:xfrm>
            <a:off x="531024" y="3260647"/>
            <a:ext cx="1162050" cy="1181813"/>
          </a:xfrm>
          <a:prstGeom prst="rect">
            <a:avLst/>
          </a:prstGeom>
          <a:noFill/>
          <a:ln>
            <a:noFill/>
          </a:ln>
        </p:spPr>
      </p:pic>
      <p:sp>
        <p:nvSpPr>
          <p:cNvPr id="353" name="Google Shape;353;p59"/>
          <p:cNvSpPr txBox="1"/>
          <p:nvPr/>
        </p:nvSpPr>
        <p:spPr>
          <a:xfrm>
            <a:off x="1693072" y="2156156"/>
            <a:ext cx="2713511" cy="8733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Residencial</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Vivienda, hogares de acogida, residencias dedicadas al hospedaje.</a:t>
            </a:r>
            <a:endParaRPr sz="1400" b="1" i="0" u="none" strike="noStrike" cap="none">
              <a:solidFill>
                <a:srgbClr val="EF7651"/>
              </a:solidFill>
              <a:latin typeface="Corbel"/>
              <a:ea typeface="Corbel"/>
              <a:cs typeface="Corbel"/>
              <a:sym typeface="Corbel"/>
            </a:endParaRPr>
          </a:p>
        </p:txBody>
      </p:sp>
      <p:sp>
        <p:nvSpPr>
          <p:cNvPr id="354" name="Google Shape;354;p59"/>
          <p:cNvSpPr txBox="1"/>
          <p:nvPr/>
        </p:nvSpPr>
        <p:spPr>
          <a:xfrm>
            <a:off x="1693072" y="3454150"/>
            <a:ext cx="2713512" cy="9651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Actividades Productivas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Industria, agricultura, ganaderia, silvicultura, pesca, caza, explotación de minas y canteras.</a:t>
            </a:r>
            <a:endParaRPr sz="1400" b="1" i="0" u="none" strike="noStrike" cap="none">
              <a:solidFill>
                <a:srgbClr val="EF7651"/>
              </a:solidFill>
              <a:latin typeface="Corbel"/>
              <a:ea typeface="Corbel"/>
              <a:cs typeface="Corbel"/>
              <a:sym typeface="Corbel"/>
            </a:endParaRPr>
          </a:p>
        </p:txBody>
      </p:sp>
      <p:sp>
        <p:nvSpPr>
          <p:cNvPr id="356" name="Google Shape;356;p59"/>
          <p:cNvSpPr txBox="1"/>
          <p:nvPr/>
        </p:nvSpPr>
        <p:spPr>
          <a:xfrm>
            <a:off x="5733058" y="2156156"/>
            <a:ext cx="2713511" cy="71036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Infraestructura</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Transporte, sanitaria, energética, telecomunicaciones.</a:t>
            </a:r>
            <a:endParaRPr sz="1400" b="1" i="0" u="none" strike="noStrike" cap="none">
              <a:solidFill>
                <a:srgbClr val="EF7651"/>
              </a:solidFill>
              <a:latin typeface="Corbel"/>
              <a:ea typeface="Corbel"/>
              <a:cs typeface="Corbel"/>
              <a:sym typeface="Corbel"/>
            </a:endParaRPr>
          </a:p>
        </p:txBody>
      </p:sp>
      <p:sp>
        <p:nvSpPr>
          <p:cNvPr id="359" name="Google Shape;359;p59"/>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a:solidFill>
                  <a:srgbClr val="7F7F7F"/>
                </a:solidFill>
                <a:latin typeface="Corbel"/>
                <a:ea typeface="Corbel"/>
                <a:cs typeface="Corbel"/>
                <a:sym typeface="Corbel"/>
              </a:rPr>
              <a:t>El Ministerio de Vivienda y Urbanismo (MINVU) agrupa los usos del suelo en seis categorías generales: </a:t>
            </a:r>
            <a:endParaRPr/>
          </a:p>
        </p:txBody>
      </p:sp>
      <p:sp>
        <p:nvSpPr>
          <p:cNvPr id="17" name="Google Shape;222;p47">
            <a:extLst>
              <a:ext uri="{FF2B5EF4-FFF2-40B4-BE49-F238E27FC236}">
                <a16:creationId xmlns:a16="http://schemas.microsoft.com/office/drawing/2014/main" id="{378CFEB9-88F2-DF4C-BCCE-453C214A658C}"/>
              </a:ext>
            </a:extLst>
          </p:cNvPr>
          <p:cNvSpPr txBox="1"/>
          <p:nvPr/>
        </p:nvSpPr>
        <p:spPr>
          <a:xfrm>
            <a:off x="531023" y="350427"/>
            <a:ext cx="5038504"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LÍMITE URBANO Y USOS DE SUELO</a:t>
            </a:r>
            <a:endParaRPr lang="es-CL" sz="2400" dirty="0">
              <a:solidFill>
                <a:srgbClr val="93D3B9"/>
              </a:solidFill>
              <a:latin typeface="Calibri"/>
              <a:ea typeface="Calibri"/>
              <a:cs typeface="Calibri"/>
              <a:sym typeface="Calibri"/>
            </a:endParaRPr>
          </a:p>
        </p:txBody>
      </p:sp>
    </p:spTree>
    <p:extLst>
      <p:ext uri="{BB962C8B-B14F-4D97-AF65-F5344CB8AC3E}">
        <p14:creationId xmlns:p14="http://schemas.microsoft.com/office/powerpoint/2010/main" val="2037222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46"/>
        <p:cNvGrpSpPr/>
        <p:nvPr/>
      </p:nvGrpSpPr>
      <p:grpSpPr>
        <a:xfrm>
          <a:off x="0" y="0"/>
          <a:ext cx="0" cy="0"/>
          <a:chOff x="0" y="0"/>
          <a:chExt cx="0" cy="0"/>
        </a:xfrm>
      </p:grpSpPr>
      <p:pic>
        <p:nvPicPr>
          <p:cNvPr id="347" name="Google Shape;347;p59"/>
          <p:cNvPicPr preferRelativeResize="0"/>
          <p:nvPr/>
        </p:nvPicPr>
        <p:blipFill rotWithShape="1">
          <a:blip r:embed="rId4">
            <a:alphaModFix/>
          </a:blip>
          <a:srcRect/>
          <a:stretch/>
        </p:blipFill>
        <p:spPr>
          <a:xfrm>
            <a:off x="531024" y="1994925"/>
            <a:ext cx="1162050" cy="1181813"/>
          </a:xfrm>
          <a:prstGeom prst="rect">
            <a:avLst/>
          </a:prstGeom>
          <a:noFill/>
          <a:ln>
            <a:noFill/>
          </a:ln>
        </p:spPr>
      </p:pic>
      <p:pic>
        <p:nvPicPr>
          <p:cNvPr id="348" name="Google Shape;348;p59"/>
          <p:cNvPicPr preferRelativeResize="0"/>
          <p:nvPr/>
        </p:nvPicPr>
        <p:blipFill rotWithShape="1">
          <a:blip r:embed="rId5">
            <a:alphaModFix/>
          </a:blip>
          <a:srcRect/>
          <a:stretch/>
        </p:blipFill>
        <p:spPr>
          <a:xfrm>
            <a:off x="4572000" y="3263659"/>
            <a:ext cx="1162050" cy="1181813"/>
          </a:xfrm>
          <a:prstGeom prst="rect">
            <a:avLst/>
          </a:prstGeom>
          <a:noFill/>
          <a:ln>
            <a:noFill/>
          </a:ln>
        </p:spPr>
      </p:pic>
      <p:pic>
        <p:nvPicPr>
          <p:cNvPr id="350" name="Google Shape;350;p59"/>
          <p:cNvPicPr preferRelativeResize="0"/>
          <p:nvPr/>
        </p:nvPicPr>
        <p:blipFill rotWithShape="1">
          <a:blip r:embed="rId6">
            <a:alphaModFix/>
          </a:blip>
          <a:srcRect/>
          <a:stretch/>
        </p:blipFill>
        <p:spPr>
          <a:xfrm>
            <a:off x="4572000" y="1997937"/>
            <a:ext cx="1162050" cy="1181813"/>
          </a:xfrm>
          <a:prstGeom prst="rect">
            <a:avLst/>
          </a:prstGeom>
          <a:noFill/>
          <a:ln>
            <a:noFill/>
          </a:ln>
        </p:spPr>
      </p:pic>
      <p:pic>
        <p:nvPicPr>
          <p:cNvPr id="351" name="Google Shape;351;p59"/>
          <p:cNvPicPr preferRelativeResize="0"/>
          <p:nvPr/>
        </p:nvPicPr>
        <p:blipFill rotWithShape="1">
          <a:blip r:embed="rId7">
            <a:alphaModFix/>
          </a:blip>
          <a:srcRect/>
          <a:stretch/>
        </p:blipFill>
        <p:spPr>
          <a:xfrm>
            <a:off x="531024" y="3260647"/>
            <a:ext cx="1162050" cy="1181813"/>
          </a:xfrm>
          <a:prstGeom prst="rect">
            <a:avLst/>
          </a:prstGeom>
          <a:noFill/>
          <a:ln>
            <a:noFill/>
          </a:ln>
        </p:spPr>
      </p:pic>
      <p:sp>
        <p:nvSpPr>
          <p:cNvPr id="353" name="Google Shape;353;p59"/>
          <p:cNvSpPr txBox="1"/>
          <p:nvPr/>
        </p:nvSpPr>
        <p:spPr>
          <a:xfrm>
            <a:off x="1693072" y="2156156"/>
            <a:ext cx="2713511" cy="8733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Residencial</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Vivienda, hogares de acogida, residencias dedicadas al hospedaje.</a:t>
            </a:r>
            <a:endParaRPr sz="1400" b="1" i="0" u="none" strike="noStrike" cap="none">
              <a:solidFill>
                <a:srgbClr val="EF7651"/>
              </a:solidFill>
              <a:latin typeface="Corbel"/>
              <a:ea typeface="Corbel"/>
              <a:cs typeface="Corbel"/>
              <a:sym typeface="Corbel"/>
            </a:endParaRPr>
          </a:p>
        </p:txBody>
      </p:sp>
      <p:sp>
        <p:nvSpPr>
          <p:cNvPr id="354" name="Google Shape;354;p59"/>
          <p:cNvSpPr txBox="1"/>
          <p:nvPr/>
        </p:nvSpPr>
        <p:spPr>
          <a:xfrm>
            <a:off x="1693072" y="3454150"/>
            <a:ext cx="2713512" cy="9651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Actividades Productivas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Industria, agricultura, ganaderia, silvicultura, pesca, caza, explotación de minas y canteras.</a:t>
            </a:r>
            <a:endParaRPr sz="1400" b="1" i="0" u="none" strike="noStrike" cap="none">
              <a:solidFill>
                <a:srgbClr val="EF7651"/>
              </a:solidFill>
              <a:latin typeface="Corbel"/>
              <a:ea typeface="Corbel"/>
              <a:cs typeface="Corbel"/>
              <a:sym typeface="Corbel"/>
            </a:endParaRPr>
          </a:p>
        </p:txBody>
      </p:sp>
      <p:sp>
        <p:nvSpPr>
          <p:cNvPr id="356" name="Google Shape;356;p59"/>
          <p:cNvSpPr txBox="1"/>
          <p:nvPr/>
        </p:nvSpPr>
        <p:spPr>
          <a:xfrm>
            <a:off x="5733058" y="2156156"/>
            <a:ext cx="2713511" cy="71036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Infraestructura</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Transporte, sanitaria, energética, telecomunicaciones.</a:t>
            </a:r>
            <a:endParaRPr sz="1400" b="1" i="0" u="none" strike="noStrike" cap="none">
              <a:solidFill>
                <a:srgbClr val="EF7651"/>
              </a:solidFill>
              <a:latin typeface="Corbel"/>
              <a:ea typeface="Corbel"/>
              <a:cs typeface="Corbel"/>
              <a:sym typeface="Corbel"/>
            </a:endParaRPr>
          </a:p>
        </p:txBody>
      </p:sp>
      <p:sp>
        <p:nvSpPr>
          <p:cNvPr id="357" name="Google Shape;357;p59"/>
          <p:cNvSpPr txBox="1"/>
          <p:nvPr/>
        </p:nvSpPr>
        <p:spPr>
          <a:xfrm>
            <a:off x="5763651" y="3452515"/>
            <a:ext cx="2713512" cy="48258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Áreas verdes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Parques, plazas,áreas libres.</a:t>
            </a:r>
            <a:endParaRPr sz="1400" b="1" i="0" u="none" strike="noStrike" cap="none">
              <a:solidFill>
                <a:srgbClr val="EF7651"/>
              </a:solidFill>
              <a:latin typeface="Corbel"/>
              <a:ea typeface="Corbel"/>
              <a:cs typeface="Corbel"/>
              <a:sym typeface="Corbel"/>
            </a:endParaRPr>
          </a:p>
        </p:txBody>
      </p:sp>
      <p:sp>
        <p:nvSpPr>
          <p:cNvPr id="359" name="Google Shape;359;p59"/>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a:solidFill>
                  <a:srgbClr val="7F7F7F"/>
                </a:solidFill>
                <a:latin typeface="Corbel"/>
                <a:ea typeface="Corbel"/>
                <a:cs typeface="Corbel"/>
                <a:sym typeface="Corbel"/>
              </a:rPr>
              <a:t>El Ministerio de Vivienda y Urbanismo (MINVU) agrupa los usos del suelo en seis categorías generales: </a:t>
            </a:r>
            <a:endParaRPr/>
          </a:p>
        </p:txBody>
      </p:sp>
      <p:sp>
        <p:nvSpPr>
          <p:cNvPr id="17" name="Google Shape;222;p47">
            <a:extLst>
              <a:ext uri="{FF2B5EF4-FFF2-40B4-BE49-F238E27FC236}">
                <a16:creationId xmlns:a16="http://schemas.microsoft.com/office/drawing/2014/main" id="{378CFEB9-88F2-DF4C-BCCE-453C214A658C}"/>
              </a:ext>
            </a:extLst>
          </p:cNvPr>
          <p:cNvSpPr txBox="1"/>
          <p:nvPr/>
        </p:nvSpPr>
        <p:spPr>
          <a:xfrm>
            <a:off x="531023" y="350427"/>
            <a:ext cx="5038504"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LÍMITE URBANO Y USOS DE SUELO</a:t>
            </a:r>
            <a:endParaRPr lang="es-CL" sz="2400" dirty="0">
              <a:solidFill>
                <a:srgbClr val="93D3B9"/>
              </a:solidFill>
              <a:latin typeface="Calibri"/>
              <a:ea typeface="Calibri"/>
              <a:cs typeface="Calibri"/>
              <a:sym typeface="Calibri"/>
            </a:endParaRPr>
          </a:p>
        </p:txBody>
      </p:sp>
    </p:spTree>
    <p:extLst>
      <p:ext uri="{BB962C8B-B14F-4D97-AF65-F5344CB8AC3E}">
        <p14:creationId xmlns:p14="http://schemas.microsoft.com/office/powerpoint/2010/main" val="904750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46"/>
        <p:cNvGrpSpPr/>
        <p:nvPr/>
      </p:nvGrpSpPr>
      <p:grpSpPr>
        <a:xfrm>
          <a:off x="0" y="0"/>
          <a:ext cx="0" cy="0"/>
          <a:chOff x="0" y="0"/>
          <a:chExt cx="0" cy="0"/>
        </a:xfrm>
      </p:grpSpPr>
      <p:pic>
        <p:nvPicPr>
          <p:cNvPr id="347" name="Google Shape;347;p59"/>
          <p:cNvPicPr preferRelativeResize="0"/>
          <p:nvPr/>
        </p:nvPicPr>
        <p:blipFill rotWithShape="1">
          <a:blip r:embed="rId4">
            <a:alphaModFix/>
          </a:blip>
          <a:srcRect/>
          <a:stretch/>
        </p:blipFill>
        <p:spPr>
          <a:xfrm>
            <a:off x="531024" y="1994925"/>
            <a:ext cx="1162050" cy="1181813"/>
          </a:xfrm>
          <a:prstGeom prst="rect">
            <a:avLst/>
          </a:prstGeom>
          <a:noFill/>
          <a:ln>
            <a:noFill/>
          </a:ln>
        </p:spPr>
      </p:pic>
      <p:pic>
        <p:nvPicPr>
          <p:cNvPr id="348" name="Google Shape;348;p59"/>
          <p:cNvPicPr preferRelativeResize="0"/>
          <p:nvPr/>
        </p:nvPicPr>
        <p:blipFill rotWithShape="1">
          <a:blip r:embed="rId5">
            <a:alphaModFix/>
          </a:blip>
          <a:srcRect/>
          <a:stretch/>
        </p:blipFill>
        <p:spPr>
          <a:xfrm>
            <a:off x="4572000" y="3263659"/>
            <a:ext cx="1162050" cy="1181813"/>
          </a:xfrm>
          <a:prstGeom prst="rect">
            <a:avLst/>
          </a:prstGeom>
          <a:noFill/>
          <a:ln>
            <a:noFill/>
          </a:ln>
        </p:spPr>
      </p:pic>
      <p:pic>
        <p:nvPicPr>
          <p:cNvPr id="350" name="Google Shape;350;p59"/>
          <p:cNvPicPr preferRelativeResize="0"/>
          <p:nvPr/>
        </p:nvPicPr>
        <p:blipFill rotWithShape="1">
          <a:blip r:embed="rId6">
            <a:alphaModFix/>
          </a:blip>
          <a:srcRect/>
          <a:stretch/>
        </p:blipFill>
        <p:spPr>
          <a:xfrm>
            <a:off x="4572000" y="1997937"/>
            <a:ext cx="1162050" cy="1181813"/>
          </a:xfrm>
          <a:prstGeom prst="rect">
            <a:avLst/>
          </a:prstGeom>
          <a:noFill/>
          <a:ln>
            <a:noFill/>
          </a:ln>
        </p:spPr>
      </p:pic>
      <p:pic>
        <p:nvPicPr>
          <p:cNvPr id="351" name="Google Shape;351;p59"/>
          <p:cNvPicPr preferRelativeResize="0"/>
          <p:nvPr/>
        </p:nvPicPr>
        <p:blipFill rotWithShape="1">
          <a:blip r:embed="rId7">
            <a:alphaModFix/>
          </a:blip>
          <a:srcRect/>
          <a:stretch/>
        </p:blipFill>
        <p:spPr>
          <a:xfrm>
            <a:off x="531024" y="3260647"/>
            <a:ext cx="1162050" cy="1181813"/>
          </a:xfrm>
          <a:prstGeom prst="rect">
            <a:avLst/>
          </a:prstGeom>
          <a:noFill/>
          <a:ln>
            <a:noFill/>
          </a:ln>
        </p:spPr>
      </p:pic>
      <p:pic>
        <p:nvPicPr>
          <p:cNvPr id="352" name="Google Shape;352;p59"/>
          <p:cNvPicPr preferRelativeResize="0"/>
          <p:nvPr/>
        </p:nvPicPr>
        <p:blipFill rotWithShape="1">
          <a:blip r:embed="rId8">
            <a:alphaModFix/>
          </a:blip>
          <a:srcRect/>
          <a:stretch/>
        </p:blipFill>
        <p:spPr>
          <a:xfrm>
            <a:off x="532013" y="4645055"/>
            <a:ext cx="1162050" cy="1181813"/>
          </a:xfrm>
          <a:prstGeom prst="rect">
            <a:avLst/>
          </a:prstGeom>
          <a:noFill/>
          <a:ln>
            <a:noFill/>
          </a:ln>
        </p:spPr>
      </p:pic>
      <p:sp>
        <p:nvSpPr>
          <p:cNvPr id="353" name="Google Shape;353;p59"/>
          <p:cNvSpPr txBox="1"/>
          <p:nvPr/>
        </p:nvSpPr>
        <p:spPr>
          <a:xfrm>
            <a:off x="1693072" y="2156156"/>
            <a:ext cx="2713511" cy="8733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Residencial</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Vivienda, hogares de acogida, residencias dedicadas al hospedaje.</a:t>
            </a:r>
            <a:endParaRPr sz="1400" b="1" i="0" u="none" strike="noStrike" cap="none">
              <a:solidFill>
                <a:srgbClr val="EF7651"/>
              </a:solidFill>
              <a:latin typeface="Corbel"/>
              <a:ea typeface="Corbel"/>
              <a:cs typeface="Corbel"/>
              <a:sym typeface="Corbel"/>
            </a:endParaRPr>
          </a:p>
        </p:txBody>
      </p:sp>
      <p:sp>
        <p:nvSpPr>
          <p:cNvPr id="354" name="Google Shape;354;p59"/>
          <p:cNvSpPr txBox="1"/>
          <p:nvPr/>
        </p:nvSpPr>
        <p:spPr>
          <a:xfrm>
            <a:off x="1693072" y="3454150"/>
            <a:ext cx="2713512" cy="9651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Actividades Productivas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Industria, agricultura, ganaderia, silvicultura, pesca, caza, explotación de minas y canteras.</a:t>
            </a:r>
            <a:endParaRPr sz="1400" b="1" i="0" u="none" strike="noStrike" cap="none">
              <a:solidFill>
                <a:srgbClr val="EF7651"/>
              </a:solidFill>
              <a:latin typeface="Corbel"/>
              <a:ea typeface="Corbel"/>
              <a:cs typeface="Corbel"/>
              <a:sym typeface="Corbel"/>
            </a:endParaRPr>
          </a:p>
        </p:txBody>
      </p:sp>
      <p:sp>
        <p:nvSpPr>
          <p:cNvPr id="355" name="Google Shape;355;p59"/>
          <p:cNvSpPr txBox="1"/>
          <p:nvPr/>
        </p:nvSpPr>
        <p:spPr>
          <a:xfrm>
            <a:off x="1693072" y="4788522"/>
            <a:ext cx="2713513" cy="9651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Equipamientos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Científico, comercio, culto, cultura, deporte, educación, esparcimiento, salud, seguridad, servicios, social y comunitario.</a:t>
            </a:r>
            <a:endParaRPr sz="1400" b="1" i="0" u="none" strike="noStrike" cap="none">
              <a:solidFill>
                <a:srgbClr val="EF7651"/>
              </a:solidFill>
              <a:latin typeface="Corbel"/>
              <a:ea typeface="Corbel"/>
              <a:cs typeface="Corbel"/>
              <a:sym typeface="Corbel"/>
            </a:endParaRPr>
          </a:p>
        </p:txBody>
      </p:sp>
      <p:sp>
        <p:nvSpPr>
          <p:cNvPr id="356" name="Google Shape;356;p59"/>
          <p:cNvSpPr txBox="1"/>
          <p:nvPr/>
        </p:nvSpPr>
        <p:spPr>
          <a:xfrm>
            <a:off x="5733058" y="2156156"/>
            <a:ext cx="2713511" cy="71036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Infraestructura</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Transporte, sanitaria, energética, telecomunicaciones.</a:t>
            </a:r>
            <a:endParaRPr sz="1400" b="1" i="0" u="none" strike="noStrike" cap="none">
              <a:solidFill>
                <a:srgbClr val="EF7651"/>
              </a:solidFill>
              <a:latin typeface="Corbel"/>
              <a:ea typeface="Corbel"/>
              <a:cs typeface="Corbel"/>
              <a:sym typeface="Corbel"/>
            </a:endParaRPr>
          </a:p>
        </p:txBody>
      </p:sp>
      <p:sp>
        <p:nvSpPr>
          <p:cNvPr id="357" name="Google Shape;357;p59"/>
          <p:cNvSpPr txBox="1"/>
          <p:nvPr/>
        </p:nvSpPr>
        <p:spPr>
          <a:xfrm>
            <a:off x="5763651" y="3452515"/>
            <a:ext cx="2713512" cy="48258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Áreas verdes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Parques, plazas,áreas libres.</a:t>
            </a:r>
            <a:endParaRPr sz="1400" b="1" i="0" u="none" strike="noStrike" cap="none">
              <a:solidFill>
                <a:srgbClr val="EF7651"/>
              </a:solidFill>
              <a:latin typeface="Corbel"/>
              <a:ea typeface="Corbel"/>
              <a:cs typeface="Corbel"/>
              <a:sym typeface="Corbel"/>
            </a:endParaRPr>
          </a:p>
        </p:txBody>
      </p:sp>
      <p:sp>
        <p:nvSpPr>
          <p:cNvPr id="359" name="Google Shape;359;p59"/>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a:solidFill>
                  <a:srgbClr val="7F7F7F"/>
                </a:solidFill>
                <a:latin typeface="Corbel"/>
                <a:ea typeface="Corbel"/>
                <a:cs typeface="Corbel"/>
                <a:sym typeface="Corbel"/>
              </a:rPr>
              <a:t>El Ministerio de Vivienda y Urbanismo (MINVU) agrupa los usos del suelo en seis categorías generales: </a:t>
            </a:r>
            <a:endParaRPr/>
          </a:p>
        </p:txBody>
      </p:sp>
      <p:sp>
        <p:nvSpPr>
          <p:cNvPr id="17" name="Google Shape;222;p47">
            <a:extLst>
              <a:ext uri="{FF2B5EF4-FFF2-40B4-BE49-F238E27FC236}">
                <a16:creationId xmlns:a16="http://schemas.microsoft.com/office/drawing/2014/main" id="{378CFEB9-88F2-DF4C-BCCE-453C214A658C}"/>
              </a:ext>
            </a:extLst>
          </p:cNvPr>
          <p:cNvSpPr txBox="1"/>
          <p:nvPr/>
        </p:nvSpPr>
        <p:spPr>
          <a:xfrm>
            <a:off x="531023" y="350427"/>
            <a:ext cx="5038504"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LÍMITE URBANO Y USOS DE SUELO</a:t>
            </a:r>
            <a:endParaRPr lang="es-CL" sz="2400" dirty="0">
              <a:solidFill>
                <a:srgbClr val="93D3B9"/>
              </a:solidFill>
              <a:latin typeface="Calibri"/>
              <a:ea typeface="Calibri"/>
              <a:cs typeface="Calibri"/>
              <a:sym typeface="Calibri"/>
            </a:endParaRPr>
          </a:p>
        </p:txBody>
      </p:sp>
    </p:spTree>
    <p:extLst>
      <p:ext uri="{BB962C8B-B14F-4D97-AF65-F5344CB8AC3E}">
        <p14:creationId xmlns:p14="http://schemas.microsoft.com/office/powerpoint/2010/main" val="782105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46"/>
        <p:cNvGrpSpPr/>
        <p:nvPr/>
      </p:nvGrpSpPr>
      <p:grpSpPr>
        <a:xfrm>
          <a:off x="0" y="0"/>
          <a:ext cx="0" cy="0"/>
          <a:chOff x="0" y="0"/>
          <a:chExt cx="0" cy="0"/>
        </a:xfrm>
      </p:grpSpPr>
      <p:pic>
        <p:nvPicPr>
          <p:cNvPr id="347" name="Google Shape;347;p59"/>
          <p:cNvPicPr preferRelativeResize="0"/>
          <p:nvPr/>
        </p:nvPicPr>
        <p:blipFill rotWithShape="1">
          <a:blip r:embed="rId4">
            <a:alphaModFix/>
          </a:blip>
          <a:srcRect/>
          <a:stretch/>
        </p:blipFill>
        <p:spPr>
          <a:xfrm>
            <a:off x="531024" y="1994925"/>
            <a:ext cx="1162050" cy="1181813"/>
          </a:xfrm>
          <a:prstGeom prst="rect">
            <a:avLst/>
          </a:prstGeom>
          <a:noFill/>
          <a:ln>
            <a:noFill/>
          </a:ln>
        </p:spPr>
      </p:pic>
      <p:pic>
        <p:nvPicPr>
          <p:cNvPr id="348" name="Google Shape;348;p59"/>
          <p:cNvPicPr preferRelativeResize="0"/>
          <p:nvPr/>
        </p:nvPicPr>
        <p:blipFill rotWithShape="1">
          <a:blip r:embed="rId5">
            <a:alphaModFix/>
          </a:blip>
          <a:srcRect/>
          <a:stretch/>
        </p:blipFill>
        <p:spPr>
          <a:xfrm>
            <a:off x="4572000" y="3263659"/>
            <a:ext cx="1162050" cy="1181813"/>
          </a:xfrm>
          <a:prstGeom prst="rect">
            <a:avLst/>
          </a:prstGeom>
          <a:noFill/>
          <a:ln>
            <a:noFill/>
          </a:ln>
        </p:spPr>
      </p:pic>
      <p:pic>
        <p:nvPicPr>
          <p:cNvPr id="349" name="Google Shape;349;p59"/>
          <p:cNvPicPr preferRelativeResize="0"/>
          <p:nvPr/>
        </p:nvPicPr>
        <p:blipFill rotWithShape="1">
          <a:blip r:embed="rId6">
            <a:alphaModFix/>
          </a:blip>
          <a:srcRect/>
          <a:stretch/>
        </p:blipFill>
        <p:spPr>
          <a:xfrm>
            <a:off x="4572000" y="4648067"/>
            <a:ext cx="1162050" cy="1181813"/>
          </a:xfrm>
          <a:prstGeom prst="rect">
            <a:avLst/>
          </a:prstGeom>
          <a:noFill/>
          <a:ln>
            <a:noFill/>
          </a:ln>
        </p:spPr>
      </p:pic>
      <p:pic>
        <p:nvPicPr>
          <p:cNvPr id="350" name="Google Shape;350;p59"/>
          <p:cNvPicPr preferRelativeResize="0"/>
          <p:nvPr/>
        </p:nvPicPr>
        <p:blipFill rotWithShape="1">
          <a:blip r:embed="rId7">
            <a:alphaModFix/>
          </a:blip>
          <a:srcRect/>
          <a:stretch/>
        </p:blipFill>
        <p:spPr>
          <a:xfrm>
            <a:off x="4572000" y="1997937"/>
            <a:ext cx="1162050" cy="1181813"/>
          </a:xfrm>
          <a:prstGeom prst="rect">
            <a:avLst/>
          </a:prstGeom>
          <a:noFill/>
          <a:ln>
            <a:noFill/>
          </a:ln>
        </p:spPr>
      </p:pic>
      <p:pic>
        <p:nvPicPr>
          <p:cNvPr id="351" name="Google Shape;351;p59"/>
          <p:cNvPicPr preferRelativeResize="0"/>
          <p:nvPr/>
        </p:nvPicPr>
        <p:blipFill rotWithShape="1">
          <a:blip r:embed="rId8">
            <a:alphaModFix/>
          </a:blip>
          <a:srcRect/>
          <a:stretch/>
        </p:blipFill>
        <p:spPr>
          <a:xfrm>
            <a:off x="531024" y="3260647"/>
            <a:ext cx="1162050" cy="1181813"/>
          </a:xfrm>
          <a:prstGeom prst="rect">
            <a:avLst/>
          </a:prstGeom>
          <a:noFill/>
          <a:ln>
            <a:noFill/>
          </a:ln>
        </p:spPr>
      </p:pic>
      <p:pic>
        <p:nvPicPr>
          <p:cNvPr id="352" name="Google Shape;352;p59"/>
          <p:cNvPicPr preferRelativeResize="0"/>
          <p:nvPr/>
        </p:nvPicPr>
        <p:blipFill rotWithShape="1">
          <a:blip r:embed="rId9">
            <a:alphaModFix/>
          </a:blip>
          <a:srcRect/>
          <a:stretch/>
        </p:blipFill>
        <p:spPr>
          <a:xfrm>
            <a:off x="532013" y="4645055"/>
            <a:ext cx="1162050" cy="1181813"/>
          </a:xfrm>
          <a:prstGeom prst="rect">
            <a:avLst/>
          </a:prstGeom>
          <a:noFill/>
          <a:ln>
            <a:noFill/>
          </a:ln>
        </p:spPr>
      </p:pic>
      <p:sp>
        <p:nvSpPr>
          <p:cNvPr id="353" name="Google Shape;353;p59"/>
          <p:cNvSpPr txBox="1"/>
          <p:nvPr/>
        </p:nvSpPr>
        <p:spPr>
          <a:xfrm>
            <a:off x="1693072" y="2156156"/>
            <a:ext cx="2713511" cy="8733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Residencial</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Vivienda, hogares de acogida, residencias dedicadas al hospedaje.</a:t>
            </a:r>
            <a:endParaRPr sz="1400" b="1" i="0" u="none" strike="noStrike" cap="none">
              <a:solidFill>
                <a:srgbClr val="EF7651"/>
              </a:solidFill>
              <a:latin typeface="Corbel"/>
              <a:ea typeface="Corbel"/>
              <a:cs typeface="Corbel"/>
              <a:sym typeface="Corbel"/>
            </a:endParaRPr>
          </a:p>
        </p:txBody>
      </p:sp>
      <p:sp>
        <p:nvSpPr>
          <p:cNvPr id="354" name="Google Shape;354;p59"/>
          <p:cNvSpPr txBox="1"/>
          <p:nvPr/>
        </p:nvSpPr>
        <p:spPr>
          <a:xfrm>
            <a:off x="1693072" y="3454150"/>
            <a:ext cx="2713512" cy="9651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Actividades Productivas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Industria, agricultura, ganaderia, silvicultura, pesca, caza, explotación de minas y canteras.</a:t>
            </a:r>
            <a:endParaRPr sz="1400" b="1" i="0" u="none" strike="noStrike" cap="none">
              <a:solidFill>
                <a:srgbClr val="EF7651"/>
              </a:solidFill>
              <a:latin typeface="Corbel"/>
              <a:ea typeface="Corbel"/>
              <a:cs typeface="Corbel"/>
              <a:sym typeface="Corbel"/>
            </a:endParaRPr>
          </a:p>
        </p:txBody>
      </p:sp>
      <p:sp>
        <p:nvSpPr>
          <p:cNvPr id="355" name="Google Shape;355;p59"/>
          <p:cNvSpPr txBox="1"/>
          <p:nvPr/>
        </p:nvSpPr>
        <p:spPr>
          <a:xfrm>
            <a:off x="1693072" y="4788522"/>
            <a:ext cx="2713513" cy="9651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Equipamientos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Científico, comercio, culto, cultura, deporte, educación, esparcimiento, salud, seguridad, servicios, social y comunitario.</a:t>
            </a:r>
            <a:endParaRPr sz="1400" b="1" i="0" u="none" strike="noStrike" cap="none">
              <a:solidFill>
                <a:srgbClr val="EF7651"/>
              </a:solidFill>
              <a:latin typeface="Corbel"/>
              <a:ea typeface="Corbel"/>
              <a:cs typeface="Corbel"/>
              <a:sym typeface="Corbel"/>
            </a:endParaRPr>
          </a:p>
        </p:txBody>
      </p:sp>
      <p:sp>
        <p:nvSpPr>
          <p:cNvPr id="356" name="Google Shape;356;p59"/>
          <p:cNvSpPr txBox="1"/>
          <p:nvPr/>
        </p:nvSpPr>
        <p:spPr>
          <a:xfrm>
            <a:off x="5733058" y="2156156"/>
            <a:ext cx="2713511" cy="71036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Infraestructura</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Transporte, sanitaria, energética, telecomunicaciones.</a:t>
            </a:r>
            <a:endParaRPr sz="1400" b="1" i="0" u="none" strike="noStrike" cap="none">
              <a:solidFill>
                <a:srgbClr val="EF7651"/>
              </a:solidFill>
              <a:latin typeface="Corbel"/>
              <a:ea typeface="Corbel"/>
              <a:cs typeface="Corbel"/>
              <a:sym typeface="Corbel"/>
            </a:endParaRPr>
          </a:p>
        </p:txBody>
      </p:sp>
      <p:sp>
        <p:nvSpPr>
          <p:cNvPr id="357" name="Google Shape;357;p59"/>
          <p:cNvSpPr txBox="1"/>
          <p:nvPr/>
        </p:nvSpPr>
        <p:spPr>
          <a:xfrm>
            <a:off x="5763651" y="3452515"/>
            <a:ext cx="2713512" cy="48258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Áreas verdes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Parques, plazas,áreas libres.</a:t>
            </a:r>
            <a:endParaRPr sz="1400" b="1" i="0" u="none" strike="noStrike" cap="none">
              <a:solidFill>
                <a:srgbClr val="EF7651"/>
              </a:solidFill>
              <a:latin typeface="Corbel"/>
              <a:ea typeface="Corbel"/>
              <a:cs typeface="Corbel"/>
              <a:sym typeface="Corbel"/>
            </a:endParaRPr>
          </a:p>
        </p:txBody>
      </p:sp>
      <p:sp>
        <p:nvSpPr>
          <p:cNvPr id="358" name="Google Shape;358;p59"/>
          <p:cNvSpPr txBox="1"/>
          <p:nvPr/>
        </p:nvSpPr>
        <p:spPr>
          <a:xfrm>
            <a:off x="5733058" y="4791535"/>
            <a:ext cx="2713513" cy="71036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FFFF"/>
              </a:buClr>
              <a:buSzPts val="1800"/>
              <a:buFont typeface="Arial"/>
              <a:buNone/>
            </a:pPr>
            <a:r>
              <a:rPr lang="es-CL" sz="1600" b="1" i="0" u="none" strike="noStrike" cap="none">
                <a:solidFill>
                  <a:srgbClr val="EF7651"/>
                </a:solidFill>
                <a:latin typeface="Corbel"/>
                <a:ea typeface="Corbel"/>
                <a:cs typeface="Corbel"/>
                <a:sym typeface="Corbel"/>
              </a:rPr>
              <a:t>Espacios Públicos</a:t>
            </a:r>
            <a:endParaRPr/>
          </a:p>
          <a:p>
            <a:pPr marL="0" marR="0" lvl="0" indent="0" algn="l" rtl="0">
              <a:lnSpc>
                <a:spcPct val="90000"/>
              </a:lnSpc>
              <a:spcBef>
                <a:spcPts val="0"/>
              </a:spcBef>
              <a:spcAft>
                <a:spcPts val="0"/>
              </a:spcAft>
              <a:buClr>
                <a:srgbClr val="FFFFFF"/>
              </a:buClr>
              <a:buSzPts val="1800"/>
              <a:buFont typeface="Arial"/>
              <a:buNone/>
            </a:pPr>
            <a:r>
              <a:rPr lang="es-CL" sz="1400" b="0" i="0" u="none" strike="noStrike" cap="none">
                <a:solidFill>
                  <a:srgbClr val="7F7F7F"/>
                </a:solidFill>
                <a:latin typeface="Corbel"/>
                <a:ea typeface="Corbel"/>
                <a:cs typeface="Corbel"/>
                <a:sym typeface="Corbel"/>
              </a:rPr>
              <a:t>Plazas públicas, áreas verdes públicas, sistema vial.</a:t>
            </a:r>
            <a:endParaRPr sz="1400" b="1" i="0" u="none" strike="noStrike" cap="none">
              <a:solidFill>
                <a:srgbClr val="EF7651"/>
              </a:solidFill>
              <a:latin typeface="Corbel"/>
              <a:ea typeface="Corbel"/>
              <a:cs typeface="Corbel"/>
              <a:sym typeface="Corbel"/>
            </a:endParaRPr>
          </a:p>
        </p:txBody>
      </p:sp>
      <p:sp>
        <p:nvSpPr>
          <p:cNvPr id="359" name="Google Shape;359;p59"/>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a:solidFill>
                  <a:srgbClr val="7F7F7F"/>
                </a:solidFill>
                <a:latin typeface="Corbel"/>
                <a:ea typeface="Corbel"/>
                <a:cs typeface="Corbel"/>
                <a:sym typeface="Corbel"/>
              </a:rPr>
              <a:t>El Ministerio de Vivienda y Urbanismo (MINVU) agrupa los usos del suelo en seis categorías generales: </a:t>
            </a:r>
            <a:endParaRPr/>
          </a:p>
        </p:txBody>
      </p:sp>
      <p:sp>
        <p:nvSpPr>
          <p:cNvPr id="17" name="Google Shape;222;p47">
            <a:extLst>
              <a:ext uri="{FF2B5EF4-FFF2-40B4-BE49-F238E27FC236}">
                <a16:creationId xmlns:a16="http://schemas.microsoft.com/office/drawing/2014/main" id="{378CFEB9-88F2-DF4C-BCCE-453C214A658C}"/>
              </a:ext>
            </a:extLst>
          </p:cNvPr>
          <p:cNvSpPr txBox="1"/>
          <p:nvPr/>
        </p:nvSpPr>
        <p:spPr>
          <a:xfrm>
            <a:off x="531023" y="350427"/>
            <a:ext cx="5038504"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LÍMITE URBANO Y USOS DE SUELO</a:t>
            </a:r>
            <a:endParaRPr lang="es-CL" sz="2400" dirty="0">
              <a:solidFill>
                <a:srgbClr val="93D3B9"/>
              </a:solidFill>
              <a:latin typeface="Calibri"/>
              <a:ea typeface="Calibri"/>
              <a:cs typeface="Calibri"/>
              <a:sym typeface="Calibri"/>
            </a:endParaRPr>
          </a:p>
        </p:txBody>
      </p:sp>
    </p:spTree>
    <p:extLst>
      <p:ext uri="{BB962C8B-B14F-4D97-AF65-F5344CB8AC3E}">
        <p14:creationId xmlns:p14="http://schemas.microsoft.com/office/powerpoint/2010/main" val="1300907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5"/>
        <p:cNvGrpSpPr/>
        <p:nvPr/>
      </p:nvGrpSpPr>
      <p:grpSpPr>
        <a:xfrm>
          <a:off x="0" y="0"/>
          <a:ext cx="0" cy="0"/>
          <a:chOff x="0" y="0"/>
          <a:chExt cx="0" cy="0"/>
        </a:xfrm>
      </p:grpSpPr>
      <p:cxnSp>
        <p:nvCxnSpPr>
          <p:cNvPr id="86" name="Google Shape;86;p34"/>
          <p:cNvCxnSpPr/>
          <p:nvPr/>
        </p:nvCxnSpPr>
        <p:spPr>
          <a:xfrm rot="10800000">
            <a:off x="3275590" y="2493340"/>
            <a:ext cx="2592820" cy="0"/>
          </a:xfrm>
          <a:prstGeom prst="straightConnector1">
            <a:avLst/>
          </a:prstGeom>
          <a:noFill/>
          <a:ln w="38100" cap="rnd" cmpd="sng">
            <a:solidFill>
              <a:srgbClr val="EF7652"/>
            </a:solidFill>
            <a:prstDash val="dot"/>
            <a:round/>
            <a:headEnd type="none" w="sm" len="sm"/>
            <a:tailEnd type="none" w="sm" len="sm"/>
          </a:ln>
        </p:spPr>
      </p:cxnSp>
      <p:sp>
        <p:nvSpPr>
          <p:cNvPr id="87" name="Google Shape;87;p34"/>
          <p:cNvSpPr/>
          <p:nvPr/>
        </p:nvSpPr>
        <p:spPr>
          <a:xfrm>
            <a:off x="1812732" y="1337381"/>
            <a:ext cx="5455938"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800" b="1" i="0" u="none" strike="noStrike" cap="none">
                <a:solidFill>
                  <a:srgbClr val="7F7F7F"/>
                </a:solidFill>
                <a:latin typeface="Corbel"/>
                <a:ea typeface="Corbel"/>
                <a:cs typeface="Corbel"/>
                <a:sym typeface="Corbel"/>
              </a:rPr>
              <a:t>¿Qué diferencia existe entre un espacio urbano y un espacio rural?</a:t>
            </a:r>
            <a:endParaRPr/>
          </a:p>
        </p:txBody>
      </p:sp>
      <p:cxnSp>
        <p:nvCxnSpPr>
          <p:cNvPr id="88" name="Google Shape;88;p34"/>
          <p:cNvCxnSpPr/>
          <p:nvPr/>
        </p:nvCxnSpPr>
        <p:spPr>
          <a:xfrm rot="10800000" flipH="1">
            <a:off x="4559309" y="2589955"/>
            <a:ext cx="1" cy="142695"/>
          </a:xfrm>
          <a:prstGeom prst="straightConnector1">
            <a:avLst/>
          </a:prstGeom>
          <a:noFill/>
          <a:ln w="38100" cap="rnd" cmpd="sng">
            <a:solidFill>
              <a:srgbClr val="EF7652"/>
            </a:solidFill>
            <a:prstDash val="dot"/>
            <a:round/>
            <a:headEnd type="none" w="sm" len="sm"/>
            <a:tailEnd type="none" w="sm" len="sm"/>
          </a:ln>
        </p:spPr>
      </p:cxnSp>
      <p:cxnSp>
        <p:nvCxnSpPr>
          <p:cNvPr id="89" name="Google Shape;89;p34"/>
          <p:cNvCxnSpPr/>
          <p:nvPr/>
        </p:nvCxnSpPr>
        <p:spPr>
          <a:xfrm rot="10800000">
            <a:off x="3256982" y="3984859"/>
            <a:ext cx="2592820" cy="0"/>
          </a:xfrm>
          <a:prstGeom prst="straightConnector1">
            <a:avLst/>
          </a:prstGeom>
          <a:noFill/>
          <a:ln w="38100" cap="rnd" cmpd="sng">
            <a:solidFill>
              <a:srgbClr val="EF7652"/>
            </a:solidFill>
            <a:prstDash val="dot"/>
            <a:round/>
            <a:headEnd type="none" w="sm" len="sm"/>
            <a:tailEnd type="none" w="sm" len="sm"/>
          </a:ln>
        </p:spPr>
      </p:cxnSp>
      <p:cxnSp>
        <p:nvCxnSpPr>
          <p:cNvPr id="90" name="Google Shape;90;p34"/>
          <p:cNvCxnSpPr/>
          <p:nvPr/>
        </p:nvCxnSpPr>
        <p:spPr>
          <a:xfrm rot="10800000" flipH="1">
            <a:off x="4540701" y="4081474"/>
            <a:ext cx="1" cy="142695"/>
          </a:xfrm>
          <a:prstGeom prst="straightConnector1">
            <a:avLst/>
          </a:prstGeom>
          <a:noFill/>
          <a:ln w="38100" cap="rnd" cmpd="sng">
            <a:solidFill>
              <a:srgbClr val="EF7652"/>
            </a:solidFill>
            <a:prstDash val="dot"/>
            <a:round/>
            <a:headEnd type="none" w="sm" len="sm"/>
            <a:tailEnd type="none" w="sm" len="sm"/>
          </a:ln>
        </p:spPr>
      </p:cxnSp>
      <p:cxnSp>
        <p:nvCxnSpPr>
          <p:cNvPr id="91" name="Google Shape;91;p34"/>
          <p:cNvCxnSpPr/>
          <p:nvPr/>
        </p:nvCxnSpPr>
        <p:spPr>
          <a:xfrm rot="10800000">
            <a:off x="3256982" y="5576698"/>
            <a:ext cx="2592820" cy="0"/>
          </a:xfrm>
          <a:prstGeom prst="straightConnector1">
            <a:avLst/>
          </a:prstGeom>
          <a:noFill/>
          <a:ln w="38100" cap="rnd" cmpd="sng">
            <a:solidFill>
              <a:srgbClr val="EF7652"/>
            </a:solidFill>
            <a:prstDash val="dot"/>
            <a:round/>
            <a:headEnd type="none" w="sm" len="sm"/>
            <a:tailEnd type="none" w="sm" len="sm"/>
          </a:ln>
        </p:spPr>
      </p:cxnSp>
      <p:sp>
        <p:nvSpPr>
          <p:cNvPr id="92" name="Google Shape;92;p34"/>
          <p:cNvSpPr/>
          <p:nvPr/>
        </p:nvSpPr>
        <p:spPr>
          <a:xfrm>
            <a:off x="1812732" y="2823210"/>
            <a:ext cx="5455938"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800" b="1" i="0" u="none" strike="noStrike" cap="none">
                <a:solidFill>
                  <a:srgbClr val="7F7F7F"/>
                </a:solidFill>
                <a:latin typeface="Corbel"/>
                <a:ea typeface="Corbel"/>
                <a:cs typeface="Corbel"/>
                <a:sym typeface="Corbel"/>
              </a:rPr>
              <a:t>¿Por qué es importante que se planifiquen las ciudades? </a:t>
            </a:r>
            <a:endParaRPr/>
          </a:p>
        </p:txBody>
      </p:sp>
      <p:sp>
        <p:nvSpPr>
          <p:cNvPr id="93" name="Google Shape;93;p34"/>
          <p:cNvSpPr/>
          <p:nvPr/>
        </p:nvSpPr>
        <p:spPr>
          <a:xfrm>
            <a:off x="1812732" y="4423380"/>
            <a:ext cx="5455938"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800" b="1" i="0" u="none" strike="noStrike" cap="none">
                <a:solidFill>
                  <a:srgbClr val="7F7F7F"/>
                </a:solidFill>
                <a:latin typeface="Corbel"/>
                <a:ea typeface="Corbel"/>
                <a:cs typeface="Corbel"/>
                <a:sym typeface="Corbel"/>
              </a:rPr>
              <a:t>¿Puede la ciudadanía participar en la planificación de las ciudades?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65"/>
        <p:cNvGrpSpPr/>
        <p:nvPr/>
      </p:nvGrpSpPr>
      <p:grpSpPr>
        <a:xfrm>
          <a:off x="0" y="0"/>
          <a:ext cx="0" cy="0"/>
          <a:chOff x="0" y="0"/>
          <a:chExt cx="0" cy="0"/>
        </a:xfrm>
      </p:grpSpPr>
      <p:sp>
        <p:nvSpPr>
          <p:cNvPr id="366" name="Google Shape;366;p60"/>
          <p:cNvSpPr/>
          <p:nvPr/>
        </p:nvSpPr>
        <p:spPr>
          <a:xfrm>
            <a:off x="671519" y="4080706"/>
            <a:ext cx="7800958"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000" b="1" i="0" u="none" strike="noStrike" cap="none">
                <a:solidFill>
                  <a:srgbClr val="EF7651"/>
                </a:solidFill>
                <a:latin typeface="Corbel"/>
                <a:ea typeface="Corbel"/>
                <a:cs typeface="Corbel"/>
                <a:sym typeface="Corbel"/>
              </a:rPr>
              <a:t>Resulta fundamental conocer la importancia de la planificación urbana, pues define cómo se estructura el espacio urbano. Impacta directamente en la manera en que nos movemos, trabajamos y vivimos en nuestras ciudades.</a:t>
            </a:r>
            <a:endParaRPr sz="2000" b="1" i="0" u="none" strike="noStrike" cap="none">
              <a:solidFill>
                <a:srgbClr val="EF7651"/>
              </a:solidFill>
              <a:latin typeface="Corbel"/>
              <a:ea typeface="Corbel"/>
              <a:cs typeface="Corbel"/>
              <a:sym typeface="Corbel"/>
            </a:endParaRPr>
          </a:p>
        </p:txBody>
      </p:sp>
      <p:pic>
        <p:nvPicPr>
          <p:cNvPr id="367" name="Google Shape;367;p60"/>
          <p:cNvPicPr preferRelativeResize="0"/>
          <p:nvPr/>
        </p:nvPicPr>
        <p:blipFill rotWithShape="1">
          <a:blip r:embed="rId4">
            <a:alphaModFix/>
          </a:blip>
          <a:srcRect/>
          <a:stretch/>
        </p:blipFill>
        <p:spPr>
          <a:xfrm>
            <a:off x="2926362" y="729725"/>
            <a:ext cx="3291273" cy="334724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71"/>
        <p:cNvGrpSpPr/>
        <p:nvPr/>
      </p:nvGrpSpPr>
      <p:grpSpPr>
        <a:xfrm>
          <a:off x="0" y="0"/>
          <a:ext cx="0" cy="0"/>
          <a:chOff x="0" y="0"/>
          <a:chExt cx="0" cy="0"/>
        </a:xfrm>
      </p:grpSpPr>
      <p:cxnSp>
        <p:nvCxnSpPr>
          <p:cNvPr id="372" name="Google Shape;372;p61"/>
          <p:cNvCxnSpPr/>
          <p:nvPr/>
        </p:nvCxnSpPr>
        <p:spPr>
          <a:xfrm rot="10800000">
            <a:off x="3275590" y="2493340"/>
            <a:ext cx="2592820" cy="0"/>
          </a:xfrm>
          <a:prstGeom prst="straightConnector1">
            <a:avLst/>
          </a:prstGeom>
          <a:noFill/>
          <a:ln w="38100" cap="rnd" cmpd="sng">
            <a:solidFill>
              <a:srgbClr val="EF7652"/>
            </a:solidFill>
            <a:prstDash val="dot"/>
            <a:round/>
            <a:headEnd type="none" w="sm" len="sm"/>
            <a:tailEnd type="none" w="sm" len="sm"/>
          </a:ln>
        </p:spPr>
      </p:cxnSp>
      <p:sp>
        <p:nvSpPr>
          <p:cNvPr id="373" name="Google Shape;373;p61"/>
          <p:cNvSpPr/>
          <p:nvPr/>
        </p:nvSpPr>
        <p:spPr>
          <a:xfrm>
            <a:off x="1812732" y="1337381"/>
            <a:ext cx="5455938"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L" sz="2800" b="1" i="0" u="none" strike="noStrike" cap="none">
                <a:solidFill>
                  <a:srgbClr val="7F7F7F"/>
                </a:solidFill>
                <a:latin typeface="Corbel"/>
                <a:ea typeface="Corbel"/>
                <a:cs typeface="Corbel"/>
                <a:sym typeface="Corbel"/>
              </a:rPr>
              <a:t>¿Qué diferencia existe entre un espacio urbano y un espacio rural?</a:t>
            </a:r>
            <a:endParaRPr/>
          </a:p>
        </p:txBody>
      </p:sp>
      <p:cxnSp>
        <p:nvCxnSpPr>
          <p:cNvPr id="374" name="Google Shape;374;p61"/>
          <p:cNvCxnSpPr/>
          <p:nvPr/>
        </p:nvCxnSpPr>
        <p:spPr>
          <a:xfrm rot="10800000" flipH="1">
            <a:off x="4559309" y="2589955"/>
            <a:ext cx="1" cy="142695"/>
          </a:xfrm>
          <a:prstGeom prst="straightConnector1">
            <a:avLst/>
          </a:prstGeom>
          <a:noFill/>
          <a:ln w="38100" cap="rnd" cmpd="sng">
            <a:solidFill>
              <a:srgbClr val="EF7652"/>
            </a:solidFill>
            <a:prstDash val="dot"/>
            <a:round/>
            <a:headEnd type="none" w="sm" len="sm"/>
            <a:tailEnd type="none" w="sm" len="sm"/>
          </a:ln>
        </p:spPr>
      </p:cxnSp>
      <p:cxnSp>
        <p:nvCxnSpPr>
          <p:cNvPr id="375" name="Google Shape;375;p61"/>
          <p:cNvCxnSpPr/>
          <p:nvPr/>
        </p:nvCxnSpPr>
        <p:spPr>
          <a:xfrm rot="10800000">
            <a:off x="3256982" y="3984859"/>
            <a:ext cx="2592820" cy="0"/>
          </a:xfrm>
          <a:prstGeom prst="straightConnector1">
            <a:avLst/>
          </a:prstGeom>
          <a:noFill/>
          <a:ln w="38100" cap="rnd" cmpd="sng">
            <a:solidFill>
              <a:srgbClr val="EF7652"/>
            </a:solidFill>
            <a:prstDash val="dot"/>
            <a:round/>
            <a:headEnd type="none" w="sm" len="sm"/>
            <a:tailEnd type="none" w="sm" len="sm"/>
          </a:ln>
        </p:spPr>
      </p:cxnSp>
      <p:cxnSp>
        <p:nvCxnSpPr>
          <p:cNvPr id="376" name="Google Shape;376;p61"/>
          <p:cNvCxnSpPr/>
          <p:nvPr/>
        </p:nvCxnSpPr>
        <p:spPr>
          <a:xfrm rot="10800000" flipH="1">
            <a:off x="4540701" y="4081474"/>
            <a:ext cx="1" cy="142695"/>
          </a:xfrm>
          <a:prstGeom prst="straightConnector1">
            <a:avLst/>
          </a:prstGeom>
          <a:noFill/>
          <a:ln w="38100" cap="rnd" cmpd="sng">
            <a:solidFill>
              <a:srgbClr val="EF7652"/>
            </a:solidFill>
            <a:prstDash val="dot"/>
            <a:round/>
            <a:headEnd type="none" w="sm" len="sm"/>
            <a:tailEnd type="none" w="sm" len="sm"/>
          </a:ln>
        </p:spPr>
      </p:cxnSp>
      <p:cxnSp>
        <p:nvCxnSpPr>
          <p:cNvPr id="377" name="Google Shape;377;p61"/>
          <p:cNvCxnSpPr/>
          <p:nvPr/>
        </p:nvCxnSpPr>
        <p:spPr>
          <a:xfrm rot="10800000">
            <a:off x="3256982" y="5576698"/>
            <a:ext cx="2592820" cy="0"/>
          </a:xfrm>
          <a:prstGeom prst="straightConnector1">
            <a:avLst/>
          </a:prstGeom>
          <a:noFill/>
          <a:ln w="38100" cap="rnd" cmpd="sng">
            <a:solidFill>
              <a:srgbClr val="EF7652"/>
            </a:solidFill>
            <a:prstDash val="dot"/>
            <a:round/>
            <a:headEnd type="none" w="sm" len="sm"/>
            <a:tailEnd type="none" w="sm" len="sm"/>
          </a:ln>
        </p:spPr>
      </p:cxnSp>
      <p:sp>
        <p:nvSpPr>
          <p:cNvPr id="378" name="Google Shape;378;p61"/>
          <p:cNvSpPr/>
          <p:nvPr/>
        </p:nvSpPr>
        <p:spPr>
          <a:xfrm>
            <a:off x="1812732" y="2823210"/>
            <a:ext cx="5455938"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L" sz="2800" b="1" i="0" u="none" strike="noStrike" cap="none">
                <a:solidFill>
                  <a:srgbClr val="7F7F7F"/>
                </a:solidFill>
                <a:latin typeface="Corbel"/>
                <a:ea typeface="Corbel"/>
                <a:cs typeface="Corbel"/>
                <a:sym typeface="Corbel"/>
              </a:rPr>
              <a:t>¿Por qué es importante que se planifiquen las ciudades? </a:t>
            </a:r>
            <a:endParaRPr/>
          </a:p>
        </p:txBody>
      </p:sp>
      <p:sp>
        <p:nvSpPr>
          <p:cNvPr id="379" name="Google Shape;379;p61"/>
          <p:cNvSpPr/>
          <p:nvPr/>
        </p:nvSpPr>
        <p:spPr>
          <a:xfrm>
            <a:off x="1812732" y="4423380"/>
            <a:ext cx="5455938"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L" sz="2800" b="1" i="0" u="none" strike="noStrike" cap="none">
                <a:solidFill>
                  <a:srgbClr val="7F7F7F"/>
                </a:solidFill>
                <a:latin typeface="Corbel"/>
                <a:ea typeface="Corbel"/>
                <a:cs typeface="Corbel"/>
                <a:sym typeface="Corbel"/>
              </a:rPr>
              <a:t>¿Puede la ciudadanía participar en la planificación de las ciudades?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D4099828-A3A1-6142-A43C-FD0363BDF6CB}"/>
              </a:ext>
            </a:extLst>
          </p:cNvPr>
          <p:cNvSpPr/>
          <p:nvPr/>
        </p:nvSpPr>
        <p:spPr>
          <a:xfrm>
            <a:off x="3460958" y="3854027"/>
            <a:ext cx="2222083"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EDUCACIÓN CIUDADANA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UNIDAD </a:t>
            </a:r>
            <a:r>
              <a:rPr lang="es-ES" b="1" dirty="0">
                <a:solidFill>
                  <a:srgbClr val="FFFFFF"/>
                </a:solidFill>
                <a:latin typeface="Corbel"/>
                <a:ea typeface="Corbel"/>
                <a:cs typeface="Corbel"/>
                <a:sym typeface="Corbel"/>
              </a:rPr>
              <a:t>II</a:t>
            </a: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I / CLASE 2</a:t>
            </a:r>
            <a:endParaRPr kumimoji="0" lang="es-CL" sz="1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0" name="Google Shape;84;p1">
            <a:extLst>
              <a:ext uri="{FF2B5EF4-FFF2-40B4-BE49-F238E27FC236}">
                <a16:creationId xmlns:a16="http://schemas.microsoft.com/office/drawing/2014/main" id="{93C4527F-EDA6-9044-8872-33D8CF1ABD1F}"/>
              </a:ext>
            </a:extLst>
          </p:cNvPr>
          <p:cNvCxnSpPr/>
          <p:nvPr/>
        </p:nvCxnSpPr>
        <p:spPr>
          <a:xfrm rot="10800000">
            <a:off x="2500436" y="3722959"/>
            <a:ext cx="4054783" cy="0"/>
          </a:xfrm>
          <a:prstGeom prst="straightConnector1">
            <a:avLst/>
          </a:prstGeom>
          <a:noFill/>
          <a:ln w="38100" cap="rnd" cmpd="sng">
            <a:solidFill>
              <a:schemeClr val="lt1"/>
            </a:solidFill>
            <a:prstDash val="solid"/>
            <a:round/>
            <a:headEnd type="none" w="sm" len="sm"/>
            <a:tailEnd type="none" w="sm" len="sm"/>
          </a:ln>
        </p:spPr>
      </p:cxnSp>
      <p:sp>
        <p:nvSpPr>
          <p:cNvPr id="11" name="Google Shape;85;p1">
            <a:extLst>
              <a:ext uri="{FF2B5EF4-FFF2-40B4-BE49-F238E27FC236}">
                <a16:creationId xmlns:a16="http://schemas.microsoft.com/office/drawing/2014/main" id="{666058BC-19DA-EC44-B821-FB91F1DECE35}"/>
              </a:ext>
            </a:extLst>
          </p:cNvPr>
          <p:cNvSpPr txBox="1"/>
          <p:nvPr/>
        </p:nvSpPr>
        <p:spPr>
          <a:xfrm>
            <a:off x="1361730" y="2276058"/>
            <a:ext cx="6420540" cy="1045118"/>
          </a:xfrm>
          <a:prstGeom prst="rect">
            <a:avLst/>
          </a:prstGeom>
          <a:noFill/>
          <a:ln>
            <a:noFill/>
          </a:ln>
        </p:spPr>
        <p:txBody>
          <a:bodyPr spcFirstLastPara="1" wrap="square" lIns="91425" tIns="45700" rIns="91425" bIns="45700" anchor="t" anchorCtr="0">
            <a:noAutofit/>
          </a:bodyPr>
          <a:lstStyle/>
          <a:p>
            <a:pPr lvl="0" algn="ctr">
              <a:buSzPts val="1800"/>
              <a:defRPr/>
            </a:pPr>
            <a:r>
              <a:rPr lang="es-ES" sz="2800" b="1" dirty="0">
                <a:solidFill>
                  <a:srgbClr val="FFFFFF"/>
                </a:solidFill>
                <a:latin typeface="Corbel"/>
                <a:ea typeface="Corbel"/>
                <a:cs typeface="Corbel"/>
                <a:sym typeface="Corbel"/>
              </a:rPr>
              <a:t>ESPACIO RURAL Y ESPACIO URBANO.</a:t>
            </a:r>
          </a:p>
          <a:p>
            <a:pPr lvl="0" algn="ctr">
              <a:buSzPts val="1800"/>
              <a:defRPr/>
            </a:pPr>
            <a:r>
              <a:rPr lang="es-ES" sz="2800" b="1" dirty="0">
                <a:solidFill>
                  <a:srgbClr val="FFFFFF"/>
                </a:solidFill>
                <a:latin typeface="Corbel"/>
                <a:ea typeface="Corbel"/>
                <a:cs typeface="Corbel"/>
                <a:sym typeface="Corbel"/>
              </a:rPr>
              <a:t>LA PLANIFICACIÓN URBANA Y LA PARTICIPACIÓN CIUDADANA</a:t>
            </a:r>
          </a:p>
        </p:txBody>
      </p:sp>
      <p:pic>
        <p:nvPicPr>
          <p:cNvPr id="3" name="Gráfico 2">
            <a:extLst>
              <a:ext uri="{FF2B5EF4-FFF2-40B4-BE49-F238E27FC236}">
                <a16:creationId xmlns:a16="http://schemas.microsoft.com/office/drawing/2014/main" id="{CE061D45-CFB2-774C-A6BC-9BFAAD2D12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5075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97"/>
        <p:cNvGrpSpPr/>
        <p:nvPr/>
      </p:nvGrpSpPr>
      <p:grpSpPr>
        <a:xfrm>
          <a:off x="0" y="0"/>
          <a:ext cx="0" cy="0"/>
          <a:chOff x="0" y="0"/>
          <a:chExt cx="0" cy="0"/>
        </a:xfrm>
      </p:grpSpPr>
      <p:pic>
        <p:nvPicPr>
          <p:cNvPr id="98" name="Google Shape;98;p35"/>
          <p:cNvPicPr preferRelativeResize="0"/>
          <p:nvPr/>
        </p:nvPicPr>
        <p:blipFill rotWithShape="1">
          <a:blip r:embed="rId4">
            <a:alphaModFix/>
          </a:blip>
          <a:srcRect/>
          <a:stretch/>
        </p:blipFill>
        <p:spPr>
          <a:xfrm>
            <a:off x="4845932" y="2244095"/>
            <a:ext cx="3495386" cy="2601217"/>
          </a:xfrm>
          <a:prstGeom prst="rect">
            <a:avLst/>
          </a:prstGeom>
          <a:noFill/>
          <a:ln>
            <a:noFill/>
          </a:ln>
        </p:spPr>
      </p:pic>
      <p:sp>
        <p:nvSpPr>
          <p:cNvPr id="101" name="Google Shape;101;p35"/>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dirty="0">
                <a:solidFill>
                  <a:srgbClr val="7F7F7F"/>
                </a:solidFill>
                <a:latin typeface="Corbel"/>
                <a:ea typeface="Corbel"/>
                <a:cs typeface="Corbel"/>
                <a:sym typeface="Corbel"/>
              </a:rPr>
              <a:t>Para comenzar, te invitamos a que observes las siguientes fotografías y respondas estas preguntas:</a:t>
            </a:r>
            <a:endParaRPr dirty="0"/>
          </a:p>
        </p:txBody>
      </p:sp>
      <p:sp>
        <p:nvSpPr>
          <p:cNvPr id="103" name="Google Shape;103;p35"/>
          <p:cNvSpPr/>
          <p:nvPr/>
        </p:nvSpPr>
        <p:spPr>
          <a:xfrm>
            <a:off x="4329960" y="2113974"/>
            <a:ext cx="1168873" cy="116887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4" name="Google Shape;104;p35"/>
          <p:cNvSpPr/>
          <p:nvPr/>
        </p:nvSpPr>
        <p:spPr>
          <a:xfrm>
            <a:off x="5245100" y="4863772"/>
            <a:ext cx="3185118" cy="2862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400" b="0" i="0" u="none" strike="noStrike" cap="none">
                <a:solidFill>
                  <a:srgbClr val="7F7F7F"/>
                </a:solidFill>
                <a:latin typeface="Corbel"/>
                <a:ea typeface="Corbel"/>
                <a:cs typeface="Corbel"/>
                <a:sym typeface="Corbel"/>
              </a:rPr>
              <a:t>Fuente: Banco de imágenes CEDEUS</a:t>
            </a:r>
            <a:endParaRPr sz="1400" b="0" i="0" u="none" strike="noStrike" cap="none">
              <a:solidFill>
                <a:srgbClr val="7F7F7F"/>
              </a:solidFill>
              <a:latin typeface="Arial"/>
              <a:ea typeface="Arial"/>
              <a:cs typeface="Arial"/>
              <a:sym typeface="Arial"/>
            </a:endParaRPr>
          </a:p>
        </p:txBody>
      </p:sp>
      <p:sp>
        <p:nvSpPr>
          <p:cNvPr id="107" name="Google Shape;107;p35"/>
          <p:cNvSpPr/>
          <p:nvPr/>
        </p:nvSpPr>
        <p:spPr>
          <a:xfrm>
            <a:off x="4797089" y="2369922"/>
            <a:ext cx="616575" cy="289699"/>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400" b="1" i="0" u="none" strike="noStrike" cap="none">
                <a:solidFill>
                  <a:srgbClr val="EF7652"/>
                </a:solidFill>
                <a:latin typeface="Corbel"/>
                <a:ea typeface="Corbel"/>
                <a:cs typeface="Corbel"/>
                <a:sym typeface="Corbel"/>
              </a:rPr>
              <a:t>Foto</a:t>
            </a:r>
            <a:endParaRPr sz="1400" b="1" i="0" u="none" strike="noStrike" cap="none">
              <a:solidFill>
                <a:srgbClr val="EF7652"/>
              </a:solidFill>
              <a:latin typeface="Arial"/>
              <a:ea typeface="Arial"/>
              <a:cs typeface="Arial"/>
              <a:sym typeface="Arial"/>
            </a:endParaRPr>
          </a:p>
        </p:txBody>
      </p:sp>
      <p:sp>
        <p:nvSpPr>
          <p:cNvPr id="108" name="Google Shape;108;p35"/>
          <p:cNvSpPr/>
          <p:nvPr/>
        </p:nvSpPr>
        <p:spPr>
          <a:xfrm>
            <a:off x="4809466" y="2528082"/>
            <a:ext cx="616575" cy="4801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2800" b="1" i="0" u="none" strike="noStrike" cap="none">
                <a:solidFill>
                  <a:srgbClr val="EF7652"/>
                </a:solidFill>
                <a:latin typeface="Corbel"/>
                <a:ea typeface="Corbel"/>
                <a:cs typeface="Corbel"/>
                <a:sym typeface="Corbel"/>
              </a:rPr>
              <a:t>B</a:t>
            </a:r>
            <a:endParaRPr sz="2800" b="1" i="0" u="none" strike="noStrike" cap="none">
              <a:solidFill>
                <a:srgbClr val="EF7652"/>
              </a:solidFill>
              <a:latin typeface="Arial"/>
              <a:ea typeface="Arial"/>
              <a:cs typeface="Arial"/>
              <a:sym typeface="Arial"/>
            </a:endParaRPr>
          </a:p>
        </p:txBody>
      </p:sp>
      <p:sp>
        <p:nvSpPr>
          <p:cNvPr id="15" name="Google Shape;349;p28">
            <a:extLst>
              <a:ext uri="{FF2B5EF4-FFF2-40B4-BE49-F238E27FC236}">
                <a16:creationId xmlns:a16="http://schemas.microsoft.com/office/drawing/2014/main" id="{B733CDAA-9257-AA4C-9DCC-7151DB22ED63}"/>
              </a:ext>
            </a:extLst>
          </p:cNvPr>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ÁREAS URBANAS Y ÁREAS RURALES</a:t>
            </a:r>
          </a:p>
        </p:txBody>
      </p:sp>
      <p:pic>
        <p:nvPicPr>
          <p:cNvPr id="99" name="Google Shape;99;p35"/>
          <p:cNvPicPr preferRelativeResize="0"/>
          <p:nvPr/>
        </p:nvPicPr>
        <p:blipFill rotWithShape="1">
          <a:blip r:embed="rId5">
            <a:alphaModFix/>
          </a:blip>
          <a:srcRect/>
          <a:stretch/>
        </p:blipFill>
        <p:spPr>
          <a:xfrm>
            <a:off x="802682" y="2244095"/>
            <a:ext cx="3531928" cy="2601217"/>
          </a:xfrm>
          <a:prstGeom prst="rect">
            <a:avLst/>
          </a:prstGeom>
          <a:noFill/>
          <a:ln>
            <a:noFill/>
          </a:ln>
        </p:spPr>
      </p:pic>
      <p:sp>
        <p:nvSpPr>
          <p:cNvPr id="102" name="Google Shape;102;p35"/>
          <p:cNvSpPr/>
          <p:nvPr/>
        </p:nvSpPr>
        <p:spPr>
          <a:xfrm>
            <a:off x="218245" y="2202874"/>
            <a:ext cx="1168873" cy="116887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5" name="Google Shape;105;p35"/>
          <p:cNvSpPr/>
          <p:nvPr/>
        </p:nvSpPr>
        <p:spPr>
          <a:xfrm>
            <a:off x="669589" y="2369922"/>
            <a:ext cx="616575" cy="289699"/>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400" b="1" i="0" u="none" strike="noStrike" cap="none">
                <a:solidFill>
                  <a:srgbClr val="EF7652"/>
                </a:solidFill>
                <a:latin typeface="Corbel"/>
                <a:ea typeface="Corbel"/>
                <a:cs typeface="Corbel"/>
                <a:sym typeface="Corbel"/>
              </a:rPr>
              <a:t>Foto</a:t>
            </a:r>
            <a:endParaRPr sz="1400" b="1" i="0" u="none" strike="noStrike" cap="none">
              <a:solidFill>
                <a:srgbClr val="EF7652"/>
              </a:solidFill>
              <a:latin typeface="Arial"/>
              <a:ea typeface="Arial"/>
              <a:cs typeface="Arial"/>
              <a:sym typeface="Arial"/>
            </a:endParaRPr>
          </a:p>
        </p:txBody>
      </p:sp>
      <p:sp>
        <p:nvSpPr>
          <p:cNvPr id="106" name="Google Shape;106;p35"/>
          <p:cNvSpPr/>
          <p:nvPr/>
        </p:nvSpPr>
        <p:spPr>
          <a:xfrm>
            <a:off x="681966" y="2528082"/>
            <a:ext cx="616575" cy="4801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2800" b="1" i="0" u="none" strike="noStrike" cap="none">
                <a:solidFill>
                  <a:srgbClr val="EF7652"/>
                </a:solidFill>
                <a:latin typeface="Corbel"/>
                <a:ea typeface="Corbel"/>
                <a:cs typeface="Corbel"/>
                <a:sym typeface="Corbel"/>
              </a:rPr>
              <a:t>A</a:t>
            </a:r>
            <a:endParaRPr sz="2800" b="1" i="0" u="none" strike="noStrike" cap="none">
              <a:solidFill>
                <a:srgbClr val="EF7652"/>
              </a:solidFill>
              <a:latin typeface="Arial"/>
              <a:ea typeface="Arial"/>
              <a:cs typeface="Arial"/>
              <a:sym typeface="Arial"/>
            </a:endParaRPr>
          </a:p>
        </p:txBody>
      </p:sp>
      <p:sp>
        <p:nvSpPr>
          <p:cNvPr id="109" name="Google Shape;109;p35"/>
          <p:cNvSpPr/>
          <p:nvPr/>
        </p:nvSpPr>
        <p:spPr>
          <a:xfrm>
            <a:off x="708211" y="5318226"/>
            <a:ext cx="7627536"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600" b="1" i="0" u="none" strike="noStrike" cap="none">
                <a:solidFill>
                  <a:srgbClr val="A5A5A5"/>
                </a:solidFill>
                <a:latin typeface="Calibri"/>
                <a:ea typeface="Calibri"/>
                <a:cs typeface="Calibri"/>
                <a:sym typeface="Calibri"/>
              </a:rPr>
              <a:t>1. </a:t>
            </a:r>
            <a:r>
              <a:rPr lang="es-CL" sz="1600" b="1" i="0" u="none" strike="noStrike" cap="none">
                <a:solidFill>
                  <a:srgbClr val="EF7652"/>
                </a:solidFill>
                <a:latin typeface="Calibri"/>
                <a:ea typeface="Calibri"/>
                <a:cs typeface="Calibri"/>
                <a:sym typeface="Calibri"/>
              </a:rPr>
              <a:t>¿Qué diferencias observas entre un paisaje y otro?</a:t>
            </a:r>
            <a:endParaRPr sz="1600" b="1" i="0" u="none" strike="noStrike" cap="none">
              <a:solidFill>
                <a:srgbClr val="EF7652"/>
              </a:solidFill>
              <a:latin typeface="Arial"/>
              <a:ea typeface="Arial"/>
              <a:cs typeface="Arial"/>
              <a:sym typeface="Arial"/>
            </a:endParaRPr>
          </a:p>
          <a:p>
            <a:pPr marL="0" marR="0" lvl="0" indent="0" algn="just" rtl="0">
              <a:lnSpc>
                <a:spcPct val="100000"/>
              </a:lnSpc>
              <a:spcBef>
                <a:spcPts val="0"/>
              </a:spcBef>
              <a:spcAft>
                <a:spcPts val="0"/>
              </a:spcAft>
              <a:buNone/>
            </a:pPr>
            <a:r>
              <a:rPr lang="es-CL" sz="1600" b="1" i="0" u="none" strike="noStrike" cap="none">
                <a:solidFill>
                  <a:srgbClr val="A5A5A5"/>
                </a:solidFill>
                <a:latin typeface="Calibri"/>
                <a:ea typeface="Calibri"/>
                <a:cs typeface="Calibri"/>
                <a:sym typeface="Calibri"/>
              </a:rPr>
              <a:t>2. </a:t>
            </a:r>
            <a:r>
              <a:rPr lang="es-CL" sz="1600" b="1" i="0" u="none" strike="noStrike" cap="none">
                <a:solidFill>
                  <a:srgbClr val="EF7652"/>
                </a:solidFill>
                <a:latin typeface="Calibri"/>
                <a:ea typeface="Calibri"/>
                <a:cs typeface="Calibri"/>
                <a:sym typeface="Calibri"/>
              </a:rPr>
              <a:t>¿Cómo piensas que es la vida diaria de los habitantes de cada uno de estos lugares?</a:t>
            </a:r>
            <a:endParaRPr sz="1600" b="1" i="0" u="none" strike="noStrike" cap="none">
              <a:solidFill>
                <a:srgbClr val="EF7652"/>
              </a:solidFill>
              <a:latin typeface="Arial"/>
              <a:ea typeface="Arial"/>
              <a:cs typeface="Arial"/>
              <a:sym typeface="Arial"/>
            </a:endParaRPr>
          </a:p>
          <a:p>
            <a:pPr marL="0" marR="0" lvl="0" indent="0" algn="just" rtl="0">
              <a:lnSpc>
                <a:spcPct val="100000"/>
              </a:lnSpc>
              <a:spcBef>
                <a:spcPts val="0"/>
              </a:spcBef>
              <a:spcAft>
                <a:spcPts val="0"/>
              </a:spcAft>
              <a:buNone/>
            </a:pPr>
            <a:r>
              <a:rPr lang="es-CL" sz="1600" b="1" i="0" u="none" strike="noStrike" cap="none">
                <a:solidFill>
                  <a:srgbClr val="A5A5A5"/>
                </a:solidFill>
                <a:latin typeface="Calibri"/>
                <a:ea typeface="Calibri"/>
                <a:cs typeface="Calibri"/>
                <a:sym typeface="Calibri"/>
              </a:rPr>
              <a:t>3. </a:t>
            </a:r>
            <a:r>
              <a:rPr lang="es-CL" sz="1600" b="1" i="0" u="none" strike="noStrike" cap="none">
                <a:solidFill>
                  <a:srgbClr val="EF7652"/>
                </a:solidFill>
                <a:latin typeface="Calibri"/>
                <a:ea typeface="Calibri"/>
                <a:cs typeface="Calibri"/>
                <a:sym typeface="Calibri"/>
              </a:rPr>
              <a:t>Menciona tres nombres con los que identificarías la foto A y la foto B.</a:t>
            </a:r>
            <a:endParaRPr sz="1600" b="1" i="0" u="none" strike="noStrike" cap="none">
              <a:solidFill>
                <a:srgbClr val="EF7652"/>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4"/>
        <p:cNvGrpSpPr/>
        <p:nvPr/>
      </p:nvGrpSpPr>
      <p:grpSpPr>
        <a:xfrm>
          <a:off x="0" y="0"/>
          <a:ext cx="0" cy="0"/>
          <a:chOff x="0" y="0"/>
          <a:chExt cx="0" cy="0"/>
        </a:xfrm>
      </p:grpSpPr>
      <p:sp>
        <p:nvSpPr>
          <p:cNvPr id="117" name="Google Shape;117;p36"/>
          <p:cNvSpPr/>
          <p:nvPr/>
        </p:nvSpPr>
        <p:spPr>
          <a:xfrm>
            <a:off x="581044" y="4144517"/>
            <a:ext cx="7981911" cy="15696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600" b="0" i="0" u="none" strike="noStrike" cap="none">
                <a:solidFill>
                  <a:srgbClr val="7F7F7F"/>
                </a:solidFill>
                <a:latin typeface="Corbel"/>
                <a:ea typeface="Corbel"/>
                <a:cs typeface="Corbel"/>
                <a:sym typeface="Corbel"/>
              </a:rPr>
              <a:t>Existen diferencias, cierto. Sin embargo, podemos observar estos dos espacios en una misma región. La primera fotografía corresponde a un área rural, mientras que la segunda, a un área urbana. Ambos espacios se complementan, ya que las ciudades dependen de la producción que se realiza en las zonas rurales, como por ejemplo el cultivo de frutas, verduras, hortalizas, entre otros. A su vez, las áreas urbanas proveen productos elaborados y servicios a las rurales. Por lo tanto, las dos poseen un valor fundamental para el desarrollo de nuestra vida.</a:t>
            </a:r>
            <a:endParaRPr sz="1600" b="0" i="0" u="none" strike="noStrike" cap="none">
              <a:solidFill>
                <a:srgbClr val="7F7F7F"/>
              </a:solidFill>
              <a:latin typeface="Corbel"/>
              <a:ea typeface="Corbel"/>
              <a:cs typeface="Corbel"/>
              <a:sym typeface="Corbel"/>
            </a:endParaRPr>
          </a:p>
        </p:txBody>
      </p:sp>
      <p:pic>
        <p:nvPicPr>
          <p:cNvPr id="118" name="Google Shape;118;p36"/>
          <p:cNvPicPr preferRelativeResize="0"/>
          <p:nvPr/>
        </p:nvPicPr>
        <p:blipFill rotWithShape="1">
          <a:blip r:embed="rId4">
            <a:alphaModFix/>
          </a:blip>
          <a:srcRect/>
          <a:stretch/>
        </p:blipFill>
        <p:spPr>
          <a:xfrm>
            <a:off x="1583551" y="1480711"/>
            <a:ext cx="2425700" cy="2466953"/>
          </a:xfrm>
          <a:prstGeom prst="rect">
            <a:avLst/>
          </a:prstGeom>
          <a:noFill/>
          <a:ln>
            <a:noFill/>
          </a:ln>
        </p:spPr>
      </p:pic>
      <p:pic>
        <p:nvPicPr>
          <p:cNvPr id="119" name="Google Shape;119;p36"/>
          <p:cNvPicPr preferRelativeResize="0"/>
          <p:nvPr/>
        </p:nvPicPr>
        <p:blipFill rotWithShape="1">
          <a:blip r:embed="rId5">
            <a:alphaModFix/>
          </a:blip>
          <a:srcRect/>
          <a:stretch/>
        </p:blipFill>
        <p:spPr>
          <a:xfrm>
            <a:off x="5134751" y="1480006"/>
            <a:ext cx="2425700" cy="2466953"/>
          </a:xfrm>
          <a:prstGeom prst="rect">
            <a:avLst/>
          </a:prstGeom>
          <a:noFill/>
          <a:ln>
            <a:noFill/>
          </a:ln>
        </p:spPr>
      </p:pic>
      <p:cxnSp>
        <p:nvCxnSpPr>
          <p:cNvPr id="120" name="Google Shape;120;p36"/>
          <p:cNvCxnSpPr/>
          <p:nvPr/>
        </p:nvCxnSpPr>
        <p:spPr>
          <a:xfrm rot="10800000">
            <a:off x="4572000" y="1987593"/>
            <a:ext cx="0" cy="1441407"/>
          </a:xfrm>
          <a:prstGeom prst="straightConnector1">
            <a:avLst/>
          </a:prstGeom>
          <a:noFill/>
          <a:ln w="34925" cap="rnd" cmpd="sng">
            <a:solidFill>
              <a:srgbClr val="BFBFBF"/>
            </a:solidFill>
            <a:prstDash val="dot"/>
            <a:round/>
            <a:headEnd type="none" w="sm" len="sm"/>
            <a:tailEnd type="none" w="sm" len="sm"/>
          </a:ln>
        </p:spPr>
      </p:cxnSp>
      <p:sp>
        <p:nvSpPr>
          <p:cNvPr id="10" name="Google Shape;349;p28">
            <a:extLst>
              <a:ext uri="{FF2B5EF4-FFF2-40B4-BE49-F238E27FC236}">
                <a16:creationId xmlns:a16="http://schemas.microsoft.com/office/drawing/2014/main" id="{8F049C80-C08F-B540-9837-467B03052103}"/>
              </a:ext>
            </a:extLst>
          </p:cNvPr>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ÁREAS URBANAS Y ÁREAS RURALES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24"/>
        <p:cNvGrpSpPr/>
        <p:nvPr/>
      </p:nvGrpSpPr>
      <p:grpSpPr>
        <a:xfrm>
          <a:off x="0" y="0"/>
          <a:ext cx="0" cy="0"/>
          <a:chOff x="0" y="0"/>
          <a:chExt cx="0" cy="0"/>
        </a:xfrm>
      </p:grpSpPr>
      <p:sp>
        <p:nvSpPr>
          <p:cNvPr id="125" name="Google Shape;125;p37"/>
          <p:cNvSpPr txBox="1">
            <a:spLocks noGrp="1"/>
          </p:cNvSpPr>
          <p:nvPr>
            <p:ph type="title"/>
          </p:nvPr>
        </p:nvSpPr>
        <p:spPr>
          <a:xfrm>
            <a:off x="531024" y="350427"/>
            <a:ext cx="5704676"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¿CÓMO DEFINIMOS UN ÁREA RURAL Y UN ÁREA URBANA? </a:t>
            </a:r>
            <a:endParaRPr sz="2400">
              <a:solidFill>
                <a:srgbClr val="EF7652"/>
              </a:solidFill>
            </a:endParaRPr>
          </a:p>
        </p:txBody>
      </p:sp>
      <p:sp>
        <p:nvSpPr>
          <p:cNvPr id="126" name="Google Shape;126;p37"/>
          <p:cNvSpPr/>
          <p:nvPr/>
        </p:nvSpPr>
        <p:spPr>
          <a:xfrm>
            <a:off x="683150" y="3311485"/>
            <a:ext cx="3487529" cy="23083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600" b="0" i="0" u="none" strike="noStrike" cap="none">
                <a:solidFill>
                  <a:srgbClr val="7F7F7F"/>
                </a:solidFill>
                <a:latin typeface="Corbel"/>
                <a:ea typeface="Corbel"/>
                <a:cs typeface="Corbel"/>
                <a:sym typeface="Corbel"/>
              </a:rPr>
              <a:t>Se caracteriza por poseer una población menos densa que la urbana, es decir, menos habitantes por kilómetro cuadrado de superficie, los cuales generalmente se distribuyen en el territorio de forma dispersa. Al estar alejados de los centros urbanos,  sus habitantes deben desplazarse grandes distancias para abastecerse. </a:t>
            </a:r>
            <a:endParaRPr/>
          </a:p>
        </p:txBody>
      </p:sp>
      <p:sp>
        <p:nvSpPr>
          <p:cNvPr id="127" name="Google Shape;127;p37"/>
          <p:cNvSpPr/>
          <p:nvPr/>
        </p:nvSpPr>
        <p:spPr>
          <a:xfrm>
            <a:off x="5353574" y="2743201"/>
            <a:ext cx="286530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L" sz="1800" b="1" i="0" u="none" strike="noStrike" cap="none">
                <a:solidFill>
                  <a:srgbClr val="EF7652"/>
                </a:solidFill>
                <a:latin typeface="Corbel"/>
                <a:ea typeface="Corbel"/>
                <a:cs typeface="Corbel"/>
                <a:sym typeface="Corbel"/>
              </a:rPr>
              <a:t>Área urbana</a:t>
            </a:r>
            <a:endParaRPr sz="1800" b="0" i="0" u="none" strike="noStrike" cap="none">
              <a:solidFill>
                <a:srgbClr val="EF7652"/>
              </a:solidFill>
              <a:latin typeface="Arial"/>
              <a:ea typeface="Arial"/>
              <a:cs typeface="Arial"/>
              <a:sym typeface="Arial"/>
            </a:endParaRPr>
          </a:p>
        </p:txBody>
      </p:sp>
      <p:sp>
        <p:nvSpPr>
          <p:cNvPr id="128" name="Google Shape;128;p37"/>
          <p:cNvSpPr/>
          <p:nvPr/>
        </p:nvSpPr>
        <p:spPr>
          <a:xfrm>
            <a:off x="1844864" y="2743201"/>
            <a:ext cx="1164101"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1800" b="1" i="0" u="none" strike="noStrike" cap="none">
                <a:solidFill>
                  <a:srgbClr val="EF7652"/>
                </a:solidFill>
                <a:latin typeface="Corbel"/>
                <a:ea typeface="Corbel"/>
                <a:cs typeface="Corbel"/>
                <a:sym typeface="Corbel"/>
              </a:rPr>
              <a:t>Área rural</a:t>
            </a:r>
            <a:endParaRPr sz="1800" b="0" i="0" u="none" strike="noStrike" cap="none">
              <a:solidFill>
                <a:srgbClr val="000000"/>
              </a:solidFill>
              <a:latin typeface="Arial"/>
              <a:ea typeface="Arial"/>
              <a:cs typeface="Arial"/>
              <a:sym typeface="Arial"/>
            </a:endParaRPr>
          </a:p>
        </p:txBody>
      </p:sp>
      <p:sp>
        <p:nvSpPr>
          <p:cNvPr id="129" name="Google Shape;129;p37"/>
          <p:cNvSpPr/>
          <p:nvPr/>
        </p:nvSpPr>
        <p:spPr>
          <a:xfrm>
            <a:off x="4973321" y="3311485"/>
            <a:ext cx="3487529" cy="255454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600" b="0" i="0" u="none" strike="noStrike" cap="none">
                <a:solidFill>
                  <a:srgbClr val="7F7F7F"/>
                </a:solidFill>
                <a:latin typeface="Corbel"/>
                <a:ea typeface="Corbel"/>
                <a:cs typeface="Corbel"/>
                <a:sym typeface="Corbel"/>
              </a:rPr>
              <a:t>Se caracteriza por poseer alta densidad de población, y su extensión geográfica es por lo general un continuo de edificaciones. En las zonas urbanas predominan funciones comerciales, culturales, administrativas, políticas y residenciales. También hay mayor acceso a empleo y servicios, lo que provoca que una mayor cantidad de personas quieran habitar en ellas. </a:t>
            </a:r>
            <a:endParaRPr/>
          </a:p>
        </p:txBody>
      </p:sp>
      <p:cxnSp>
        <p:nvCxnSpPr>
          <p:cNvPr id="130" name="Google Shape;130;p37"/>
          <p:cNvCxnSpPr/>
          <p:nvPr/>
        </p:nvCxnSpPr>
        <p:spPr>
          <a:xfrm rot="10800000">
            <a:off x="4547737" y="3052819"/>
            <a:ext cx="0" cy="2630387"/>
          </a:xfrm>
          <a:prstGeom prst="straightConnector1">
            <a:avLst/>
          </a:prstGeom>
          <a:noFill/>
          <a:ln w="34925" cap="rnd" cmpd="sng">
            <a:solidFill>
              <a:srgbClr val="BFBFBF"/>
            </a:solidFill>
            <a:prstDash val="dot"/>
            <a:round/>
            <a:headEnd type="none" w="sm" len="sm"/>
            <a:tailEnd type="none" w="sm" len="sm"/>
          </a:ln>
        </p:spPr>
      </p:cxnSp>
      <p:pic>
        <p:nvPicPr>
          <p:cNvPr id="131" name="Google Shape;131;p37"/>
          <p:cNvPicPr preferRelativeResize="0"/>
          <p:nvPr/>
        </p:nvPicPr>
        <p:blipFill rotWithShape="1">
          <a:blip r:embed="rId4">
            <a:alphaModFix/>
          </a:blip>
          <a:srcRect/>
          <a:stretch/>
        </p:blipFill>
        <p:spPr>
          <a:xfrm>
            <a:off x="6018473" y="1271408"/>
            <a:ext cx="1397230" cy="1420992"/>
          </a:xfrm>
          <a:prstGeom prst="rect">
            <a:avLst/>
          </a:prstGeom>
          <a:noFill/>
          <a:ln>
            <a:noFill/>
          </a:ln>
        </p:spPr>
      </p:pic>
      <p:pic>
        <p:nvPicPr>
          <p:cNvPr id="132" name="Google Shape;132;p37"/>
          <p:cNvPicPr preferRelativeResize="0"/>
          <p:nvPr/>
        </p:nvPicPr>
        <p:blipFill rotWithShape="1">
          <a:blip r:embed="rId5">
            <a:alphaModFix/>
          </a:blip>
          <a:srcRect/>
          <a:stretch/>
        </p:blipFill>
        <p:spPr>
          <a:xfrm>
            <a:off x="1728299" y="1271408"/>
            <a:ext cx="1397230" cy="142099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36"/>
        <p:cNvGrpSpPr/>
        <p:nvPr/>
      </p:nvGrpSpPr>
      <p:grpSpPr>
        <a:xfrm>
          <a:off x="0" y="0"/>
          <a:ext cx="0" cy="0"/>
          <a:chOff x="0" y="0"/>
          <a:chExt cx="0" cy="0"/>
        </a:xfrm>
      </p:grpSpPr>
      <p:sp>
        <p:nvSpPr>
          <p:cNvPr id="137" name="Google Shape;137;p38"/>
          <p:cNvSpPr txBox="1">
            <a:spLocks noGrp="1"/>
          </p:cNvSpPr>
          <p:nvPr>
            <p:ph type="title"/>
          </p:nvPr>
        </p:nvSpPr>
        <p:spPr>
          <a:xfrm>
            <a:off x="531024" y="350427"/>
            <a:ext cx="5704676"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¿CÓMO PODEMOS SABER SI VIVIMOS EN UN ÁREA RURAL O URBANA? </a:t>
            </a:r>
            <a:endParaRPr sz="2400">
              <a:solidFill>
                <a:srgbClr val="EF7652"/>
              </a:solidFill>
            </a:endParaRPr>
          </a:p>
        </p:txBody>
      </p:sp>
      <p:pic>
        <p:nvPicPr>
          <p:cNvPr id="138" name="Google Shape;138;p38"/>
          <p:cNvPicPr preferRelativeResize="0"/>
          <p:nvPr/>
        </p:nvPicPr>
        <p:blipFill rotWithShape="1">
          <a:blip r:embed="rId4">
            <a:alphaModFix/>
          </a:blip>
          <a:srcRect/>
          <a:stretch/>
        </p:blipFill>
        <p:spPr>
          <a:xfrm>
            <a:off x="609600" y="2575308"/>
            <a:ext cx="7924800" cy="228797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42"/>
        <p:cNvGrpSpPr/>
        <p:nvPr/>
      </p:nvGrpSpPr>
      <p:grpSpPr>
        <a:xfrm>
          <a:off x="0" y="0"/>
          <a:ext cx="0" cy="0"/>
          <a:chOff x="0" y="0"/>
          <a:chExt cx="0" cy="0"/>
        </a:xfrm>
      </p:grpSpPr>
      <p:sp>
        <p:nvSpPr>
          <p:cNvPr id="143" name="Google Shape;143;p39"/>
          <p:cNvSpPr/>
          <p:nvPr/>
        </p:nvSpPr>
        <p:spPr>
          <a:xfrm>
            <a:off x="581043" y="3680691"/>
            <a:ext cx="7981911"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800" b="0" i="0" u="none" strike="noStrike" cap="none" dirty="0">
                <a:solidFill>
                  <a:srgbClr val="7F7F7F"/>
                </a:solidFill>
                <a:latin typeface="Corbel"/>
                <a:ea typeface="Corbel"/>
                <a:cs typeface="Corbel"/>
                <a:sym typeface="Corbel"/>
              </a:rPr>
              <a:t>Pero, ¿cómo podemos saber si vivimos en un área urbana? El instituto Nacional de Estadísticas (INE) utiliza como criterio de clasificación la cantidad de población que habita en un territorio determinado. Por ende, se entenderá por ciudad aquellos asentamientos humanos que posean más de dos mil habitantes, así como los que tienen entre uno y dos mil habitantes, de los cuales más del 50% se dedica a una actividad económica.</a:t>
            </a:r>
            <a:endParaRPr dirty="0"/>
          </a:p>
          <a:p>
            <a:pPr marL="0" marR="0" lvl="0" indent="0" algn="just" rtl="0">
              <a:lnSpc>
                <a:spcPct val="100000"/>
              </a:lnSpc>
              <a:spcBef>
                <a:spcPts val="0"/>
              </a:spcBef>
              <a:spcAft>
                <a:spcPts val="0"/>
              </a:spcAft>
              <a:buNone/>
            </a:pPr>
            <a:endParaRPr sz="1800" b="0" i="0" u="none" strike="noStrike" cap="none" dirty="0">
              <a:solidFill>
                <a:srgbClr val="7F7F7F"/>
              </a:solidFill>
              <a:latin typeface="Corbel"/>
              <a:ea typeface="Corbel"/>
              <a:cs typeface="Corbel"/>
              <a:sym typeface="Corbel"/>
            </a:endParaRPr>
          </a:p>
        </p:txBody>
      </p:sp>
      <p:sp>
        <p:nvSpPr>
          <p:cNvPr id="144" name="Google Shape;144;p39"/>
          <p:cNvSpPr txBox="1">
            <a:spLocks noGrp="1"/>
          </p:cNvSpPr>
          <p:nvPr>
            <p:ph type="title"/>
          </p:nvPr>
        </p:nvSpPr>
        <p:spPr>
          <a:xfrm>
            <a:off x="531024" y="350427"/>
            <a:ext cx="5704676"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¿CÓMO PODEMOS SABER SI VIVIMOS EN UN ÁREA RURAL O URBANA? </a:t>
            </a:r>
            <a:endParaRPr sz="2400">
              <a:solidFill>
                <a:srgbClr val="EF7652"/>
              </a:solidFill>
            </a:endParaRPr>
          </a:p>
        </p:txBody>
      </p:sp>
      <p:pic>
        <p:nvPicPr>
          <p:cNvPr id="4" name="Google Shape;131;p37">
            <a:extLst>
              <a:ext uri="{FF2B5EF4-FFF2-40B4-BE49-F238E27FC236}">
                <a16:creationId xmlns:a16="http://schemas.microsoft.com/office/drawing/2014/main" id="{DAC1DDCE-DD26-EE48-854C-AB1A681243A8}"/>
              </a:ext>
            </a:extLst>
          </p:cNvPr>
          <p:cNvPicPr preferRelativeResize="0"/>
          <p:nvPr/>
        </p:nvPicPr>
        <p:blipFill rotWithShape="1">
          <a:blip r:embed="rId4">
            <a:alphaModFix/>
          </a:blip>
          <a:srcRect/>
          <a:stretch/>
        </p:blipFill>
        <p:spPr>
          <a:xfrm>
            <a:off x="3703144" y="1661741"/>
            <a:ext cx="1737707" cy="176725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42"/>
        <p:cNvGrpSpPr/>
        <p:nvPr/>
      </p:nvGrpSpPr>
      <p:grpSpPr>
        <a:xfrm>
          <a:off x="0" y="0"/>
          <a:ext cx="0" cy="0"/>
          <a:chOff x="0" y="0"/>
          <a:chExt cx="0" cy="0"/>
        </a:xfrm>
      </p:grpSpPr>
      <p:sp>
        <p:nvSpPr>
          <p:cNvPr id="143" name="Google Shape;143;p39"/>
          <p:cNvSpPr/>
          <p:nvPr/>
        </p:nvSpPr>
        <p:spPr>
          <a:xfrm>
            <a:off x="581043" y="3680691"/>
            <a:ext cx="7981911" cy="2031285"/>
          </a:xfrm>
          <a:prstGeom prst="rect">
            <a:avLst/>
          </a:prstGeom>
          <a:noFill/>
          <a:ln>
            <a:noFill/>
          </a:ln>
        </p:spPr>
        <p:txBody>
          <a:bodyPr spcFirstLastPara="1" wrap="square" lIns="91425" tIns="45700" rIns="91425" bIns="45700" anchor="t" anchorCtr="0">
            <a:spAutoFit/>
          </a:bodyPr>
          <a:lstStyle/>
          <a:p>
            <a:pPr lvl="0" algn="just"/>
            <a:r>
              <a:rPr lang="es-CL" sz="1800" dirty="0">
                <a:solidFill>
                  <a:srgbClr val="7F7F7F"/>
                </a:solidFill>
                <a:latin typeface="Corbel"/>
                <a:ea typeface="Corbel"/>
                <a:cs typeface="Corbel"/>
                <a:sym typeface="Corbel"/>
              </a:rPr>
              <a:t>A su vez, cuando las ciudades comienzan a crecer y sobrepasan un millón de habitantes, se está en presencia de un </a:t>
            </a:r>
            <a:r>
              <a:rPr lang="es-CL" sz="1800" b="1" dirty="0">
                <a:solidFill>
                  <a:srgbClr val="7F7F7F"/>
                </a:solidFill>
                <a:latin typeface="Corbel"/>
                <a:ea typeface="Corbel"/>
                <a:cs typeface="Corbel"/>
                <a:sym typeface="Corbel"/>
              </a:rPr>
              <a:t>área metropolitana.</a:t>
            </a:r>
            <a:r>
              <a:rPr lang="es-CL" sz="1800" dirty="0">
                <a:solidFill>
                  <a:srgbClr val="7F7F7F"/>
                </a:solidFill>
                <a:latin typeface="Corbel"/>
                <a:ea typeface="Corbel"/>
                <a:cs typeface="Corbel"/>
                <a:sym typeface="Corbel"/>
              </a:rPr>
              <a:t> Debido a su cantidad de población estas áreas toman gran relevancia, y se convierten en las ciudades principales de un país. En el caso de Chile, la Región Metropolitana de Santiago posee esa característica, sobrepasando en número de habitantes a todas las regiones del país. </a:t>
            </a:r>
          </a:p>
          <a:p>
            <a:pPr marL="0" marR="0" lvl="0" indent="0" algn="just" rtl="0">
              <a:lnSpc>
                <a:spcPct val="100000"/>
              </a:lnSpc>
              <a:spcBef>
                <a:spcPts val="0"/>
              </a:spcBef>
              <a:spcAft>
                <a:spcPts val="0"/>
              </a:spcAft>
              <a:buNone/>
            </a:pPr>
            <a:endParaRPr sz="1800" b="0" i="0" u="none" strike="noStrike" cap="none" dirty="0">
              <a:solidFill>
                <a:srgbClr val="7F7F7F"/>
              </a:solidFill>
              <a:latin typeface="Corbel"/>
              <a:ea typeface="Corbel"/>
              <a:cs typeface="Corbel"/>
              <a:sym typeface="Corbel"/>
            </a:endParaRPr>
          </a:p>
        </p:txBody>
      </p:sp>
      <p:sp>
        <p:nvSpPr>
          <p:cNvPr id="144" name="Google Shape;144;p39"/>
          <p:cNvSpPr txBox="1">
            <a:spLocks noGrp="1"/>
          </p:cNvSpPr>
          <p:nvPr>
            <p:ph type="title"/>
          </p:nvPr>
        </p:nvSpPr>
        <p:spPr>
          <a:xfrm>
            <a:off x="531024" y="350427"/>
            <a:ext cx="5704676"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¿CÓMO PODEMOS SABER SI VIVIMOS EN UN ÁREA RURAL O URBANA? </a:t>
            </a:r>
            <a:endParaRPr sz="2400">
              <a:solidFill>
                <a:srgbClr val="EF7652"/>
              </a:solidFill>
            </a:endParaRPr>
          </a:p>
        </p:txBody>
      </p:sp>
      <p:pic>
        <p:nvPicPr>
          <p:cNvPr id="4" name="Google Shape;131;p37">
            <a:extLst>
              <a:ext uri="{FF2B5EF4-FFF2-40B4-BE49-F238E27FC236}">
                <a16:creationId xmlns:a16="http://schemas.microsoft.com/office/drawing/2014/main" id="{DAC1DDCE-DD26-EE48-854C-AB1A681243A8}"/>
              </a:ext>
            </a:extLst>
          </p:cNvPr>
          <p:cNvPicPr preferRelativeResize="0"/>
          <p:nvPr/>
        </p:nvPicPr>
        <p:blipFill>
          <a:blip r:embed="rId4"/>
          <a:srcRect/>
          <a:stretch/>
        </p:blipFill>
        <p:spPr>
          <a:xfrm>
            <a:off x="3703144" y="1661741"/>
            <a:ext cx="1737706" cy="1767259"/>
          </a:xfrm>
          <a:prstGeom prst="rect">
            <a:avLst/>
          </a:prstGeom>
          <a:noFill/>
          <a:ln>
            <a:noFill/>
          </a:ln>
        </p:spPr>
      </p:pic>
    </p:spTree>
    <p:extLst>
      <p:ext uri="{BB962C8B-B14F-4D97-AF65-F5344CB8AC3E}">
        <p14:creationId xmlns:p14="http://schemas.microsoft.com/office/powerpoint/2010/main" val="4233839770"/>
      </p:ext>
    </p:extLst>
  </p:cSld>
  <p:clrMapOvr>
    <a:masterClrMapping/>
  </p:clrMapOvr>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2019</Words>
  <Application>Microsoft Macintosh PowerPoint</Application>
  <PresentationFormat>Presentación en pantalla (4:3)</PresentationFormat>
  <Paragraphs>155</Paragraphs>
  <Slides>32</Slides>
  <Notes>29</Notes>
  <HiddenSlides>0</HiddenSlides>
  <MMClips>0</MMClips>
  <ScaleCrop>false</ScaleCrop>
  <HeadingPairs>
    <vt:vector size="6" baseType="variant">
      <vt:variant>
        <vt:lpstr>Fuentes usadas</vt:lpstr>
      </vt:variant>
      <vt:variant>
        <vt:i4>3</vt:i4>
      </vt:variant>
      <vt:variant>
        <vt:lpstr>Tema</vt:lpstr>
      </vt:variant>
      <vt:variant>
        <vt:i4>2</vt:i4>
      </vt:variant>
      <vt:variant>
        <vt:lpstr>Títulos de diapositiva</vt:lpstr>
      </vt:variant>
      <vt:variant>
        <vt:i4>32</vt:i4>
      </vt:variant>
    </vt:vector>
  </HeadingPairs>
  <TitlesOfParts>
    <vt:vector size="37" baseType="lpstr">
      <vt:lpstr>Corbel</vt:lpstr>
      <vt:lpstr>Calibri</vt:lpstr>
      <vt:lpstr>Arial</vt:lpstr>
      <vt:lpstr>Tema de Office</vt:lpstr>
      <vt:lpstr>3_Tema de Office</vt:lpstr>
      <vt:lpstr>Presentación de PowerPoint</vt:lpstr>
      <vt:lpstr>Presentación de PowerPoint</vt:lpstr>
      <vt:lpstr>Presentación de PowerPoint</vt:lpstr>
      <vt:lpstr>Presentación de PowerPoint</vt:lpstr>
      <vt:lpstr>Presentación de PowerPoint</vt:lpstr>
      <vt:lpstr>¿CÓMO DEFINIMOS UN ÁREA RURAL Y UN ÁREA URBANA? </vt:lpstr>
      <vt:lpstr>¿CÓMO PODEMOS SABER SI VIVIMOS EN UN ÁREA RURAL O URBANA? </vt:lpstr>
      <vt:lpstr>¿CÓMO PODEMOS SABER SI VIVIMOS EN UN ÁREA RURAL O URBANA? </vt:lpstr>
      <vt:lpstr>¿CÓMO PODEMOS SABER SI VIVIMOS EN UN ÁREA RURAL O URBANA? </vt:lpstr>
      <vt:lpstr>¿CÓMO PODEMOS SABER SI VIVIMOS EN UN ÁREA RURAL O URBANA? </vt:lpstr>
      <vt:lpstr>¿CÓMO PODEMOS SABER SI VIVIMOS EN UN ÁREA RURAL O URBANA? </vt:lpstr>
      <vt:lpstr>¿CÓMO PODEMOS SABER SI VIVIMOS EN UN ÁREA RURAL O URBANA? </vt:lpstr>
      <vt:lpstr>¿CÓMO PODEMOS SABER SI VIVIMOS EN UN ÁREA RURAL O URBANA? </vt:lpstr>
      <vt:lpstr>¿CÓMO PODEMOS SABER SI VIVIMOS EN UN ÁREA RURAL O URBANA? </vt:lpstr>
      <vt:lpstr>Presentación de PowerPoint</vt:lpstr>
      <vt:lpstr>MODELO DE DESARROLLO ESTRUCTURAL DE LA CIUDAD LATINOAMERICANA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Paulina Matta</dc:creator>
  <cp:lastModifiedBy>Usuario de Microsoft Office</cp:lastModifiedBy>
  <cp:revision>12</cp:revision>
  <dcterms:modified xsi:type="dcterms:W3CDTF">2020-11-20T03:08:40Z</dcterms:modified>
</cp:coreProperties>
</file>