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48" r:id="rId1"/>
    <p:sldMasterId id="2147483659" r:id="rId2"/>
  </p:sldMasterIdLst>
  <p:notesMasterIdLst>
    <p:notesMasterId r:id="rId22"/>
  </p:notesMasterIdLst>
  <p:sldIdLst>
    <p:sldId id="302" r:id="rId3"/>
    <p:sldId id="304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305" r:id="rId21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orbel" panose="020B0503020204020204" pitchFamily="3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1" roundtripDataSignature="AMtx7mjIcAXmYuC/VYYTE2dgPpWjcHwLV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icia Santi" initials="" lastIdx="2" clrIdx="0"/>
  <p:cmAuthor id="1" name="Maximiliano Molina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6"/>
    <p:restoredTop sz="94608"/>
  </p:normalViewPr>
  <p:slideViewPr>
    <p:cSldViewPr snapToGrid="0" snapToObjects="1">
      <p:cViewPr varScale="1">
        <p:scale>
          <a:sx n="196" d="100"/>
          <a:sy n="196" d="100"/>
        </p:scale>
        <p:origin x="288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4" name="Google Shape;16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1" name="Google Shape;171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>
                <a:latin typeface="Corbel"/>
                <a:ea typeface="Corbel"/>
                <a:cs typeface="Corbel"/>
                <a:sym typeface="Corbel"/>
              </a:rPr>
              <a:t>Por ejemplo: la casa de la abuela, la plaza en la que jugamos con los vecinos, el negocio de doña María, etc.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ES" sz="1100" b="0" i="0" u="none" strike="noStrike" cap="none">
                <a:solidFill>
                  <a:srgbClr val="000000"/>
                </a:solidFill>
                <a:latin typeface="Corbel"/>
                <a:ea typeface="Corbel"/>
                <a:cs typeface="Corbel"/>
                <a:sym typeface="Corbel"/>
              </a:rPr>
              <a:t>Que un espacio sea público NO significa que puede ser utilizado por cualquier persona, y a la inversa, que un espacio sea privado no implica que solo unos pocos pueden utilizarlo</a:t>
            </a:r>
            <a:endParaRPr sz="11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7" name="Google Shape;137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" name="Google Shape;144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1" name="Google Shape;151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8" name="Google Shape;158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4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" name="Google Shape;14;p4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4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4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5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55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5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5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5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Título y objeto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4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900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Encabezado de secció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69185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Dos objeto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66014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Comparació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10358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Solo el título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7767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En blanco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565902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Contenido con título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0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0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38142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Imagen con título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1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21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61737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Título y texto vertical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2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5076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7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7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4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Título vertical y text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3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3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1107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4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4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49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49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49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4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4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4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4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4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5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5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5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5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5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5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5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52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1" name="Google Shape;51;p52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" name="Google Shape;52;p5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5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5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53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53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8" name="Google Shape;58;p53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5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5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5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54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54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5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5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5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4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4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4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4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7301939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4EC27BA-F135-DA47-8A9E-5EFEDFB923D5}"/>
              </a:ext>
            </a:extLst>
          </p:cNvPr>
          <p:cNvSpPr/>
          <p:nvPr/>
        </p:nvSpPr>
        <p:spPr>
          <a:xfrm>
            <a:off x="3460958" y="3854027"/>
            <a:ext cx="22220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EDUCACIÓN CIUDADANA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UNIDAD </a:t>
            </a:r>
            <a:r>
              <a:rPr lang="es-ES" b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II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I / CLASE 3</a:t>
            </a:r>
            <a:endParaRPr kumimoji="0" lang="es-CL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2" name="Google Shape;84;p1">
            <a:extLst>
              <a:ext uri="{FF2B5EF4-FFF2-40B4-BE49-F238E27FC236}">
                <a16:creationId xmlns:a16="http://schemas.microsoft.com/office/drawing/2014/main" id="{E9E9AD33-8E73-6E4D-8ACF-503D6C448361}"/>
              </a:ext>
            </a:extLst>
          </p:cNvPr>
          <p:cNvCxnSpPr/>
          <p:nvPr/>
        </p:nvCxnSpPr>
        <p:spPr>
          <a:xfrm rot="10800000">
            <a:off x="2500436" y="3722959"/>
            <a:ext cx="4054783" cy="0"/>
          </a:xfrm>
          <a:prstGeom prst="straightConnector1">
            <a:avLst/>
          </a:prstGeom>
          <a:noFill/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85;p1">
            <a:extLst>
              <a:ext uri="{FF2B5EF4-FFF2-40B4-BE49-F238E27FC236}">
                <a16:creationId xmlns:a16="http://schemas.microsoft.com/office/drawing/2014/main" id="{2FC735A4-78EA-324D-985F-248B74E79381}"/>
              </a:ext>
            </a:extLst>
          </p:cNvPr>
          <p:cNvSpPr txBox="1"/>
          <p:nvPr/>
        </p:nvSpPr>
        <p:spPr>
          <a:xfrm>
            <a:off x="1317557" y="2612482"/>
            <a:ext cx="6420540" cy="1045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800"/>
            </a:pPr>
            <a:r>
              <a:rPr lang="es-ES" sz="2800" b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VIDA EN COMUNIDAD,</a:t>
            </a:r>
            <a:endParaRPr lang="es-ES" sz="2800" dirty="0"/>
          </a:p>
          <a:p>
            <a:pPr lvl="0" algn="ctr">
              <a:buSzPts val="1800"/>
            </a:pPr>
            <a:r>
              <a:rPr lang="es-ES" sz="2800" b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MI BARRIO, MI ESPACIO</a:t>
            </a:r>
            <a:endParaRPr lang="es-ES" sz="2800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358E6278-B43F-834D-AB55-94A2B8C92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983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5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¿QUÉ ES EL ESPACIO PÚBLICO?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4" name="Google Shape;154;p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6354" y="1441839"/>
            <a:ext cx="1631287" cy="165902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5"/>
          <p:cNvSpPr/>
          <p:nvPr/>
        </p:nvSpPr>
        <p:spPr>
          <a:xfrm>
            <a:off x="1334456" y="3247548"/>
            <a:ext cx="6475085" cy="28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rgbClr val="EF7651"/>
                </a:solidFill>
                <a:latin typeface="Corbel"/>
                <a:ea typeface="Corbel"/>
                <a:cs typeface="Corbel"/>
                <a:sym typeface="Corbel"/>
              </a:rPr>
              <a:t>El espacio público se define como un “bien nacional de uso público, destinado a la circulación y esparcimiento, entre otros usos”.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EF765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El espacio público facilita la generación de relaciones sociales, acoge distintos tipos de comportamientos y estimula la identificación simbólica e integración cultural.</a:t>
            </a:r>
            <a:endParaRPr/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La propiedad del espacio público es del Estado chileno y puede ser utilizado por cualquier habitante sin discriminación. </a:t>
            </a:r>
            <a:endParaRPr/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36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¿QUÉ ES EL ESPACIO PRIVADO?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6354" y="1441839"/>
            <a:ext cx="1631286" cy="165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7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¿QUÉ ES EL ESPACIO PRIVADO?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7" name="Google Shape;167;p3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6354" y="1441839"/>
            <a:ext cx="1631286" cy="1659029"/>
          </a:xfrm>
          <a:prstGeom prst="rect">
            <a:avLst/>
          </a:prstGeom>
          <a:noFill/>
          <a:ln>
            <a:noFill/>
          </a:ln>
        </p:spPr>
      </p:pic>
      <p:sp>
        <p:nvSpPr>
          <p:cNvPr id="168" name="Google Shape;168;p37"/>
          <p:cNvSpPr/>
          <p:nvPr/>
        </p:nvSpPr>
        <p:spPr>
          <a:xfrm>
            <a:off x="1334456" y="3247548"/>
            <a:ext cx="6475085" cy="18928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rgbClr val="EF7651"/>
                </a:solidFill>
                <a:latin typeface="Corbel"/>
                <a:ea typeface="Corbel"/>
                <a:cs typeface="Corbel"/>
                <a:sym typeface="Corbel"/>
              </a:rPr>
              <a:t>El espacio privado no pertenece al Estado; es decir, posee un dueño particular o varios.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38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¿QUÉ ES EL ESPACIO PRIVADO?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3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6354" y="1441839"/>
            <a:ext cx="1631286" cy="165902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38"/>
          <p:cNvSpPr/>
          <p:nvPr/>
        </p:nvSpPr>
        <p:spPr>
          <a:xfrm>
            <a:off x="1334456" y="3247548"/>
            <a:ext cx="6475085" cy="2391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rgbClr val="EF7651"/>
                </a:solidFill>
                <a:latin typeface="Corbel"/>
                <a:ea typeface="Corbel"/>
                <a:cs typeface="Corbel"/>
                <a:sym typeface="Corbel"/>
              </a:rPr>
              <a:t>El espacio privado no pertenece al Estado; es decir, posee un dueño particular o varios. 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800" b="1" i="0" u="none" strike="noStrike" cap="none">
                <a:solidFill>
                  <a:srgbClr val="EF7651"/>
                </a:solidFill>
                <a:latin typeface="Corbel"/>
                <a:ea typeface="Corbel"/>
                <a:cs typeface="Corbel"/>
                <a:sym typeface="Corbel"/>
              </a:rPr>
              <a:t>Su uso no necesariamente es restringido; por ejemplo, el mall es un espacio privado donde las personas tienen libre acceso.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39"/>
          <p:cNvSpPr txBox="1"/>
          <p:nvPr/>
        </p:nvSpPr>
        <p:spPr>
          <a:xfrm>
            <a:off x="531024" y="364495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DE ESPACIO A LUGAR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39"/>
          <p:cNvSpPr txBox="1">
            <a:spLocks noGrp="1"/>
          </p:cNvSpPr>
          <p:nvPr>
            <p:ph type="body" idx="1"/>
          </p:nvPr>
        </p:nvSpPr>
        <p:spPr>
          <a:xfrm>
            <a:off x="531024" y="1300799"/>
            <a:ext cx="7981911" cy="22459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1430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Podemos definir el concepto de </a:t>
            </a:r>
            <a:r>
              <a:rPr lang="es-ES" sz="18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lugar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como la mezcla de </a:t>
            </a:r>
            <a:r>
              <a:rPr lang="es-ES" sz="18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espacio físico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(calles, edificios, casas) y </a:t>
            </a:r>
            <a:r>
              <a:rPr lang="es-ES" sz="18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espacio simbólico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(la sensación que genera en las personas vivir en un lugar, lo que define una identificación individual y colectiva con el espacio). </a:t>
            </a:r>
            <a:endParaRPr dirty="0"/>
          </a:p>
          <a:p>
            <a:pPr marL="11430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11430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La diferencia entre </a:t>
            </a:r>
            <a:r>
              <a:rPr lang="es-ES" sz="1800" i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lugar 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y </a:t>
            </a:r>
            <a:r>
              <a:rPr lang="es-ES" sz="1800" i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espacio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es la </a:t>
            </a:r>
            <a:r>
              <a:rPr lang="es-ES" sz="1800" b="1" i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escala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El primero se refiere a una escala local (menor); y el segundo, a una escala global (mayor). </a:t>
            </a:r>
            <a:endParaRPr dirty="0"/>
          </a:p>
          <a:p>
            <a:pPr marL="114300" lvl="0" indent="0" algn="just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800"/>
              <a:buNone/>
            </a:pPr>
            <a:endParaRPr sz="1800" dirty="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49FE0B9-3F6A-AB42-803F-C40D34FA5503}"/>
              </a:ext>
            </a:extLst>
          </p:cNvPr>
          <p:cNvSpPr/>
          <p:nvPr/>
        </p:nvSpPr>
        <p:spPr>
          <a:xfrm>
            <a:off x="531024" y="4020304"/>
            <a:ext cx="5772794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 algn="just">
              <a:lnSpc>
                <a:spcPct val="90000"/>
              </a:lnSpc>
              <a:spcBef>
                <a:spcPts val="1000"/>
              </a:spcBef>
              <a:buSzPts val="1800"/>
            </a:pP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Así, en la escala local comenzamos a reconocer el lugar que habitamos y a </a:t>
            </a:r>
            <a:r>
              <a:rPr lang="es-ES" sz="18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sentirnos parte de él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ya que tiene un sentido especial para nosotros, un significado específico que solo nosotros o el grupo cercano entiende y comparte. Es decir, le damos </a:t>
            </a:r>
            <a:r>
              <a:rPr lang="es-ES" sz="1800" b="1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sentido al lugar</a:t>
            </a:r>
            <a:r>
              <a:rPr lang="es-ES" sz="1800" dirty="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 </a:t>
            </a:r>
            <a:endParaRPr lang="es-ES" sz="18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6E2D17C-25DF-5842-A756-00DB031B5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3417" y="3574475"/>
            <a:ext cx="2173414" cy="221037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40"/>
          <p:cNvSpPr txBox="1"/>
          <p:nvPr/>
        </p:nvSpPr>
        <p:spPr>
          <a:xfrm>
            <a:off x="531024" y="364495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DE ESPACIO A LUGAR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05100" y="3750017"/>
            <a:ext cx="3733800" cy="3797300"/>
          </a:xfrm>
          <a:prstGeom prst="rect">
            <a:avLst/>
          </a:prstGeom>
          <a:noFill/>
          <a:ln>
            <a:noFill/>
          </a:ln>
        </p:spPr>
      </p:pic>
      <p:sp>
        <p:nvSpPr>
          <p:cNvPr id="188" name="Google Shape;188;p40"/>
          <p:cNvSpPr txBox="1">
            <a:spLocks noGrp="1"/>
          </p:cNvSpPr>
          <p:nvPr>
            <p:ph type="body" idx="1"/>
          </p:nvPr>
        </p:nvSpPr>
        <p:spPr>
          <a:xfrm>
            <a:off x="531024" y="1300799"/>
            <a:ext cx="7981911" cy="2449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Cuando compartimos un lugar nos sentimos parte de él, al igual que lo sienten aquellos con los que compartimos. </a:t>
            </a:r>
            <a:endParaRPr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Entonces, en este proceso desarrollamos un </a:t>
            </a:r>
            <a:r>
              <a:rPr lang="es-ES" sz="18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sentimiento de pertenencia</a:t>
            </a: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nos identificamos con un espacio. La </a:t>
            </a:r>
            <a:r>
              <a:rPr lang="es-ES" sz="18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identidad espacial </a:t>
            </a: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se desarrolla tanto de manera individual como colectivamente; este último caso se refiere a que un grupo –amigos, familia y/o vecinos– se reconoce como tal en un lugar específico, y le da un valor sentimental.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41"/>
          <p:cNvSpPr txBox="1"/>
          <p:nvPr/>
        </p:nvSpPr>
        <p:spPr>
          <a:xfrm>
            <a:off x="531024" y="364495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BARRIO Y COMUNIDAD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41"/>
          <p:cNvSpPr txBox="1">
            <a:spLocks noGrp="1"/>
          </p:cNvSpPr>
          <p:nvPr>
            <p:ph type="body" idx="1"/>
          </p:nvPr>
        </p:nvSpPr>
        <p:spPr>
          <a:xfrm>
            <a:off x="531023" y="2096573"/>
            <a:ext cx="6334725" cy="3783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Existen lugares comunes que compartimos con vecinos y vecinas, lugares que se conocen como barrios.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</a:t>
            </a:r>
            <a:r>
              <a:rPr lang="es-ES" sz="18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barrio</a:t>
            </a: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 es una parte de la ciudad, con límites no siempre definidos, que está conformada por un grupo de individuos que tienen una identidad propia y redes entre sí, y habitan en un espacio específico.</a:t>
            </a:r>
            <a:endParaRPr/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lvl="0" indent="0" algn="just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</a:pPr>
            <a:r>
              <a:rPr lang="es-ES" sz="1800" i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Los barrios son abiertos y se relacionan entre sí</a:t>
            </a:r>
            <a:r>
              <a:rPr lang="es-ES" sz="18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es decir, se vinculan con otros barrios.</a:t>
            </a: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pic>
        <p:nvPicPr>
          <p:cNvPr id="195" name="Google Shape;195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27207" y="2430581"/>
            <a:ext cx="1963445" cy="19968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42"/>
          <p:cNvSpPr txBox="1"/>
          <p:nvPr/>
        </p:nvSpPr>
        <p:spPr>
          <a:xfrm>
            <a:off x="531024" y="364495"/>
            <a:ext cx="6151130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LO QUE PERCIBIMOS Y LO QUE IMAGINAMOS PARA EL BARRIO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1" name="Google Shape;201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91435" y="4661577"/>
            <a:ext cx="1400737" cy="142455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42"/>
          <p:cNvSpPr txBox="1"/>
          <p:nvPr/>
        </p:nvSpPr>
        <p:spPr>
          <a:xfrm>
            <a:off x="531024" y="1300799"/>
            <a:ext cx="7981911" cy="315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07035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7651"/>
              </a:buClr>
              <a:buSzPts val="1600"/>
              <a:buFont typeface="Courier New"/>
              <a:buChar char="o"/>
            </a:pPr>
            <a:r>
              <a:rPr lang="es-ES" sz="16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Todos tenemos una idea de nuestro barrio, </a:t>
            </a:r>
            <a:r>
              <a:rPr lang="es-ES" sz="1600" b="1" i="1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barrio ideal</a:t>
            </a:r>
            <a:r>
              <a:rPr lang="es-ES" sz="16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, que se basa en nuestra percepción e intereses individuales.</a:t>
            </a:r>
            <a:endParaRPr/>
          </a:p>
          <a:p>
            <a:pPr marL="407035" marR="0" lvl="0" indent="-241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7651"/>
              </a:buClr>
              <a:buSzPts val="1600"/>
              <a:buFont typeface="Courier New"/>
              <a:buNone/>
            </a:pPr>
            <a:endParaRPr sz="16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07035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7651"/>
              </a:buClr>
              <a:buSzPts val="1600"/>
              <a:buFont typeface="Courier New"/>
              <a:buChar char="o"/>
            </a:pPr>
            <a:r>
              <a:rPr lang="es-ES" sz="16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barrio que imaginamos convive con el </a:t>
            </a:r>
            <a:r>
              <a:rPr lang="es-ES" sz="1600" b="1" i="1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barrio ideal</a:t>
            </a:r>
            <a:r>
              <a:rPr lang="es-ES" sz="16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.</a:t>
            </a:r>
            <a:endParaRPr/>
          </a:p>
          <a:p>
            <a:pPr marL="407035" marR="0" lvl="0" indent="-241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7651"/>
              </a:buClr>
              <a:buSzPts val="1600"/>
              <a:buFont typeface="Courier New"/>
              <a:buNone/>
            </a:pPr>
            <a:endParaRPr sz="16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07035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7651"/>
              </a:buClr>
              <a:buSzPts val="1600"/>
              <a:buFont typeface="Courier New"/>
              <a:buChar char="o"/>
            </a:pPr>
            <a:r>
              <a:rPr lang="es-ES" sz="16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Cuando compartimos con otros vecinos, vamos compartiendo y construyendo un ideal de </a:t>
            </a:r>
            <a:r>
              <a:rPr lang="es-ES" sz="1600" b="1" i="1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barrio colectivo </a:t>
            </a:r>
            <a:r>
              <a:rPr lang="es-ES" sz="16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basado en lo que distintas personas perciben y en sus propósitos para el mismo. </a:t>
            </a:r>
            <a:endParaRPr/>
          </a:p>
          <a:p>
            <a:pPr marL="407035" marR="0" lvl="0" indent="-2413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7651"/>
              </a:buClr>
              <a:buSzPts val="1600"/>
              <a:buFont typeface="Courier New"/>
              <a:buNone/>
            </a:pPr>
            <a:endParaRPr sz="16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407035" marR="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F7651"/>
              </a:buClr>
              <a:buSzPts val="1600"/>
              <a:buFont typeface="Courier New"/>
              <a:buChar char="o"/>
            </a:pPr>
            <a:r>
              <a:rPr lang="es-ES" sz="16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Los </a:t>
            </a:r>
            <a:r>
              <a:rPr lang="es-ES" sz="1600" b="1" i="1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barrios que imaginamos </a:t>
            </a:r>
            <a:r>
              <a:rPr lang="es-ES" sz="16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corresponden a una idea de lo que miramos, pero, además, donde proyectamos lo que desearíamos que existiera en él. </a:t>
            </a:r>
            <a:endParaRPr/>
          </a:p>
        </p:txBody>
      </p:sp>
      <p:sp>
        <p:nvSpPr>
          <p:cNvPr id="203" name="Google Shape;203;p42"/>
          <p:cNvSpPr/>
          <p:nvPr/>
        </p:nvSpPr>
        <p:spPr>
          <a:xfrm>
            <a:off x="4220308" y="5103057"/>
            <a:ext cx="2331365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s-ES" sz="1600" b="1" i="1" u="none" strike="noStrike" cap="none">
                <a:solidFill>
                  <a:srgbClr val="EF7651"/>
                </a:solidFill>
                <a:latin typeface="Corbel"/>
                <a:ea typeface="Corbel"/>
                <a:cs typeface="Corbel"/>
                <a:sym typeface="Corbel"/>
              </a:rPr>
              <a:t> Y tú, ¿cómo imaginas tu barrio ideal?</a:t>
            </a:r>
            <a:endParaRPr sz="1600" b="1" i="1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8" name="Google Shape;208;p43"/>
          <p:cNvCxnSpPr/>
          <p:nvPr/>
        </p:nvCxnSpPr>
        <p:spPr>
          <a:xfrm rot="10800000">
            <a:off x="3275590" y="2493340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09" name="Google Shape;209;p43"/>
          <p:cNvSpPr/>
          <p:nvPr/>
        </p:nvSpPr>
        <p:spPr>
          <a:xfrm>
            <a:off x="1812732" y="1337381"/>
            <a:ext cx="545593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¿Dónde se desarrolla nuestra vida cotidiana?</a:t>
            </a:r>
            <a:endParaRPr/>
          </a:p>
        </p:txBody>
      </p:sp>
      <p:cxnSp>
        <p:nvCxnSpPr>
          <p:cNvPr id="210" name="Google Shape;210;p43"/>
          <p:cNvCxnSpPr/>
          <p:nvPr/>
        </p:nvCxnSpPr>
        <p:spPr>
          <a:xfrm rot="10800000" flipH="1">
            <a:off x="4559309" y="2589955"/>
            <a:ext cx="1" cy="142695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11" name="Google Shape;211;p43"/>
          <p:cNvCxnSpPr/>
          <p:nvPr/>
        </p:nvCxnSpPr>
        <p:spPr>
          <a:xfrm rot="10800000">
            <a:off x="3256982" y="3984859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12" name="Google Shape;212;p43"/>
          <p:cNvCxnSpPr/>
          <p:nvPr/>
        </p:nvCxnSpPr>
        <p:spPr>
          <a:xfrm rot="10800000" flipH="1">
            <a:off x="4540701" y="4081474"/>
            <a:ext cx="1" cy="142695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213" name="Google Shape;213;p43"/>
          <p:cNvCxnSpPr/>
          <p:nvPr/>
        </p:nvCxnSpPr>
        <p:spPr>
          <a:xfrm rot="10800000">
            <a:off x="3256982" y="5576698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214" name="Google Shape;214;p43"/>
          <p:cNvSpPr/>
          <p:nvPr/>
        </p:nvSpPr>
        <p:spPr>
          <a:xfrm>
            <a:off x="1812732" y="2823210"/>
            <a:ext cx="545593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¿Qué es un espacio público y uno privado?</a:t>
            </a:r>
            <a:endParaRPr/>
          </a:p>
        </p:txBody>
      </p:sp>
      <p:sp>
        <p:nvSpPr>
          <p:cNvPr id="215" name="Google Shape;215;p43"/>
          <p:cNvSpPr/>
          <p:nvPr/>
        </p:nvSpPr>
        <p:spPr>
          <a:xfrm>
            <a:off x="1812732" y="4423380"/>
            <a:ext cx="545593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¿Qué relación se establece entre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barrio y la comunidad?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4EC27BA-F135-DA47-8A9E-5EFEDFB923D5}"/>
              </a:ext>
            </a:extLst>
          </p:cNvPr>
          <p:cNvSpPr/>
          <p:nvPr/>
        </p:nvSpPr>
        <p:spPr>
          <a:xfrm>
            <a:off x="3460958" y="3854027"/>
            <a:ext cx="22220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EDUCACIÓN CIUDADANA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UNIDAD </a:t>
            </a:r>
            <a:r>
              <a:rPr lang="es-ES" b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II</a:t>
            </a:r>
            <a:r>
              <a:rPr kumimoji="0" lang="es-E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I / CLASE 3</a:t>
            </a:r>
            <a:endParaRPr kumimoji="0" lang="es-CL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12" name="Google Shape;84;p1">
            <a:extLst>
              <a:ext uri="{FF2B5EF4-FFF2-40B4-BE49-F238E27FC236}">
                <a16:creationId xmlns:a16="http://schemas.microsoft.com/office/drawing/2014/main" id="{E9E9AD33-8E73-6E4D-8ACF-503D6C448361}"/>
              </a:ext>
            </a:extLst>
          </p:cNvPr>
          <p:cNvCxnSpPr/>
          <p:nvPr/>
        </p:nvCxnSpPr>
        <p:spPr>
          <a:xfrm rot="10800000">
            <a:off x="2500436" y="3722959"/>
            <a:ext cx="4054783" cy="0"/>
          </a:xfrm>
          <a:prstGeom prst="straightConnector1">
            <a:avLst/>
          </a:prstGeom>
          <a:noFill/>
          <a:ln w="38100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85;p1">
            <a:extLst>
              <a:ext uri="{FF2B5EF4-FFF2-40B4-BE49-F238E27FC236}">
                <a16:creationId xmlns:a16="http://schemas.microsoft.com/office/drawing/2014/main" id="{2FC735A4-78EA-324D-985F-248B74E79381}"/>
              </a:ext>
            </a:extLst>
          </p:cNvPr>
          <p:cNvSpPr txBox="1"/>
          <p:nvPr/>
        </p:nvSpPr>
        <p:spPr>
          <a:xfrm>
            <a:off x="1317557" y="2612482"/>
            <a:ext cx="6420540" cy="10451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800"/>
            </a:pPr>
            <a:r>
              <a:rPr lang="es-ES" sz="2800" b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VIDA EN COMUNIDAD,</a:t>
            </a:r>
            <a:endParaRPr lang="es-ES" sz="2800" dirty="0"/>
          </a:p>
          <a:p>
            <a:pPr lvl="0" algn="ctr">
              <a:buSzPts val="1800"/>
            </a:pPr>
            <a:r>
              <a:rPr lang="es-ES" sz="2800" b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MI BARRIO, MI ESPACIO</a:t>
            </a:r>
            <a:endParaRPr lang="es-ES" sz="2800" dirty="0"/>
          </a:p>
        </p:txBody>
      </p:sp>
      <p:pic>
        <p:nvPicPr>
          <p:cNvPr id="3" name="Gráfico 2">
            <a:extLst>
              <a:ext uri="{FF2B5EF4-FFF2-40B4-BE49-F238E27FC236}">
                <a16:creationId xmlns:a16="http://schemas.microsoft.com/office/drawing/2014/main" id="{358E6278-B43F-834D-AB55-94A2B8C920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98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86;p1">
            <a:extLst>
              <a:ext uri="{FF2B5EF4-FFF2-40B4-BE49-F238E27FC236}">
                <a16:creationId xmlns:a16="http://schemas.microsoft.com/office/drawing/2014/main" id="{2FBD80FF-C08D-EE42-98B3-3BE604C55772}"/>
              </a:ext>
            </a:extLst>
          </p:cNvPr>
          <p:cNvSpPr txBox="1"/>
          <p:nvPr/>
        </p:nvSpPr>
        <p:spPr>
          <a:xfrm>
            <a:off x="1273970" y="3515676"/>
            <a:ext cx="655385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>
              <a:buSzPts val="1400"/>
            </a:pPr>
            <a:r>
              <a:rPr lang="es-ES" sz="2000" i="1" dirty="0">
                <a:solidFill>
                  <a:srgbClr val="FFFFFF"/>
                </a:solidFill>
                <a:latin typeface="Corbel"/>
                <a:ea typeface="Corbel"/>
                <a:cs typeface="Corbel"/>
                <a:sym typeface="Corbel"/>
              </a:rPr>
              <a:t>Demostrar actitudes cívicas con acciones en su vida diaria, como cuidar y valorar su entorno.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kumimoji="0" lang="es-ES" sz="2000" b="0" i="1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C5FAE29-366C-9B49-8755-435419BC4D72}"/>
              </a:ext>
            </a:extLst>
          </p:cNvPr>
          <p:cNvSpPr/>
          <p:nvPr/>
        </p:nvSpPr>
        <p:spPr>
          <a:xfrm>
            <a:off x="3904990" y="2574728"/>
            <a:ext cx="13340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s-ES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rbel"/>
                <a:ea typeface="Corbel"/>
                <a:cs typeface="Corbel"/>
                <a:sym typeface="Corbel"/>
              </a:rPr>
              <a:t>Objetivo</a:t>
            </a:r>
            <a:endParaRPr kumimoji="0" lang="es-CL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cxnSp>
        <p:nvCxnSpPr>
          <p:cNvPr id="7" name="Google Shape;93;p2">
            <a:extLst>
              <a:ext uri="{FF2B5EF4-FFF2-40B4-BE49-F238E27FC236}">
                <a16:creationId xmlns:a16="http://schemas.microsoft.com/office/drawing/2014/main" id="{C4B129E7-E800-5741-9642-F90DD8C07A8F}"/>
              </a:ext>
            </a:extLst>
          </p:cNvPr>
          <p:cNvCxnSpPr/>
          <p:nvPr/>
        </p:nvCxnSpPr>
        <p:spPr>
          <a:xfrm rot="10800000">
            <a:off x="3254486" y="3276034"/>
            <a:ext cx="2592820" cy="0"/>
          </a:xfrm>
          <a:prstGeom prst="straightConnector1">
            <a:avLst/>
          </a:prstGeom>
          <a:noFill/>
          <a:ln w="38100" cap="rnd" cmpd="sng">
            <a:solidFill>
              <a:schemeClr val="bg1">
                <a:lumMod val="95000"/>
              </a:schemeClr>
            </a:solidFill>
            <a:prstDash val="dot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3335694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6" name="Google Shape;86;p28"/>
          <p:cNvCxnSpPr/>
          <p:nvPr/>
        </p:nvCxnSpPr>
        <p:spPr>
          <a:xfrm rot="10800000">
            <a:off x="3275590" y="2493340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87" name="Google Shape;87;p28"/>
          <p:cNvSpPr/>
          <p:nvPr/>
        </p:nvSpPr>
        <p:spPr>
          <a:xfrm>
            <a:off x="1812732" y="1337381"/>
            <a:ext cx="545593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¿Dónde se desarrolla nuestra vida cotidiana?</a:t>
            </a:r>
            <a:endParaRPr/>
          </a:p>
        </p:txBody>
      </p:sp>
      <p:cxnSp>
        <p:nvCxnSpPr>
          <p:cNvPr id="88" name="Google Shape;88;p28"/>
          <p:cNvCxnSpPr/>
          <p:nvPr/>
        </p:nvCxnSpPr>
        <p:spPr>
          <a:xfrm rot="10800000" flipH="1">
            <a:off x="4559309" y="2589955"/>
            <a:ext cx="1" cy="142695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89" name="Google Shape;89;p28"/>
          <p:cNvCxnSpPr/>
          <p:nvPr/>
        </p:nvCxnSpPr>
        <p:spPr>
          <a:xfrm rot="10800000">
            <a:off x="3256982" y="3984859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90" name="Google Shape;90;p28"/>
          <p:cNvCxnSpPr/>
          <p:nvPr/>
        </p:nvCxnSpPr>
        <p:spPr>
          <a:xfrm rot="10800000" flipH="1">
            <a:off x="4540701" y="4081474"/>
            <a:ext cx="1" cy="142695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91" name="Google Shape;91;p28"/>
          <p:cNvCxnSpPr/>
          <p:nvPr/>
        </p:nvCxnSpPr>
        <p:spPr>
          <a:xfrm rot="10800000">
            <a:off x="3256982" y="5576698"/>
            <a:ext cx="2592820" cy="0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92" name="Google Shape;92;p28"/>
          <p:cNvSpPr/>
          <p:nvPr/>
        </p:nvSpPr>
        <p:spPr>
          <a:xfrm>
            <a:off x="1812732" y="2823210"/>
            <a:ext cx="545593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¿Qué es un espacio público y uno privado?</a:t>
            </a:r>
            <a:endParaRPr/>
          </a:p>
        </p:txBody>
      </p:sp>
      <p:sp>
        <p:nvSpPr>
          <p:cNvPr id="93" name="Google Shape;93;p28"/>
          <p:cNvSpPr/>
          <p:nvPr/>
        </p:nvSpPr>
        <p:spPr>
          <a:xfrm>
            <a:off x="1812732" y="4423380"/>
            <a:ext cx="5455938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¿Qué relación se establece entre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800" b="1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barrio y la comunidad?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9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¿DÓNDE SE DESARROLLA NUESTRA VIDA COTIDIANA?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2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7617" y="4124118"/>
            <a:ext cx="3403659" cy="19215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100275" y="4124118"/>
            <a:ext cx="3326108" cy="1895709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9"/>
          <p:cNvSpPr txBox="1">
            <a:spLocks noGrp="1"/>
          </p:cNvSpPr>
          <p:nvPr>
            <p:ph type="body" idx="1"/>
          </p:nvPr>
        </p:nvSpPr>
        <p:spPr>
          <a:xfrm>
            <a:off x="531024" y="1300799"/>
            <a:ext cx="7981911" cy="2449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8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Hombres y mujeres realizan su vida –es decir, sus actividades cotidianas– en lo que denominamos espacio geográfico. Este es, por lo tanto, el espacio en el que tú llevas a cabo diferentes actividades, y que ha sido modificado para satisfacer múltiples necesidades, tales como trabajo, vivienda, recreación.</a:t>
            </a:r>
            <a:endParaRPr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16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espacio geográfico puede cambiar con el tiempo, lo que provoca que varíe su uso.</a:t>
            </a:r>
            <a:endParaRPr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1600" b="1" i="1">
                <a:solidFill>
                  <a:srgbClr val="EF7651"/>
                </a:solidFill>
                <a:latin typeface="Corbel"/>
                <a:ea typeface="Corbel"/>
                <a:cs typeface="Corbel"/>
                <a:sym typeface="Corbel"/>
              </a:rPr>
              <a:t>Por ejemplo, el Palacio de La Moneda es la casa de gobierno de Chile, pero antes, en la época colonial, fue la Casa de Monedas.</a:t>
            </a:r>
            <a:endParaRPr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1600" b="1" i="1">
                <a:solidFill>
                  <a:srgbClr val="EF7651"/>
                </a:solidFill>
                <a:latin typeface="Corbel"/>
                <a:ea typeface="Corbel"/>
                <a:cs typeface="Corbel"/>
                <a:sym typeface="Corbel"/>
              </a:rPr>
              <a:t>¿Conoces otros espacios que hayan cambiado con el tiempo?</a:t>
            </a:r>
            <a:endParaRPr/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16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0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¿DÓNDE SE DESARROLLA NUESTRA VIDA COTIDIANA?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30"/>
          <p:cNvSpPr/>
          <p:nvPr/>
        </p:nvSpPr>
        <p:spPr>
          <a:xfrm>
            <a:off x="671519" y="4080706"/>
            <a:ext cx="7800958" cy="16312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También existen lugares que tienen un significado particular para nosotros, pues se relacionan con nuestra historia y biografía. </a:t>
            </a:r>
            <a:endParaRPr/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20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Esta es la dimensión simbólica del espacio, ya que involucra elementos a los que les agregamos un carácter personal. </a:t>
            </a:r>
            <a:endParaRPr/>
          </a:p>
        </p:txBody>
      </p:sp>
      <p:pic>
        <p:nvPicPr>
          <p:cNvPr id="108" name="Google Shape;108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04521" y="1589961"/>
            <a:ext cx="2334954" cy="23746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31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ESPACIO PÚBLICO Y ESPACIO PRIVADO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31"/>
          <p:cNvSpPr txBox="1">
            <a:spLocks noGrp="1"/>
          </p:cNvSpPr>
          <p:nvPr>
            <p:ph type="body" idx="1"/>
          </p:nvPr>
        </p:nvSpPr>
        <p:spPr>
          <a:xfrm>
            <a:off x="531024" y="1300799"/>
            <a:ext cx="7981911" cy="1472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endParaRPr sz="2000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64135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2590"/>
              <a:buNone/>
            </a:pPr>
            <a:r>
              <a:rPr lang="es-ES" sz="2000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El espacio puede ser de </a:t>
            </a:r>
            <a:r>
              <a:rPr lang="es-ES" sz="2000" b="1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propiedad pública o privada.</a:t>
            </a:r>
            <a:endParaRPr/>
          </a:p>
        </p:txBody>
      </p:sp>
      <p:cxnSp>
        <p:nvCxnSpPr>
          <p:cNvPr id="115" name="Google Shape;115;p31"/>
          <p:cNvCxnSpPr/>
          <p:nvPr/>
        </p:nvCxnSpPr>
        <p:spPr>
          <a:xfrm rot="10800000">
            <a:off x="4572000" y="2346933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16" name="Google Shape;116;p31"/>
          <p:cNvCxnSpPr/>
          <p:nvPr/>
        </p:nvCxnSpPr>
        <p:spPr>
          <a:xfrm>
            <a:off x="967907" y="3890003"/>
            <a:ext cx="3044656" cy="1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cxnSp>
        <p:nvCxnSpPr>
          <p:cNvPr id="117" name="Google Shape;117;p31"/>
          <p:cNvCxnSpPr/>
          <p:nvPr/>
        </p:nvCxnSpPr>
        <p:spPr>
          <a:xfrm rot="10800000">
            <a:off x="4572000" y="4425113"/>
            <a:ext cx="0" cy="1094985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sp>
        <p:nvSpPr>
          <p:cNvPr id="118" name="Google Shape;118;p31"/>
          <p:cNvSpPr txBox="1"/>
          <p:nvPr/>
        </p:nvSpPr>
        <p:spPr>
          <a:xfrm>
            <a:off x="1187215" y="3365093"/>
            <a:ext cx="2606040" cy="38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Espacio Privado</a:t>
            </a:r>
            <a:endParaRPr sz="1800" b="0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19" name="Google Shape;119;p31"/>
          <p:cNvSpPr txBox="1"/>
          <p:nvPr/>
        </p:nvSpPr>
        <p:spPr>
          <a:xfrm>
            <a:off x="5239448" y="3358895"/>
            <a:ext cx="2606040" cy="388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Espacio Público</a:t>
            </a:r>
            <a:endParaRPr sz="1400" b="0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0" name="Google Shape;120;p31"/>
          <p:cNvSpPr txBox="1"/>
          <p:nvPr/>
        </p:nvSpPr>
        <p:spPr>
          <a:xfrm>
            <a:off x="1242760" y="5119492"/>
            <a:ext cx="2606040" cy="322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Espacio Privado de Uso Público</a:t>
            </a:r>
            <a:endParaRPr sz="1400" b="0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1" name="Google Shape;121;p31"/>
          <p:cNvSpPr txBox="1"/>
          <p:nvPr/>
        </p:nvSpPr>
        <p:spPr>
          <a:xfrm>
            <a:off x="5295201" y="5119492"/>
            <a:ext cx="2606040" cy="322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Espacio Público de Uso Privado</a:t>
            </a:r>
            <a:endParaRPr sz="1400" b="0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cxnSp>
        <p:nvCxnSpPr>
          <p:cNvPr id="122" name="Google Shape;122;p31"/>
          <p:cNvCxnSpPr/>
          <p:nvPr/>
        </p:nvCxnSpPr>
        <p:spPr>
          <a:xfrm>
            <a:off x="5221253" y="3890003"/>
            <a:ext cx="3044656" cy="1"/>
          </a:xfrm>
          <a:prstGeom prst="straightConnector1">
            <a:avLst/>
          </a:prstGeom>
          <a:noFill/>
          <a:ln w="38100" cap="rnd" cmpd="sng">
            <a:solidFill>
              <a:srgbClr val="EF7652"/>
            </a:solidFill>
            <a:prstDash val="dot"/>
            <a:round/>
            <a:headEnd type="none" w="sm" len="sm"/>
            <a:tailEnd type="none" w="sm" len="sm"/>
          </a:ln>
        </p:spPr>
      </p:cxnSp>
      <p:pic>
        <p:nvPicPr>
          <p:cNvPr id="123" name="Google Shape;123;p3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116716" y="3961672"/>
            <a:ext cx="1056529" cy="1074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3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17516" y="3961673"/>
            <a:ext cx="1056529" cy="1074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3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017516" y="2299198"/>
            <a:ext cx="1056529" cy="1074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3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014203" y="2292968"/>
            <a:ext cx="1056529" cy="1074497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31"/>
          <p:cNvSpPr txBox="1"/>
          <p:nvPr/>
        </p:nvSpPr>
        <p:spPr>
          <a:xfrm>
            <a:off x="1049972" y="5392745"/>
            <a:ext cx="2991615" cy="48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2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Por ejemplo, los centros comerciales, en los cuales podemos pasear libremente.</a:t>
            </a:r>
            <a:endParaRPr sz="12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  <p:sp>
        <p:nvSpPr>
          <p:cNvPr id="128" name="Google Shape;128;p31"/>
          <p:cNvSpPr txBox="1"/>
          <p:nvPr/>
        </p:nvSpPr>
        <p:spPr>
          <a:xfrm>
            <a:off x="5038712" y="5397564"/>
            <a:ext cx="3212535" cy="487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200" b="0" i="0" u="none" strike="noStrike" cap="none">
                <a:solidFill>
                  <a:srgbClr val="7F7F7F"/>
                </a:solidFill>
                <a:latin typeface="Corbel"/>
                <a:ea typeface="Corbel"/>
                <a:cs typeface="Corbel"/>
                <a:sym typeface="Corbel"/>
              </a:rPr>
              <a:t>Un ejemplo son los restaurantes que ocupan la calle y veredas, mediante permisos municipales.</a:t>
            </a:r>
            <a:endParaRPr sz="1200" b="0" i="0" u="none" strike="noStrike" cap="none">
              <a:solidFill>
                <a:srgbClr val="7F7F7F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2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¿QUÉ ES EL ESPACIO PÚBLICO?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" name="Google Shape;134;p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6354" y="1441839"/>
            <a:ext cx="1631287" cy="16590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3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¿QUÉ ES EL ESPACIO PÚBLICO?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3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6354" y="1441839"/>
            <a:ext cx="1631287" cy="165902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3"/>
          <p:cNvSpPr/>
          <p:nvPr/>
        </p:nvSpPr>
        <p:spPr>
          <a:xfrm>
            <a:off x="1334456" y="3247548"/>
            <a:ext cx="6475085" cy="1415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rgbClr val="EF7651"/>
                </a:solidFill>
                <a:latin typeface="Corbel"/>
                <a:ea typeface="Corbel"/>
                <a:cs typeface="Corbel"/>
                <a:sym typeface="Corbel"/>
              </a:rPr>
              <a:t>El espacio público se define como un “bien nacional de uso público, destinado a la circulación y esparcimiento, entre otros usos”.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EF765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4"/>
          <p:cNvSpPr txBox="1"/>
          <p:nvPr/>
        </p:nvSpPr>
        <p:spPr>
          <a:xfrm>
            <a:off x="531023" y="350427"/>
            <a:ext cx="5972808" cy="563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3D2B8"/>
              </a:buClr>
              <a:buSzPts val="3200"/>
              <a:buFont typeface="Calibri"/>
              <a:buNone/>
            </a:pPr>
            <a:r>
              <a:rPr lang="es-ES" sz="24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¿QUÉ ES EL ESPACIO PÚBLICO?</a:t>
            </a:r>
            <a:endParaRPr sz="2400" b="0" i="0" u="none" strike="noStrike" cap="none">
              <a:solidFill>
                <a:srgbClr val="93D3B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3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56354" y="1441839"/>
            <a:ext cx="1631287" cy="165902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34"/>
          <p:cNvSpPr/>
          <p:nvPr/>
        </p:nvSpPr>
        <p:spPr>
          <a:xfrm>
            <a:off x="1334456" y="3247548"/>
            <a:ext cx="6475085" cy="2154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rgbClr val="EF7651"/>
                </a:solidFill>
                <a:latin typeface="Corbel"/>
                <a:ea typeface="Corbel"/>
                <a:cs typeface="Corbel"/>
                <a:sym typeface="Corbel"/>
              </a:rPr>
              <a:t>El espacio público se define como un “bien nacional de uso público, destinado a la circulación y esparcimiento, entre otros usos”.</a:t>
            </a:r>
            <a:endParaRPr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>
              <a:solidFill>
                <a:srgbClr val="EF7651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EF765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600" b="1" i="0" u="none" strike="noStrike" cap="none">
                <a:solidFill>
                  <a:srgbClr val="EF7652"/>
                </a:solidFill>
                <a:latin typeface="Corbel"/>
                <a:ea typeface="Corbel"/>
                <a:cs typeface="Corbel"/>
                <a:sym typeface="Corbel"/>
              </a:rPr>
              <a:t>El espacio público facilita la generación de relaciones sociales, acoge distintos tipos de comportamientos y estimula la identificación simbólica e integración cultural.</a:t>
            </a:r>
            <a:endParaRPr/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  <a:p>
            <a:pPr marL="285750" marR="0" lvl="0" indent="-17145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rgbClr val="EF7652"/>
              </a:solidFill>
              <a:latin typeface="Corbel"/>
              <a:ea typeface="Corbel"/>
              <a:cs typeface="Corbel"/>
              <a:sym typeface="Corbe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Tema de Office">
  <a:themeElements>
    <a:clrScheme name="Tema de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1064</Words>
  <Application>Microsoft Macintosh PowerPoint</Application>
  <PresentationFormat>Presentación en pantalla (4:3)</PresentationFormat>
  <Paragraphs>97</Paragraphs>
  <Slides>19</Slides>
  <Notes>16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19</vt:i4>
      </vt:variant>
    </vt:vector>
  </HeadingPairs>
  <TitlesOfParts>
    <vt:vector size="25" baseType="lpstr">
      <vt:lpstr>Corbel</vt:lpstr>
      <vt:lpstr>Calibri</vt:lpstr>
      <vt:lpstr>Arial</vt:lpstr>
      <vt:lpstr>Courier New</vt:lpstr>
      <vt:lpstr>1_Tema de Office</vt:lpstr>
      <vt:lpstr>3_Tema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CEDEUS</dc:creator>
  <cp:lastModifiedBy>Usuario de Microsoft Office</cp:lastModifiedBy>
  <cp:revision>5</cp:revision>
  <dcterms:created xsi:type="dcterms:W3CDTF">2020-03-20T13:19:07Z</dcterms:created>
  <dcterms:modified xsi:type="dcterms:W3CDTF">2020-11-20T03:07:51Z</dcterms:modified>
</cp:coreProperties>
</file>