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59" r:id="rId2"/>
    <p:sldMasterId id="2147483668" r:id="rId3"/>
  </p:sldMasterIdLst>
  <p:notesMasterIdLst>
    <p:notesMasterId r:id="rId19"/>
  </p:notesMasterIdLst>
  <p:sldIdLst>
    <p:sldId id="302" r:id="rId4"/>
    <p:sldId id="305" r:id="rId5"/>
    <p:sldId id="257" r:id="rId6"/>
    <p:sldId id="258" r:id="rId7"/>
    <p:sldId id="259" r:id="rId8"/>
    <p:sldId id="260" r:id="rId9"/>
    <p:sldId id="261" r:id="rId10"/>
    <p:sldId id="262" r:id="rId11"/>
    <p:sldId id="263" r:id="rId12"/>
    <p:sldId id="264" r:id="rId13"/>
    <p:sldId id="265" r:id="rId14"/>
    <p:sldId id="266" r:id="rId15"/>
    <p:sldId id="267" r:id="rId16"/>
    <p:sldId id="303" r:id="rId17"/>
    <p:sldId id="306" r:id="rId18"/>
  </p:sldIdLst>
  <p:sldSz cx="9144000" cy="6858000" type="screen4x3"/>
  <p:notesSz cx="6858000" cy="9144000"/>
  <p:embeddedFontLst>
    <p:embeddedFont>
      <p:font typeface="Calibri" panose="020F0502020204030204" pitchFamily="34" charset="0"/>
      <p:regular r:id="rId20"/>
      <p:bold r:id="rId21"/>
      <p:italic r:id="rId22"/>
      <p:boldItalic r:id="rId23"/>
    </p:embeddedFont>
    <p:embeddedFont>
      <p:font typeface="Corbel" panose="020B05030202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g1r8HhMeEMtaHnHus7gARp9imE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cia Santi" initials="" lastIdx="1" clrIdx="0"/>
  <p:cmAuthor id="1" name="Francisca Zegers" initials="" lastIdx="1" clrIdx="1"/>
  <p:cmAuthor id="2" name="Daniel Sandoval"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6"/>
    <p:restoredTop sz="94608"/>
  </p:normalViewPr>
  <p:slideViewPr>
    <p:cSldViewPr snapToGrid="0" snapToObjects="1">
      <p:cViewPr varScale="1">
        <p:scale>
          <a:sx n="196" d="100"/>
          <a:sy n="196" d="100"/>
        </p:scale>
        <p:origin x="288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7.fntdata"/><Relationship Id="rId3" Type="http://schemas.openxmlformats.org/officeDocument/2006/relationships/slideMaster" Target="slideMasters/slideMaster3.xml"/><Relationship Id="rId21" Type="http://schemas.openxmlformats.org/officeDocument/2006/relationships/font" Target="fonts/font2.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1.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4.fntdata"/><Relationship Id="rId28" Type="http://customschemas.google.com/relationships/presentationmetadata" Target="metadata"/><Relationship Id="rId10" Type="http://schemas.openxmlformats.org/officeDocument/2006/relationships/slide" Target="slides/slide7.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7" name="Google Shape;24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2408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1"/>
        <p:cNvGrpSpPr/>
        <p:nvPr/>
      </p:nvGrpSpPr>
      <p:grpSpPr>
        <a:xfrm>
          <a:off x="0" y="0"/>
          <a:ext cx="0" cy="0"/>
          <a:chOff x="0" y="0"/>
          <a:chExt cx="0" cy="0"/>
        </a:xfrm>
      </p:grpSpPr>
      <p:sp>
        <p:nvSpPr>
          <p:cNvPr id="12" name="Google Shape;12;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4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68"/>
        <p:cNvGrpSpPr/>
        <p:nvPr/>
      </p:nvGrpSpPr>
      <p:grpSpPr>
        <a:xfrm>
          <a:off x="0" y="0"/>
          <a:ext cx="0" cy="0"/>
          <a:chOff x="0" y="0"/>
          <a:chExt cx="0" cy="0"/>
        </a:xfrm>
      </p:grpSpPr>
      <p:sp>
        <p:nvSpPr>
          <p:cNvPr id="69" name="Google Shape;69;p51"/>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1"/>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0" name="Google Shape;90;p2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2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2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96"/>
        <p:cNvGrpSpPr/>
        <p:nvPr/>
      </p:nvGrpSpPr>
      <p:grpSpPr>
        <a:xfrm>
          <a:off x="0" y="0"/>
          <a:ext cx="0" cy="0"/>
          <a:chOff x="0" y="0"/>
          <a:chExt cx="0" cy="0"/>
        </a:xfrm>
      </p:grpSpPr>
      <p:sp>
        <p:nvSpPr>
          <p:cNvPr id="97" name="Google Shape;97;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01"/>
        <p:cNvGrpSpPr/>
        <p:nvPr/>
      </p:nvGrpSpPr>
      <p:grpSpPr>
        <a:xfrm>
          <a:off x="0" y="0"/>
          <a:ext cx="0" cy="0"/>
          <a:chOff x="0" y="0"/>
          <a:chExt cx="0" cy="0"/>
        </a:xfrm>
      </p:grpSpPr>
      <p:sp>
        <p:nvSpPr>
          <p:cNvPr id="102" name="Google Shape;102;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05"/>
        <p:cNvGrpSpPr/>
        <p:nvPr/>
      </p:nvGrpSpPr>
      <p:grpSpPr>
        <a:xfrm>
          <a:off x="0" y="0"/>
          <a:ext cx="0" cy="0"/>
          <a:chOff x="0" y="0"/>
          <a:chExt cx="0" cy="0"/>
        </a:xfrm>
      </p:grpSpPr>
      <p:sp>
        <p:nvSpPr>
          <p:cNvPr id="106" name="Google Shape;106;p2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8" name="Google Shape;108;p2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9" name="Google Shape;109;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12"/>
        <p:cNvGrpSpPr/>
        <p:nvPr/>
      </p:nvGrpSpPr>
      <p:grpSpPr>
        <a:xfrm>
          <a:off x="0" y="0"/>
          <a:ext cx="0" cy="0"/>
          <a:chOff x="0" y="0"/>
          <a:chExt cx="0" cy="0"/>
        </a:xfrm>
      </p:grpSpPr>
      <p:sp>
        <p:nvSpPr>
          <p:cNvPr id="113" name="Google Shape;113;p2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24"/>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15" name="Google Shape;115;p2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6" name="Google Shape;116;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19"/>
        <p:cNvGrpSpPr/>
        <p:nvPr/>
      </p:nvGrpSpPr>
      <p:grpSpPr>
        <a:xfrm>
          <a:off x="0" y="0"/>
          <a:ext cx="0" cy="0"/>
          <a:chOff x="0" y="0"/>
          <a:chExt cx="0" cy="0"/>
        </a:xfrm>
      </p:grpSpPr>
      <p:sp>
        <p:nvSpPr>
          <p:cNvPr id="120" name="Google Shape;120;p2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26"/>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656018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7"/>
        <p:cNvGrpSpPr/>
        <p:nvPr/>
      </p:nvGrpSpPr>
      <p:grpSpPr>
        <a:xfrm>
          <a:off x="0" y="0"/>
          <a:ext cx="0" cy="0"/>
          <a:chOff x="0" y="0"/>
          <a:chExt cx="0" cy="0"/>
        </a:xfrm>
      </p:grpSpPr>
      <p:sp>
        <p:nvSpPr>
          <p:cNvPr id="18" name="Google Shape;18;p4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058074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63350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4781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5623462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8706241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0425246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334326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4291581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69534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3"/>
        <p:cNvGrpSpPr/>
        <p:nvPr/>
      </p:nvGrpSpPr>
      <p:grpSpPr>
        <a:xfrm>
          <a:off x="0" y="0"/>
          <a:ext cx="0" cy="0"/>
          <a:chOff x="0" y="0"/>
          <a:chExt cx="0" cy="0"/>
        </a:xfrm>
      </p:grpSpPr>
      <p:sp>
        <p:nvSpPr>
          <p:cNvPr id="24" name="Google Shape;24;p4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0"/>
        <p:cNvGrpSpPr/>
        <p:nvPr/>
      </p:nvGrpSpPr>
      <p:grpSpPr>
        <a:xfrm>
          <a:off x="0" y="0"/>
          <a:ext cx="0" cy="0"/>
          <a:chOff x="0" y="0"/>
          <a:chExt cx="0" cy="0"/>
        </a:xfrm>
      </p:grpSpPr>
      <p:sp>
        <p:nvSpPr>
          <p:cNvPr id="31" name="Google Shape;31;p4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4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4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4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39"/>
        <p:cNvGrpSpPr/>
        <p:nvPr/>
      </p:nvGrpSpPr>
      <p:grpSpPr>
        <a:xfrm>
          <a:off x="0" y="0"/>
          <a:ext cx="0" cy="0"/>
          <a:chOff x="0" y="0"/>
          <a:chExt cx="0" cy="0"/>
        </a:xfrm>
      </p:grpSpPr>
      <p:sp>
        <p:nvSpPr>
          <p:cNvPr id="40" name="Google Shape;40;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44"/>
        <p:cNvGrpSpPr/>
        <p:nvPr/>
      </p:nvGrpSpPr>
      <p:grpSpPr>
        <a:xfrm>
          <a:off x="0" y="0"/>
          <a:ext cx="0" cy="0"/>
          <a:chOff x="0" y="0"/>
          <a:chExt cx="0" cy="0"/>
        </a:xfrm>
      </p:grpSpPr>
      <p:sp>
        <p:nvSpPr>
          <p:cNvPr id="45" name="Google Shape;45;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48"/>
        <p:cNvGrpSpPr/>
        <p:nvPr/>
      </p:nvGrpSpPr>
      <p:grpSpPr>
        <a:xfrm>
          <a:off x="0" y="0"/>
          <a:ext cx="0" cy="0"/>
          <a:chOff x="0" y="0"/>
          <a:chExt cx="0" cy="0"/>
        </a:xfrm>
      </p:grpSpPr>
      <p:sp>
        <p:nvSpPr>
          <p:cNvPr id="49" name="Google Shape;49;p4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4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55"/>
        <p:cNvGrpSpPr/>
        <p:nvPr/>
      </p:nvGrpSpPr>
      <p:grpSpPr>
        <a:xfrm>
          <a:off x="0" y="0"/>
          <a:ext cx="0" cy="0"/>
          <a:chOff x="0" y="0"/>
          <a:chExt cx="0" cy="0"/>
        </a:xfrm>
      </p:grpSpPr>
      <p:sp>
        <p:nvSpPr>
          <p:cNvPr id="56" name="Google Shape;56;p4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9"/>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8" name="Google Shape;58;p4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2"/>
        <p:cNvGrpSpPr/>
        <p:nvPr/>
      </p:nvGrpSpPr>
      <p:grpSpPr>
        <a:xfrm>
          <a:off x="0" y="0"/>
          <a:ext cx="0" cy="0"/>
          <a:chOff x="0" y="0"/>
          <a:chExt cx="0" cy="0"/>
        </a:xfrm>
      </p:grpSpPr>
      <p:sp>
        <p:nvSpPr>
          <p:cNvPr id="63" name="Google Shape;63;p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6" name="Google Shape;76;p1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9" name="Google Shape;7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24652433"/>
      </p:ext>
    </p:extLst>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14AC778-761D-0948-8A36-1E1F60F7336C}"/>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a:t>
            </a:r>
            <a:r>
              <a:rPr lang="es-ES" b="1" dirty="0">
                <a:solidFill>
                  <a:srgbClr val="FFFFFF"/>
                </a:solidFill>
                <a:latin typeface="Corbel"/>
                <a:ea typeface="Corbel"/>
                <a:cs typeface="Corbel"/>
                <a:sym typeface="Corbel"/>
              </a:rPr>
              <a:t>II</a:t>
            </a: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I / CLASE 4</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58D1B6A0-DA7B-4A4C-B781-7E8B41B2B6C1}"/>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BDF1596C-D0E6-7F4C-A407-D589E8BB8BBA}"/>
              </a:ext>
            </a:extLst>
          </p:cNvPr>
          <p:cNvSpPr txBox="1"/>
          <p:nvPr/>
        </p:nvSpPr>
        <p:spPr>
          <a:xfrm>
            <a:off x="1317557" y="2612482"/>
            <a:ext cx="6420540" cy="104511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ES" sz="2800" b="1" i="0" u="none" strike="noStrike" kern="0" cap="none" spc="0" normalizeH="0" baseline="0" noProof="0" dirty="0">
              <a:ln>
                <a:noFill/>
              </a:ln>
              <a:solidFill>
                <a:srgbClr val="FFFFFF"/>
              </a:solidFill>
              <a:effectLst/>
              <a:uLnTx/>
              <a:uFillTx/>
              <a:latin typeface="Corbel"/>
              <a:ea typeface="Corbel"/>
              <a:cs typeface="Corbel"/>
              <a:sym typeface="Corbel"/>
            </a:endParaRPr>
          </a:p>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solidFill>
                <a:effectLst/>
                <a:uLnTx/>
                <a:uFillTx/>
                <a:latin typeface="Corbel"/>
                <a:ea typeface="Corbel"/>
                <a:cs typeface="Corbel"/>
                <a:sym typeface="Corbel"/>
              </a:rPr>
              <a:t>MI BARRIO, MI ESPACIO</a:t>
            </a:r>
            <a:endParaRPr kumimoji="0" lang="es-ES" sz="2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Gráfico 2">
            <a:extLst>
              <a:ext uri="{FF2B5EF4-FFF2-40B4-BE49-F238E27FC236}">
                <a16:creationId xmlns:a16="http://schemas.microsoft.com/office/drawing/2014/main" id="{411CF63F-734B-A24A-8966-F6EBBF3C98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8489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21"/>
        <p:cNvGrpSpPr/>
        <p:nvPr/>
      </p:nvGrpSpPr>
      <p:grpSpPr>
        <a:xfrm>
          <a:off x="0" y="0"/>
          <a:ext cx="0" cy="0"/>
          <a:chOff x="0" y="0"/>
          <a:chExt cx="0" cy="0"/>
        </a:xfrm>
      </p:grpSpPr>
      <p:sp>
        <p:nvSpPr>
          <p:cNvPr id="222" name="Google Shape;222;p35"/>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ORGANIZACIONES COMUNITARIAS</a:t>
            </a:r>
            <a:endParaRPr sz="2400" b="0" i="0" u="none" strike="noStrike" cap="none">
              <a:solidFill>
                <a:srgbClr val="93D3B9"/>
              </a:solidFill>
              <a:latin typeface="Calibri"/>
              <a:ea typeface="Calibri"/>
              <a:cs typeface="Calibri"/>
              <a:sym typeface="Calibri"/>
            </a:endParaRPr>
          </a:p>
        </p:txBody>
      </p:sp>
      <p:sp>
        <p:nvSpPr>
          <p:cNvPr id="223" name="Google Shape;223;p35"/>
          <p:cNvSpPr txBox="1">
            <a:spLocks noGrp="1"/>
          </p:cNvSpPr>
          <p:nvPr>
            <p:ph type="title"/>
          </p:nvPr>
        </p:nvSpPr>
        <p:spPr>
          <a:xfrm>
            <a:off x="531023" y="1363884"/>
            <a:ext cx="5972808" cy="415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2400"/>
              <a:buFont typeface="Calibri"/>
              <a:buNone/>
            </a:pPr>
            <a:r>
              <a:rPr lang="es-CL" sz="1800" b="1">
                <a:solidFill>
                  <a:srgbClr val="7F7F7F"/>
                </a:solidFill>
                <a:latin typeface="Corbel"/>
                <a:ea typeface="Corbel"/>
                <a:cs typeface="Corbel"/>
                <a:sym typeface="Corbel"/>
              </a:rPr>
              <a:t>Requisitos para la conformación de una Junta de Vecinos</a:t>
            </a:r>
            <a:endParaRPr sz="1800" b="1">
              <a:solidFill>
                <a:srgbClr val="7F7F7F"/>
              </a:solidFill>
              <a:latin typeface="Corbel"/>
              <a:ea typeface="Corbel"/>
              <a:cs typeface="Corbel"/>
              <a:sym typeface="Corbel"/>
            </a:endParaRPr>
          </a:p>
        </p:txBody>
      </p:sp>
      <p:sp>
        <p:nvSpPr>
          <p:cNvPr id="224" name="Google Shape;224;p35"/>
          <p:cNvSpPr txBox="1">
            <a:spLocks noGrp="1"/>
          </p:cNvSpPr>
          <p:nvPr>
            <p:ph type="body" idx="1"/>
          </p:nvPr>
        </p:nvSpPr>
        <p:spPr>
          <a:xfrm>
            <a:off x="531023" y="1714945"/>
            <a:ext cx="7961813" cy="1131536"/>
          </a:xfrm>
          <a:prstGeom prst="rect">
            <a:avLst/>
          </a:prstGeom>
          <a:noFill/>
          <a:ln>
            <a:noFill/>
          </a:ln>
        </p:spPr>
        <p:txBody>
          <a:bodyPr spcFirstLastPara="1" wrap="square" lIns="91425" tIns="45700" rIns="91425" bIns="45700" anchor="t" anchorCtr="0">
            <a:noAutofit/>
          </a:bodyPr>
          <a:lstStyle/>
          <a:p>
            <a:pPr marL="0" lvl="0" indent="-114300" algn="just" rtl="0">
              <a:lnSpc>
                <a:spcPct val="100000"/>
              </a:lnSpc>
              <a:spcBef>
                <a:spcPts val="0"/>
              </a:spcBef>
              <a:spcAft>
                <a:spcPts val="0"/>
              </a:spcAft>
              <a:buClr>
                <a:srgbClr val="FFFFFF"/>
              </a:buClr>
              <a:buSzPts val="1800"/>
              <a:buChar char="•"/>
            </a:pPr>
            <a:r>
              <a:rPr lang="es-CL" sz="1400">
                <a:solidFill>
                  <a:srgbClr val="7F7F7F"/>
                </a:solidFill>
                <a:latin typeface="Corbel"/>
                <a:ea typeface="Corbel"/>
                <a:cs typeface="Corbel"/>
                <a:sym typeface="Corbel"/>
              </a:rPr>
              <a:t>Para la creación de la Junta de Vecinos, se requiere que los vecinos y vecinas expresen su voluntad de crearla. La cantidad de vecinos necesaria se determina en función de la cantidad de habitantes de cada unidad vecinal. Por ejemplo, una unidad vecinal de 10.000 habs. requiere que al menos 50 de ellos  deseen crear una Junta de Vecinos. </a:t>
            </a:r>
            <a:endParaRPr/>
          </a:p>
          <a:p>
            <a:pPr marL="64135" lvl="0" indent="0" algn="just" rtl="0">
              <a:lnSpc>
                <a:spcPct val="100000"/>
              </a:lnSpc>
              <a:spcBef>
                <a:spcPts val="0"/>
              </a:spcBef>
              <a:spcAft>
                <a:spcPts val="0"/>
              </a:spcAft>
              <a:buClr>
                <a:srgbClr val="7F7F7F"/>
              </a:buClr>
              <a:buSzPts val="2590"/>
              <a:buNone/>
            </a:pPr>
            <a:endParaRPr sz="1400">
              <a:solidFill>
                <a:srgbClr val="7F7F7F"/>
              </a:solidFill>
              <a:latin typeface="Corbel"/>
              <a:ea typeface="Corbel"/>
              <a:cs typeface="Corbel"/>
              <a:sym typeface="Corbel"/>
            </a:endParaRPr>
          </a:p>
        </p:txBody>
      </p:sp>
      <p:sp>
        <p:nvSpPr>
          <p:cNvPr id="225" name="Google Shape;225;p35"/>
          <p:cNvSpPr/>
          <p:nvPr/>
        </p:nvSpPr>
        <p:spPr>
          <a:xfrm>
            <a:off x="531027" y="5078619"/>
            <a:ext cx="7961809" cy="9541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400" b="1" i="0" u="none" strike="noStrike" cap="none">
                <a:solidFill>
                  <a:srgbClr val="EF7651"/>
                </a:solidFill>
                <a:latin typeface="Corbel"/>
                <a:ea typeface="Corbel"/>
                <a:cs typeface="Corbel"/>
                <a:sym typeface="Corbel"/>
              </a:rPr>
              <a:t>Las Juntas de Vecinos se financian mediante proyectos que se presentan en la municipalidad respectiva. Por ejemplo, la postulación a recursos que permitan mejorar algunas áreas de los hogares, en el marco del fondo de mejoramiento para viviendas. También se puede fijar una cuota a sus miembros o realizar actividades para recaudar fondos.</a:t>
            </a:r>
            <a:endParaRPr/>
          </a:p>
        </p:txBody>
      </p:sp>
      <p:cxnSp>
        <p:nvCxnSpPr>
          <p:cNvPr id="226" name="Google Shape;226;p35"/>
          <p:cNvCxnSpPr/>
          <p:nvPr/>
        </p:nvCxnSpPr>
        <p:spPr>
          <a:xfrm rot="10800000">
            <a:off x="1860065" y="3259056"/>
            <a:ext cx="0" cy="1483600"/>
          </a:xfrm>
          <a:prstGeom prst="straightConnector1">
            <a:avLst/>
          </a:prstGeom>
          <a:noFill/>
          <a:ln w="38100" cap="rnd" cmpd="sng">
            <a:solidFill>
              <a:srgbClr val="EF7651"/>
            </a:solidFill>
            <a:prstDash val="dot"/>
            <a:round/>
            <a:headEnd type="none" w="sm" len="sm"/>
            <a:tailEnd type="none" w="sm" len="sm"/>
          </a:ln>
        </p:spPr>
      </p:cxnSp>
      <p:sp>
        <p:nvSpPr>
          <p:cNvPr id="227" name="Google Shape;227;p35"/>
          <p:cNvSpPr/>
          <p:nvPr/>
        </p:nvSpPr>
        <p:spPr>
          <a:xfrm>
            <a:off x="1846211" y="2867263"/>
            <a:ext cx="5546216" cy="391791"/>
          </a:xfrm>
          <a:prstGeom prst="rect">
            <a:avLst/>
          </a:prstGeom>
          <a:solidFill>
            <a:srgbClr val="EF765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8" name="Google Shape;228;p35"/>
          <p:cNvSpPr txBox="1"/>
          <p:nvPr/>
        </p:nvSpPr>
        <p:spPr>
          <a:xfrm>
            <a:off x="1970903" y="2896229"/>
            <a:ext cx="2336768" cy="36933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CL" sz="1600" b="1" i="0" u="none" strike="noStrike" cap="none">
                <a:solidFill>
                  <a:schemeClr val="lt1"/>
                </a:solidFill>
                <a:latin typeface="Corbel"/>
                <a:ea typeface="Corbel"/>
                <a:cs typeface="Corbel"/>
                <a:sym typeface="Corbel"/>
              </a:rPr>
              <a:t>Cantidad de vecinos</a:t>
            </a:r>
            <a:endParaRPr sz="1600" b="0" i="0" u="none" strike="noStrike" cap="none">
              <a:solidFill>
                <a:schemeClr val="lt1"/>
              </a:solidFill>
              <a:latin typeface="Corbel"/>
              <a:ea typeface="Corbel"/>
              <a:cs typeface="Corbel"/>
              <a:sym typeface="Corbel"/>
            </a:endParaRPr>
          </a:p>
        </p:txBody>
      </p:sp>
      <p:cxnSp>
        <p:nvCxnSpPr>
          <p:cNvPr id="229" name="Google Shape;229;p35"/>
          <p:cNvCxnSpPr/>
          <p:nvPr/>
        </p:nvCxnSpPr>
        <p:spPr>
          <a:xfrm rot="10800000">
            <a:off x="4410811" y="3284422"/>
            <a:ext cx="0" cy="1458234"/>
          </a:xfrm>
          <a:prstGeom prst="straightConnector1">
            <a:avLst/>
          </a:prstGeom>
          <a:noFill/>
          <a:ln w="38100" cap="rnd" cmpd="sng">
            <a:solidFill>
              <a:srgbClr val="EF7651"/>
            </a:solidFill>
            <a:prstDash val="dot"/>
            <a:round/>
            <a:headEnd type="none" w="sm" len="sm"/>
            <a:tailEnd type="none" w="sm" len="sm"/>
          </a:ln>
        </p:spPr>
      </p:cxnSp>
      <p:cxnSp>
        <p:nvCxnSpPr>
          <p:cNvPr id="230" name="Google Shape;230;p35"/>
          <p:cNvCxnSpPr/>
          <p:nvPr/>
        </p:nvCxnSpPr>
        <p:spPr>
          <a:xfrm rot="10800000">
            <a:off x="7364729" y="3233388"/>
            <a:ext cx="0" cy="1467356"/>
          </a:xfrm>
          <a:prstGeom prst="straightConnector1">
            <a:avLst/>
          </a:prstGeom>
          <a:noFill/>
          <a:ln w="38100" cap="rnd" cmpd="sng">
            <a:solidFill>
              <a:srgbClr val="EF7651"/>
            </a:solidFill>
            <a:prstDash val="dot"/>
            <a:round/>
            <a:headEnd type="none" w="sm" len="sm"/>
            <a:tailEnd type="none" w="sm" len="sm"/>
          </a:ln>
        </p:spPr>
      </p:cxnSp>
      <p:sp>
        <p:nvSpPr>
          <p:cNvPr id="231" name="Google Shape;231;p35"/>
          <p:cNvSpPr txBox="1"/>
          <p:nvPr/>
        </p:nvSpPr>
        <p:spPr>
          <a:xfrm>
            <a:off x="2276399" y="3257044"/>
            <a:ext cx="1763475" cy="1354415"/>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50 Vecinos</a:t>
            </a:r>
            <a:endParaRPr sz="1400" b="0" i="0" u="none" strike="noStrike" cap="none">
              <a:solidFill>
                <a:srgbClr val="7F7F7F"/>
              </a:solidFill>
              <a:latin typeface="Arial"/>
              <a:ea typeface="Arial"/>
              <a:cs typeface="Arial"/>
              <a:sym typeface="Arial"/>
            </a:endParaRPr>
          </a:p>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100 Vecinos</a:t>
            </a:r>
            <a:endParaRPr/>
          </a:p>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150 Vecinos</a:t>
            </a:r>
            <a:endParaRPr/>
          </a:p>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200 Vecinos</a:t>
            </a:r>
            <a:endParaRPr/>
          </a:p>
        </p:txBody>
      </p:sp>
      <p:cxnSp>
        <p:nvCxnSpPr>
          <p:cNvPr id="232" name="Google Shape;232;p35"/>
          <p:cNvCxnSpPr/>
          <p:nvPr/>
        </p:nvCxnSpPr>
        <p:spPr>
          <a:xfrm>
            <a:off x="1928643" y="4742656"/>
            <a:ext cx="5463784" cy="0"/>
          </a:xfrm>
          <a:prstGeom prst="straightConnector1">
            <a:avLst/>
          </a:prstGeom>
          <a:noFill/>
          <a:ln w="38100" cap="rnd" cmpd="sng">
            <a:solidFill>
              <a:srgbClr val="EF7651"/>
            </a:solidFill>
            <a:prstDash val="dot"/>
            <a:round/>
            <a:headEnd type="none" w="sm" len="sm"/>
            <a:tailEnd type="none" w="sm" len="sm"/>
          </a:ln>
        </p:spPr>
      </p:cxnSp>
      <p:sp>
        <p:nvSpPr>
          <p:cNvPr id="233" name="Google Shape;233;p35"/>
          <p:cNvSpPr txBox="1"/>
          <p:nvPr/>
        </p:nvSpPr>
        <p:spPr>
          <a:xfrm>
            <a:off x="4511929" y="2935499"/>
            <a:ext cx="2648541" cy="36933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CL" sz="1600" b="1" i="0" u="none" strike="noStrike" cap="none">
                <a:solidFill>
                  <a:schemeClr val="lt1"/>
                </a:solidFill>
                <a:latin typeface="Corbel"/>
                <a:ea typeface="Corbel"/>
                <a:cs typeface="Corbel"/>
                <a:sym typeface="Corbel"/>
              </a:rPr>
              <a:t>Cantidad de Habitantes</a:t>
            </a:r>
            <a:endParaRPr sz="1600" b="0" i="0" u="none" strike="noStrike" cap="none">
              <a:solidFill>
                <a:schemeClr val="lt1"/>
              </a:solidFill>
              <a:latin typeface="Corbel"/>
              <a:ea typeface="Corbel"/>
              <a:cs typeface="Corbel"/>
              <a:sym typeface="Corbel"/>
            </a:endParaRPr>
          </a:p>
        </p:txBody>
      </p:sp>
      <p:sp>
        <p:nvSpPr>
          <p:cNvPr id="234" name="Google Shape;234;p35"/>
          <p:cNvSpPr txBox="1"/>
          <p:nvPr/>
        </p:nvSpPr>
        <p:spPr>
          <a:xfrm>
            <a:off x="4410812" y="3275300"/>
            <a:ext cx="2851596" cy="69176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10.000 habs.</a:t>
            </a:r>
            <a:endParaRPr/>
          </a:p>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Más de 10.000 hasta 30.000 habs.</a:t>
            </a:r>
            <a:endParaRPr/>
          </a:p>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Más de 30.000 hasta 100.000 habs.</a:t>
            </a:r>
            <a:endParaRPr/>
          </a:p>
          <a:p>
            <a:pPr marL="0" marR="0" lvl="0" indent="0" algn="ctr" rtl="0">
              <a:lnSpc>
                <a:spcPct val="150000"/>
              </a:lnSpc>
              <a:spcBef>
                <a:spcPts val="0"/>
              </a:spcBef>
              <a:spcAft>
                <a:spcPts val="0"/>
              </a:spcAft>
              <a:buNone/>
            </a:pPr>
            <a:r>
              <a:rPr lang="es-CL" sz="1400" b="0" i="0" u="none" strike="noStrike" cap="none">
                <a:solidFill>
                  <a:srgbClr val="7F7F7F"/>
                </a:solidFill>
                <a:latin typeface="Corbel"/>
                <a:ea typeface="Corbel"/>
                <a:cs typeface="Corbel"/>
                <a:sym typeface="Corbel"/>
              </a:rPr>
              <a:t>Más de 100.000 habs.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38"/>
        <p:cNvGrpSpPr/>
        <p:nvPr/>
      </p:nvGrpSpPr>
      <p:grpSpPr>
        <a:xfrm>
          <a:off x="0" y="0"/>
          <a:ext cx="0" cy="0"/>
          <a:chOff x="0" y="0"/>
          <a:chExt cx="0" cy="0"/>
        </a:xfrm>
      </p:grpSpPr>
      <p:sp>
        <p:nvSpPr>
          <p:cNvPr id="239" name="Google Shape;239;p36"/>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ORGANIZACIONES COMUNITARIAS</a:t>
            </a:r>
            <a:endParaRPr sz="2400" b="0" i="0" u="none" strike="noStrike" cap="none">
              <a:solidFill>
                <a:srgbClr val="93D3B9"/>
              </a:solidFill>
              <a:latin typeface="Calibri"/>
              <a:ea typeface="Calibri"/>
              <a:cs typeface="Calibri"/>
              <a:sym typeface="Calibri"/>
            </a:endParaRPr>
          </a:p>
        </p:txBody>
      </p:sp>
      <p:sp>
        <p:nvSpPr>
          <p:cNvPr id="240" name="Google Shape;240;p36"/>
          <p:cNvSpPr/>
          <p:nvPr/>
        </p:nvSpPr>
        <p:spPr>
          <a:xfrm>
            <a:off x="940442" y="1348530"/>
            <a:ext cx="2252540"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100" b="1" i="0" u="none" strike="noStrike" cap="none">
                <a:solidFill>
                  <a:srgbClr val="EF7651"/>
                </a:solidFill>
                <a:latin typeface="Corbel"/>
                <a:ea typeface="Corbel"/>
                <a:cs typeface="Corbel"/>
                <a:sym typeface="Corbel"/>
              </a:rPr>
              <a:t>Juntas de Vecinos</a:t>
            </a:r>
            <a:endParaRPr sz="2100" b="0" i="0" u="none" strike="noStrike" cap="none">
              <a:solidFill>
                <a:srgbClr val="EF7651"/>
              </a:solidFill>
              <a:latin typeface="Arial"/>
              <a:ea typeface="Arial"/>
              <a:cs typeface="Arial"/>
              <a:sym typeface="Arial"/>
            </a:endParaRPr>
          </a:p>
        </p:txBody>
      </p:sp>
      <p:sp>
        <p:nvSpPr>
          <p:cNvPr id="241" name="Google Shape;241;p36"/>
          <p:cNvSpPr/>
          <p:nvPr/>
        </p:nvSpPr>
        <p:spPr>
          <a:xfrm>
            <a:off x="342925" y="1182321"/>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1.</a:t>
            </a:r>
            <a:endParaRPr sz="4000" b="1" i="0" u="none" strike="noStrike" cap="none">
              <a:solidFill>
                <a:srgbClr val="D8D8D8"/>
              </a:solidFill>
              <a:latin typeface="Arial"/>
              <a:ea typeface="Arial"/>
              <a:cs typeface="Arial"/>
              <a:sym typeface="Arial"/>
            </a:endParaRPr>
          </a:p>
        </p:txBody>
      </p:sp>
      <p:sp>
        <p:nvSpPr>
          <p:cNvPr id="242" name="Google Shape;242;p36"/>
          <p:cNvSpPr txBox="1">
            <a:spLocks noGrp="1"/>
          </p:cNvSpPr>
          <p:nvPr>
            <p:ph type="title"/>
          </p:nvPr>
        </p:nvSpPr>
        <p:spPr>
          <a:xfrm>
            <a:off x="916772" y="1722552"/>
            <a:ext cx="5972808" cy="415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2"/>
              </a:buClr>
              <a:buSzPts val="2400"/>
              <a:buFont typeface="Calibri"/>
              <a:buNone/>
            </a:pPr>
            <a:r>
              <a:rPr lang="es-CL" sz="1800" b="1">
                <a:solidFill>
                  <a:srgbClr val="7F7F7F"/>
                </a:solidFill>
                <a:latin typeface="Corbel"/>
                <a:ea typeface="Corbel"/>
                <a:cs typeface="Corbel"/>
                <a:sym typeface="Corbel"/>
              </a:rPr>
              <a:t>Unidades vecinales de la comuna de Ancud</a:t>
            </a:r>
            <a:endParaRPr sz="1800" b="1">
              <a:solidFill>
                <a:srgbClr val="7F7F7F"/>
              </a:solidFill>
              <a:latin typeface="Corbel"/>
              <a:ea typeface="Corbel"/>
              <a:cs typeface="Corbel"/>
              <a:sym typeface="Corbel"/>
            </a:endParaRPr>
          </a:p>
        </p:txBody>
      </p:sp>
      <p:pic>
        <p:nvPicPr>
          <p:cNvPr id="243" name="Google Shape;243;p36"/>
          <p:cNvPicPr preferRelativeResize="0"/>
          <p:nvPr/>
        </p:nvPicPr>
        <p:blipFill rotWithShape="1">
          <a:blip r:embed="rId4">
            <a:alphaModFix/>
          </a:blip>
          <a:srcRect/>
          <a:stretch/>
        </p:blipFill>
        <p:spPr>
          <a:xfrm>
            <a:off x="4761228" y="1828652"/>
            <a:ext cx="4256704" cy="4329097"/>
          </a:xfrm>
          <a:prstGeom prst="rect">
            <a:avLst/>
          </a:prstGeom>
          <a:noFill/>
          <a:ln>
            <a:noFill/>
          </a:ln>
        </p:spPr>
      </p:pic>
      <p:sp>
        <p:nvSpPr>
          <p:cNvPr id="244" name="Google Shape;244;p36"/>
          <p:cNvSpPr/>
          <p:nvPr/>
        </p:nvSpPr>
        <p:spPr>
          <a:xfrm>
            <a:off x="531023" y="3085259"/>
            <a:ext cx="4276504" cy="18158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EF7651"/>
                </a:solidFill>
                <a:latin typeface="Corbel"/>
                <a:ea typeface="Corbel"/>
                <a:cs typeface="Corbel"/>
                <a:sym typeface="Corbel"/>
              </a:rPr>
              <a:t>El mapa nos muestra la división de la comuna de Ancud por unidades vecinales. Esta comuna es parte de la Provincia de Chiloé, Región de los Lagos. Así podemos ver cómo la Junta de Vecinos es la organización correspondiente a la unidad administrativa más pequeña de un territorio, esto es, la unidad vecinal.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48"/>
        <p:cNvGrpSpPr/>
        <p:nvPr/>
      </p:nvGrpSpPr>
      <p:grpSpPr>
        <a:xfrm>
          <a:off x="0" y="0"/>
          <a:ext cx="0" cy="0"/>
          <a:chOff x="0" y="0"/>
          <a:chExt cx="0" cy="0"/>
        </a:xfrm>
      </p:grpSpPr>
      <p:sp>
        <p:nvSpPr>
          <p:cNvPr id="249" name="Google Shape;249;p37"/>
          <p:cNvSpPr/>
          <p:nvPr/>
        </p:nvSpPr>
        <p:spPr>
          <a:xfrm>
            <a:off x="683150" y="2389998"/>
            <a:ext cx="3487529" cy="25545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Son agrupaciones de vecinos que tienen una personalidad jurídica. Su objetivo es representar y promover valores e intereses en la comunidad dentro del territorio de la comuna o agrupación de comunas. Entre estas organizaciones encontramos los centros culturales, centros de madres, clubes de fútbol, grupos del adulto mayor.</a:t>
            </a:r>
            <a:endParaRPr/>
          </a:p>
        </p:txBody>
      </p:sp>
      <p:sp>
        <p:nvSpPr>
          <p:cNvPr id="250" name="Google Shape;250;p37"/>
          <p:cNvSpPr/>
          <p:nvPr/>
        </p:nvSpPr>
        <p:spPr>
          <a:xfrm>
            <a:off x="5353574" y="1570120"/>
            <a:ext cx="286530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Uniones Comunales</a:t>
            </a:r>
            <a:endParaRPr sz="1800" b="0" i="0" u="none" strike="noStrike" cap="none">
              <a:solidFill>
                <a:srgbClr val="EF7652"/>
              </a:solidFill>
              <a:latin typeface="Arial"/>
              <a:ea typeface="Arial"/>
              <a:cs typeface="Arial"/>
              <a:sym typeface="Arial"/>
            </a:endParaRPr>
          </a:p>
        </p:txBody>
      </p:sp>
      <p:sp>
        <p:nvSpPr>
          <p:cNvPr id="251" name="Google Shape;251;p37"/>
          <p:cNvSpPr/>
          <p:nvPr/>
        </p:nvSpPr>
        <p:spPr>
          <a:xfrm>
            <a:off x="875055" y="1570120"/>
            <a:ext cx="31037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800" b="1" i="0" u="none" strike="noStrike" cap="none">
                <a:solidFill>
                  <a:srgbClr val="EF7652"/>
                </a:solidFill>
                <a:latin typeface="Corbel"/>
                <a:ea typeface="Corbel"/>
                <a:cs typeface="Corbel"/>
                <a:sym typeface="Corbel"/>
              </a:rPr>
              <a:t>Organizaciones Comunitarias</a:t>
            </a:r>
            <a:endParaRPr/>
          </a:p>
          <a:p>
            <a:pPr marL="0" marR="0" lvl="0" indent="0" algn="ctr" rtl="0">
              <a:lnSpc>
                <a:spcPct val="100000"/>
              </a:lnSpc>
              <a:spcBef>
                <a:spcPts val="0"/>
              </a:spcBef>
              <a:spcAft>
                <a:spcPts val="0"/>
              </a:spcAft>
              <a:buNone/>
            </a:pPr>
            <a:r>
              <a:rPr lang="es-CL" sz="1800" b="1" i="0" u="none" strike="noStrike" cap="none">
                <a:solidFill>
                  <a:srgbClr val="EF7652"/>
                </a:solidFill>
                <a:latin typeface="Corbel"/>
                <a:ea typeface="Corbel"/>
                <a:cs typeface="Corbel"/>
                <a:sym typeface="Corbel"/>
              </a:rPr>
              <a:t>Funcionales</a:t>
            </a:r>
            <a:endParaRPr sz="1800" b="0" i="0" u="none" strike="noStrike" cap="none">
              <a:solidFill>
                <a:srgbClr val="000000"/>
              </a:solidFill>
              <a:latin typeface="Arial"/>
              <a:ea typeface="Arial"/>
              <a:cs typeface="Arial"/>
              <a:sym typeface="Arial"/>
            </a:endParaRPr>
          </a:p>
        </p:txBody>
      </p:sp>
      <p:sp>
        <p:nvSpPr>
          <p:cNvPr id="252" name="Google Shape;252;p37"/>
          <p:cNvSpPr/>
          <p:nvPr/>
        </p:nvSpPr>
        <p:spPr>
          <a:xfrm>
            <a:off x="4973321" y="2389998"/>
            <a:ext cx="3487529" cy="329320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Las Uniones Comunales son la unión de varias JJVV de una misma comuna, y tienen por objetivo velar por la integración y el desarrollo de la comunidad, así como realizar actividades educativas y capacitaciones para los habitantes. Al mismo tiempo, asumen un rol de defensa de los intereses de aquellas JJVV que les están asociadas, representándolas ante los gobiernos regionales y nacionales, así como en instancias legislativas.</a:t>
            </a:r>
            <a:endParaRPr/>
          </a:p>
        </p:txBody>
      </p:sp>
      <p:cxnSp>
        <p:nvCxnSpPr>
          <p:cNvPr id="253" name="Google Shape;253;p37"/>
          <p:cNvCxnSpPr/>
          <p:nvPr/>
        </p:nvCxnSpPr>
        <p:spPr>
          <a:xfrm rot="10800000">
            <a:off x="4547737" y="1454727"/>
            <a:ext cx="0" cy="4228480"/>
          </a:xfrm>
          <a:prstGeom prst="straightConnector1">
            <a:avLst/>
          </a:prstGeom>
          <a:noFill/>
          <a:ln w="34925" cap="rnd" cmpd="sng">
            <a:solidFill>
              <a:srgbClr val="BFBFBF"/>
            </a:solidFill>
            <a:prstDash val="dot"/>
            <a:round/>
            <a:headEnd type="none" w="sm" len="sm"/>
            <a:tailEnd type="none" w="sm" len="sm"/>
          </a:ln>
        </p:spPr>
      </p:cxnSp>
      <p:sp>
        <p:nvSpPr>
          <p:cNvPr id="254" name="Google Shape;254;p37"/>
          <p:cNvSpPr/>
          <p:nvPr/>
        </p:nvSpPr>
        <p:spPr>
          <a:xfrm>
            <a:off x="2019325" y="1020773"/>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2.</a:t>
            </a:r>
            <a:endParaRPr sz="4000" b="1" i="0" u="none" strike="noStrike" cap="none">
              <a:solidFill>
                <a:srgbClr val="D8D8D8"/>
              </a:solidFill>
              <a:latin typeface="Arial"/>
              <a:ea typeface="Arial"/>
              <a:cs typeface="Arial"/>
              <a:sym typeface="Arial"/>
            </a:endParaRPr>
          </a:p>
        </p:txBody>
      </p:sp>
      <p:sp>
        <p:nvSpPr>
          <p:cNvPr id="255" name="Google Shape;255;p37"/>
          <p:cNvSpPr/>
          <p:nvPr/>
        </p:nvSpPr>
        <p:spPr>
          <a:xfrm>
            <a:off x="6226367" y="1020773"/>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3.</a:t>
            </a:r>
            <a:endParaRPr sz="4000" b="1" i="0" u="none" strike="noStrike" cap="none">
              <a:solidFill>
                <a:srgbClr val="D8D8D8"/>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59"/>
        <p:cNvGrpSpPr/>
        <p:nvPr/>
      </p:nvGrpSpPr>
      <p:grpSpPr>
        <a:xfrm>
          <a:off x="0" y="0"/>
          <a:ext cx="0" cy="0"/>
          <a:chOff x="0" y="0"/>
          <a:chExt cx="0" cy="0"/>
        </a:xfrm>
      </p:grpSpPr>
      <p:sp>
        <p:nvSpPr>
          <p:cNvPr id="260" name="Google Shape;260;p38"/>
          <p:cNvSpPr/>
          <p:nvPr/>
        </p:nvSpPr>
        <p:spPr>
          <a:xfrm>
            <a:off x="671519" y="4080706"/>
            <a:ext cx="7800958" cy="17543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800" b="1" i="0" u="none" strike="noStrike" cap="none">
                <a:solidFill>
                  <a:srgbClr val="EF7651"/>
                </a:solidFill>
                <a:latin typeface="Corbel"/>
                <a:ea typeface="Corbel"/>
                <a:cs typeface="Corbel"/>
                <a:sym typeface="Corbel"/>
              </a:rPr>
              <a:t>Participemos o no de la Junta de Vecinos de nuestro barrio, somos igualmente responsables de participar en la toma de decisiones de lo que sucede en nuestro entorno. Para ello, además de votar en las elecciones municipales o nacionales, es importante involucrarse en la realidad de nuestra comunidad, ya que los distintos cambios o transformaciones nos afectan de diferentes formas.</a:t>
            </a:r>
            <a:endParaRPr/>
          </a:p>
        </p:txBody>
      </p:sp>
      <p:pic>
        <p:nvPicPr>
          <p:cNvPr id="261" name="Google Shape;261;p38"/>
          <p:cNvPicPr preferRelativeResize="0"/>
          <p:nvPr/>
        </p:nvPicPr>
        <p:blipFill rotWithShape="1">
          <a:blip r:embed="rId4">
            <a:alphaModFix/>
          </a:blip>
          <a:srcRect/>
          <a:stretch/>
        </p:blipFill>
        <p:spPr>
          <a:xfrm>
            <a:off x="2926362" y="729725"/>
            <a:ext cx="3291273" cy="33472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42"/>
        <p:cNvGrpSpPr/>
        <p:nvPr/>
      </p:nvGrpSpPr>
      <p:grpSpPr>
        <a:xfrm>
          <a:off x="0" y="0"/>
          <a:ext cx="0" cy="0"/>
          <a:chOff x="0" y="0"/>
          <a:chExt cx="0" cy="0"/>
        </a:xfrm>
      </p:grpSpPr>
      <p:cxnSp>
        <p:nvCxnSpPr>
          <p:cNvPr id="143" name="Google Shape;143;p28"/>
          <p:cNvCxnSpPr/>
          <p:nvPr/>
        </p:nvCxnSpPr>
        <p:spPr>
          <a:xfrm rot="10800000">
            <a:off x="3275590" y="2687306"/>
            <a:ext cx="2592820" cy="0"/>
          </a:xfrm>
          <a:prstGeom prst="straightConnector1">
            <a:avLst/>
          </a:prstGeom>
          <a:noFill/>
          <a:ln w="38100" cap="rnd" cmpd="sng">
            <a:solidFill>
              <a:srgbClr val="EF7652"/>
            </a:solidFill>
            <a:prstDash val="dot"/>
            <a:round/>
            <a:headEnd type="none" w="sm" len="sm"/>
            <a:tailEnd type="none" w="sm" len="sm"/>
          </a:ln>
        </p:spPr>
      </p:cxnSp>
      <p:sp>
        <p:nvSpPr>
          <p:cNvPr id="144" name="Google Shape;144;p28"/>
          <p:cNvSpPr/>
          <p:nvPr/>
        </p:nvSpPr>
        <p:spPr>
          <a:xfrm>
            <a:off x="1812732" y="1531347"/>
            <a:ext cx="5455938" cy="95410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L" sz="2800" b="1" i="0" u="none" strike="noStrike" kern="0" cap="none" spc="0" normalizeH="0" baseline="0" noProof="0">
                <a:ln>
                  <a:noFill/>
                </a:ln>
                <a:solidFill>
                  <a:srgbClr val="7F7F7F"/>
                </a:solidFill>
                <a:effectLst/>
                <a:uLnTx/>
                <a:uFillTx/>
                <a:latin typeface="Corbel"/>
                <a:ea typeface="Corbel"/>
                <a:cs typeface="Corbel"/>
                <a:sym typeface="Corbel"/>
              </a:rPr>
              <a:t>¿Cómo se organiza un territorio desde su comunidad?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145" name="Google Shape;145;p28"/>
          <p:cNvCxnSpPr/>
          <p:nvPr/>
        </p:nvCxnSpPr>
        <p:spPr>
          <a:xfrm rot="10800000" flipH="1">
            <a:off x="4559309" y="2783921"/>
            <a:ext cx="1" cy="142695"/>
          </a:xfrm>
          <a:prstGeom prst="straightConnector1">
            <a:avLst/>
          </a:prstGeom>
          <a:noFill/>
          <a:ln w="38100" cap="rnd" cmpd="sng">
            <a:solidFill>
              <a:srgbClr val="EF7652"/>
            </a:solidFill>
            <a:prstDash val="dot"/>
            <a:round/>
            <a:headEnd type="none" w="sm" len="sm"/>
            <a:tailEnd type="none" w="sm" len="sm"/>
          </a:ln>
        </p:spPr>
      </p:cxnSp>
      <p:cxnSp>
        <p:nvCxnSpPr>
          <p:cNvPr id="146" name="Google Shape;146;p28"/>
          <p:cNvCxnSpPr/>
          <p:nvPr/>
        </p:nvCxnSpPr>
        <p:spPr>
          <a:xfrm rot="10800000">
            <a:off x="3256982" y="4178825"/>
            <a:ext cx="2592820" cy="0"/>
          </a:xfrm>
          <a:prstGeom prst="straightConnector1">
            <a:avLst/>
          </a:prstGeom>
          <a:noFill/>
          <a:ln w="38100" cap="rnd" cmpd="sng">
            <a:solidFill>
              <a:srgbClr val="EF7652"/>
            </a:solidFill>
            <a:prstDash val="dot"/>
            <a:round/>
            <a:headEnd type="none" w="sm" len="sm"/>
            <a:tailEnd type="none" w="sm" len="sm"/>
          </a:ln>
        </p:spPr>
      </p:cxnSp>
      <p:cxnSp>
        <p:nvCxnSpPr>
          <p:cNvPr id="147" name="Google Shape;147;p28"/>
          <p:cNvCxnSpPr/>
          <p:nvPr/>
        </p:nvCxnSpPr>
        <p:spPr>
          <a:xfrm rot="10800000" flipH="1">
            <a:off x="4540701" y="4275440"/>
            <a:ext cx="1" cy="142695"/>
          </a:xfrm>
          <a:prstGeom prst="straightConnector1">
            <a:avLst/>
          </a:prstGeom>
          <a:noFill/>
          <a:ln w="38100" cap="rnd" cmpd="sng">
            <a:solidFill>
              <a:srgbClr val="EF7652"/>
            </a:solidFill>
            <a:prstDash val="dot"/>
            <a:round/>
            <a:headEnd type="none" w="sm" len="sm"/>
            <a:tailEnd type="none" w="sm" len="sm"/>
          </a:ln>
        </p:spPr>
      </p:cxnSp>
      <p:cxnSp>
        <p:nvCxnSpPr>
          <p:cNvPr id="148" name="Google Shape;148;p28"/>
          <p:cNvCxnSpPr/>
          <p:nvPr/>
        </p:nvCxnSpPr>
        <p:spPr>
          <a:xfrm rot="10800000">
            <a:off x="3256982" y="5323811"/>
            <a:ext cx="2592820" cy="0"/>
          </a:xfrm>
          <a:prstGeom prst="straightConnector1">
            <a:avLst/>
          </a:prstGeom>
          <a:noFill/>
          <a:ln w="38100" cap="rnd" cmpd="sng">
            <a:solidFill>
              <a:srgbClr val="EF7652"/>
            </a:solidFill>
            <a:prstDash val="dot"/>
            <a:round/>
            <a:headEnd type="none" w="sm" len="sm"/>
            <a:tailEnd type="none" w="sm" len="sm"/>
          </a:ln>
        </p:spPr>
      </p:cxnSp>
      <p:sp>
        <p:nvSpPr>
          <p:cNvPr id="149" name="Google Shape;149;p28"/>
          <p:cNvSpPr/>
          <p:nvPr/>
        </p:nvSpPr>
        <p:spPr>
          <a:xfrm>
            <a:off x="1812732" y="3017176"/>
            <a:ext cx="5455938" cy="95410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L" sz="2800" b="1" i="0" u="none" strike="noStrike" kern="0" cap="none" spc="0" normalizeH="0" baseline="0" noProof="0">
                <a:ln>
                  <a:noFill/>
                </a:ln>
                <a:solidFill>
                  <a:srgbClr val="7F7F7F"/>
                </a:solidFill>
                <a:effectLst/>
                <a:uLnTx/>
                <a:uFillTx/>
                <a:latin typeface="Corbel"/>
                <a:ea typeface="Corbel"/>
                <a:cs typeface="Corbel"/>
                <a:sym typeface="Corbel"/>
              </a:rPr>
              <a:t>¿Cuál es la importancia de una Junta de Vecinos?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28"/>
          <p:cNvSpPr/>
          <p:nvPr/>
        </p:nvSpPr>
        <p:spPr>
          <a:xfrm>
            <a:off x="1844031" y="4609363"/>
            <a:ext cx="5455938"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L" sz="2800" b="1" i="0" u="none" strike="noStrike" kern="0" cap="none" spc="0" normalizeH="0" baseline="0" noProof="0" dirty="0">
                <a:ln>
                  <a:noFill/>
                </a:ln>
                <a:solidFill>
                  <a:srgbClr val="7F7F7F"/>
                </a:solidFill>
                <a:effectLst/>
                <a:uLnTx/>
                <a:uFillTx/>
                <a:latin typeface="Corbel"/>
                <a:ea typeface="Corbel"/>
                <a:cs typeface="Corbel"/>
                <a:sym typeface="Corbel"/>
              </a:rPr>
              <a:t>¿Cuáles son sus atribuciones?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97815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14AC778-761D-0948-8A36-1E1F60F7336C}"/>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a:t>
            </a:r>
            <a:r>
              <a:rPr lang="es-ES" b="1" dirty="0">
                <a:solidFill>
                  <a:srgbClr val="FFFFFF"/>
                </a:solidFill>
                <a:latin typeface="Corbel"/>
                <a:ea typeface="Corbel"/>
                <a:cs typeface="Corbel"/>
                <a:sym typeface="Corbel"/>
              </a:rPr>
              <a:t>II</a:t>
            </a: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I / CLASE 4</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58D1B6A0-DA7B-4A4C-B781-7E8B41B2B6C1}"/>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BDF1596C-D0E6-7F4C-A407-D589E8BB8BBA}"/>
              </a:ext>
            </a:extLst>
          </p:cNvPr>
          <p:cNvSpPr txBox="1"/>
          <p:nvPr/>
        </p:nvSpPr>
        <p:spPr>
          <a:xfrm>
            <a:off x="1317557" y="2612482"/>
            <a:ext cx="6420540" cy="104511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lang="es-ES" sz="2800" b="1" i="0" u="none" strike="noStrike" kern="0" cap="none" spc="0" normalizeH="0" baseline="0" noProof="0" dirty="0">
              <a:ln>
                <a:noFill/>
              </a:ln>
              <a:solidFill>
                <a:srgbClr val="FFFFFF"/>
              </a:solidFill>
              <a:effectLst/>
              <a:uLnTx/>
              <a:uFillTx/>
              <a:latin typeface="Corbel"/>
              <a:ea typeface="Corbel"/>
              <a:cs typeface="Corbel"/>
              <a:sym typeface="Corbel"/>
            </a:endParaRPr>
          </a:p>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solidFill>
                <a:effectLst/>
                <a:uLnTx/>
                <a:uFillTx/>
                <a:latin typeface="Corbel"/>
                <a:ea typeface="Corbel"/>
                <a:cs typeface="Corbel"/>
                <a:sym typeface="Corbel"/>
              </a:rPr>
              <a:t>MI BARRIO, MI ESPACIO</a:t>
            </a:r>
            <a:endParaRPr kumimoji="0" lang="es-ES" sz="2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Gráfico 2">
            <a:extLst>
              <a:ext uri="{FF2B5EF4-FFF2-40B4-BE49-F238E27FC236}">
                <a16:creationId xmlns:a16="http://schemas.microsoft.com/office/drawing/2014/main" id="{411CF63F-734B-A24A-8966-F6EBBF3C98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6825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Google Shape;86;p1">
            <a:extLst>
              <a:ext uri="{FF2B5EF4-FFF2-40B4-BE49-F238E27FC236}">
                <a16:creationId xmlns:a16="http://schemas.microsoft.com/office/drawing/2014/main" id="{2FBD80FF-C08D-EE42-98B3-3BE604C55772}"/>
              </a:ext>
            </a:extLst>
          </p:cNvPr>
          <p:cNvSpPr txBox="1"/>
          <p:nvPr/>
        </p:nvSpPr>
        <p:spPr>
          <a:xfrm>
            <a:off x="1273970" y="3515676"/>
            <a:ext cx="6553852" cy="738664"/>
          </a:xfrm>
          <a:prstGeom prst="rect">
            <a:avLst/>
          </a:prstGeom>
          <a:noFill/>
          <a:ln>
            <a:noFill/>
          </a:ln>
        </p:spPr>
        <p:txBody>
          <a:bodyPr spcFirstLastPara="1" wrap="square" lIns="91425" tIns="45700" rIns="91425" bIns="45700" anchor="t" anchorCtr="0">
            <a:noAutofit/>
          </a:bodyPr>
          <a:lstStyle/>
          <a:p>
            <a:pPr lvl="0" algn="ctr"/>
            <a:r>
              <a:rPr lang="es-CL" sz="2000" i="1" dirty="0">
                <a:solidFill>
                  <a:srgbClr val="FFFFFF"/>
                </a:solidFill>
                <a:latin typeface="Corbel"/>
                <a:ea typeface="Corbel"/>
                <a:cs typeface="Corbel"/>
                <a:sym typeface="Corbel"/>
              </a:rPr>
              <a:t>Demostrar </a:t>
            </a:r>
            <a:r>
              <a:rPr lang="es-CL" sz="2000" i="1" dirty="0">
                <a:solidFill>
                  <a:srgbClr val="FFFFFF"/>
                </a:solidFill>
                <a:latin typeface="Corbel"/>
                <a:ea typeface="Corbel"/>
                <a:cs typeface="Corbel"/>
                <a:sym typeface="Corbe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actitudes</a:t>
            </a:r>
            <a:r>
              <a:rPr lang="es-CL" sz="2000" i="1" dirty="0">
                <a:solidFill>
                  <a:srgbClr val="FFFFFF"/>
                </a:solidFill>
                <a:latin typeface="Corbel"/>
                <a:ea typeface="Corbel"/>
                <a:cs typeface="Corbel"/>
                <a:sym typeface="Corbel"/>
              </a:rPr>
              <a:t> cívicas con acciones en su vida diaria, como cuidar y valorar su entorno.</a:t>
            </a:r>
            <a:endParaRPr lang="es-CL" sz="2000" dirty="0"/>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ES" sz="2000" b="0" i="1"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6" name="Rectángulo 5">
            <a:extLst>
              <a:ext uri="{FF2B5EF4-FFF2-40B4-BE49-F238E27FC236}">
                <a16:creationId xmlns:a16="http://schemas.microsoft.com/office/drawing/2014/main" id="{BC5FAE29-366C-9B49-8755-435419BC4D72}"/>
              </a:ext>
            </a:extLst>
          </p:cNvPr>
          <p:cNvSpPr/>
          <p:nvPr/>
        </p:nvSpPr>
        <p:spPr>
          <a:xfrm>
            <a:off x="3904990" y="2574728"/>
            <a:ext cx="133402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FFFFFF"/>
                </a:solidFill>
                <a:effectLst/>
                <a:uLnTx/>
                <a:uFillTx/>
                <a:latin typeface="Corbel"/>
                <a:ea typeface="Corbel"/>
                <a:cs typeface="Corbel"/>
                <a:sym typeface="Corbel"/>
              </a:rPr>
              <a:t>Objetivo</a:t>
            </a:r>
            <a:endParaRPr kumimoji="0" lang="es-CL" sz="2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7" name="Google Shape;93;p2">
            <a:extLst>
              <a:ext uri="{FF2B5EF4-FFF2-40B4-BE49-F238E27FC236}">
                <a16:creationId xmlns:a16="http://schemas.microsoft.com/office/drawing/2014/main" id="{C4B129E7-E800-5741-9642-F90DD8C07A8F}"/>
              </a:ext>
            </a:extLst>
          </p:cNvPr>
          <p:cNvCxnSpPr/>
          <p:nvPr/>
        </p:nvCxnSpPr>
        <p:spPr>
          <a:xfrm rot="10800000">
            <a:off x="3254486" y="3276034"/>
            <a:ext cx="2592820" cy="0"/>
          </a:xfrm>
          <a:prstGeom prst="straightConnector1">
            <a:avLst/>
          </a:prstGeom>
          <a:noFill/>
          <a:ln w="38100" cap="rnd" cmpd="sng">
            <a:solidFill>
              <a:schemeClr val="bg1">
                <a:lumMod val="95000"/>
              </a:schemeClr>
            </a:solidFill>
            <a:prstDash val="dot"/>
            <a:round/>
            <a:headEnd type="none" w="sm" len="sm"/>
            <a:tailEnd type="none" w="sm" len="sm"/>
          </a:ln>
        </p:spPr>
      </p:cxnSp>
    </p:spTree>
    <p:extLst>
      <p:ext uri="{BB962C8B-B14F-4D97-AF65-F5344CB8AC3E}">
        <p14:creationId xmlns:p14="http://schemas.microsoft.com/office/powerpoint/2010/main" val="945268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42"/>
        <p:cNvGrpSpPr/>
        <p:nvPr/>
      </p:nvGrpSpPr>
      <p:grpSpPr>
        <a:xfrm>
          <a:off x="0" y="0"/>
          <a:ext cx="0" cy="0"/>
          <a:chOff x="0" y="0"/>
          <a:chExt cx="0" cy="0"/>
        </a:xfrm>
      </p:grpSpPr>
      <p:cxnSp>
        <p:nvCxnSpPr>
          <p:cNvPr id="143" name="Google Shape;143;p28"/>
          <p:cNvCxnSpPr/>
          <p:nvPr/>
        </p:nvCxnSpPr>
        <p:spPr>
          <a:xfrm rot="10800000">
            <a:off x="3275590" y="2687306"/>
            <a:ext cx="2592820" cy="0"/>
          </a:xfrm>
          <a:prstGeom prst="straightConnector1">
            <a:avLst/>
          </a:prstGeom>
          <a:noFill/>
          <a:ln w="38100" cap="rnd" cmpd="sng">
            <a:solidFill>
              <a:srgbClr val="EF7652"/>
            </a:solidFill>
            <a:prstDash val="dot"/>
            <a:round/>
            <a:headEnd type="none" w="sm" len="sm"/>
            <a:tailEnd type="none" w="sm" len="sm"/>
          </a:ln>
        </p:spPr>
      </p:cxnSp>
      <p:sp>
        <p:nvSpPr>
          <p:cNvPr id="144" name="Google Shape;144;p28"/>
          <p:cNvSpPr/>
          <p:nvPr/>
        </p:nvSpPr>
        <p:spPr>
          <a:xfrm>
            <a:off x="1812732" y="1531347"/>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800" b="1" i="0" u="none" strike="noStrike" cap="none">
                <a:solidFill>
                  <a:srgbClr val="7F7F7F"/>
                </a:solidFill>
                <a:latin typeface="Corbel"/>
                <a:ea typeface="Corbel"/>
                <a:cs typeface="Corbel"/>
                <a:sym typeface="Corbel"/>
              </a:rPr>
              <a:t>¿Cómo se organiza un territorio desde su comunidad?</a:t>
            </a:r>
            <a:endParaRPr/>
          </a:p>
        </p:txBody>
      </p:sp>
      <p:cxnSp>
        <p:nvCxnSpPr>
          <p:cNvPr id="145" name="Google Shape;145;p28"/>
          <p:cNvCxnSpPr/>
          <p:nvPr/>
        </p:nvCxnSpPr>
        <p:spPr>
          <a:xfrm rot="10800000" flipH="1">
            <a:off x="4559309" y="2783921"/>
            <a:ext cx="1" cy="142695"/>
          </a:xfrm>
          <a:prstGeom prst="straightConnector1">
            <a:avLst/>
          </a:prstGeom>
          <a:noFill/>
          <a:ln w="38100" cap="rnd" cmpd="sng">
            <a:solidFill>
              <a:srgbClr val="EF7652"/>
            </a:solidFill>
            <a:prstDash val="dot"/>
            <a:round/>
            <a:headEnd type="none" w="sm" len="sm"/>
            <a:tailEnd type="none" w="sm" len="sm"/>
          </a:ln>
        </p:spPr>
      </p:cxnSp>
      <p:cxnSp>
        <p:nvCxnSpPr>
          <p:cNvPr id="146" name="Google Shape;146;p28"/>
          <p:cNvCxnSpPr/>
          <p:nvPr/>
        </p:nvCxnSpPr>
        <p:spPr>
          <a:xfrm rot="10800000">
            <a:off x="3256982" y="4178825"/>
            <a:ext cx="2592820" cy="0"/>
          </a:xfrm>
          <a:prstGeom prst="straightConnector1">
            <a:avLst/>
          </a:prstGeom>
          <a:noFill/>
          <a:ln w="38100" cap="rnd" cmpd="sng">
            <a:solidFill>
              <a:srgbClr val="EF7652"/>
            </a:solidFill>
            <a:prstDash val="dot"/>
            <a:round/>
            <a:headEnd type="none" w="sm" len="sm"/>
            <a:tailEnd type="none" w="sm" len="sm"/>
          </a:ln>
        </p:spPr>
      </p:cxnSp>
      <p:cxnSp>
        <p:nvCxnSpPr>
          <p:cNvPr id="147" name="Google Shape;147;p28"/>
          <p:cNvCxnSpPr/>
          <p:nvPr/>
        </p:nvCxnSpPr>
        <p:spPr>
          <a:xfrm rot="10800000" flipH="1">
            <a:off x="4540701" y="4275440"/>
            <a:ext cx="1" cy="142695"/>
          </a:xfrm>
          <a:prstGeom prst="straightConnector1">
            <a:avLst/>
          </a:prstGeom>
          <a:noFill/>
          <a:ln w="38100" cap="rnd" cmpd="sng">
            <a:solidFill>
              <a:srgbClr val="EF7652"/>
            </a:solidFill>
            <a:prstDash val="dot"/>
            <a:round/>
            <a:headEnd type="none" w="sm" len="sm"/>
            <a:tailEnd type="none" w="sm" len="sm"/>
          </a:ln>
        </p:spPr>
      </p:cxnSp>
      <p:cxnSp>
        <p:nvCxnSpPr>
          <p:cNvPr id="148" name="Google Shape;148;p28"/>
          <p:cNvCxnSpPr/>
          <p:nvPr/>
        </p:nvCxnSpPr>
        <p:spPr>
          <a:xfrm rot="10800000">
            <a:off x="3256982" y="5323811"/>
            <a:ext cx="2592820" cy="0"/>
          </a:xfrm>
          <a:prstGeom prst="straightConnector1">
            <a:avLst/>
          </a:prstGeom>
          <a:noFill/>
          <a:ln w="38100" cap="rnd" cmpd="sng">
            <a:solidFill>
              <a:srgbClr val="EF7652"/>
            </a:solidFill>
            <a:prstDash val="dot"/>
            <a:round/>
            <a:headEnd type="none" w="sm" len="sm"/>
            <a:tailEnd type="none" w="sm" len="sm"/>
          </a:ln>
        </p:spPr>
      </p:cxnSp>
      <p:sp>
        <p:nvSpPr>
          <p:cNvPr id="149" name="Google Shape;149;p28"/>
          <p:cNvSpPr/>
          <p:nvPr/>
        </p:nvSpPr>
        <p:spPr>
          <a:xfrm>
            <a:off x="1812732" y="3017176"/>
            <a:ext cx="5455938"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800" b="1" i="0" u="none" strike="noStrike" cap="none">
                <a:solidFill>
                  <a:srgbClr val="7F7F7F"/>
                </a:solidFill>
                <a:latin typeface="Corbel"/>
                <a:ea typeface="Corbel"/>
                <a:cs typeface="Corbel"/>
                <a:sym typeface="Corbel"/>
              </a:rPr>
              <a:t>¿Cuál es la importancia de una Junta de Vecinos?</a:t>
            </a:r>
            <a:endParaRPr/>
          </a:p>
        </p:txBody>
      </p:sp>
      <p:sp>
        <p:nvSpPr>
          <p:cNvPr id="150" name="Google Shape;150;p28"/>
          <p:cNvSpPr/>
          <p:nvPr/>
        </p:nvSpPr>
        <p:spPr>
          <a:xfrm>
            <a:off x="1844031" y="4609363"/>
            <a:ext cx="5455938"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800" b="1" i="0" u="none" strike="noStrike" cap="none" dirty="0">
                <a:solidFill>
                  <a:srgbClr val="7F7F7F"/>
                </a:solidFill>
                <a:latin typeface="Corbel"/>
                <a:ea typeface="Corbel"/>
                <a:cs typeface="Corbel"/>
                <a:sym typeface="Corbel"/>
              </a:rPr>
              <a:t>¿Cuáles son sus atribuciones?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54"/>
        <p:cNvGrpSpPr/>
        <p:nvPr/>
      </p:nvGrpSpPr>
      <p:grpSpPr>
        <a:xfrm>
          <a:off x="0" y="0"/>
          <a:ext cx="0" cy="0"/>
          <a:chOff x="0" y="0"/>
          <a:chExt cx="0" cy="0"/>
        </a:xfrm>
      </p:grpSpPr>
      <p:sp>
        <p:nvSpPr>
          <p:cNvPr id="157" name="Google Shape;157;p29"/>
          <p:cNvSpPr/>
          <p:nvPr/>
        </p:nvSpPr>
        <p:spPr>
          <a:xfrm>
            <a:off x="683150" y="4187534"/>
            <a:ext cx="3487529" cy="18158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400" b="0" i="0" u="none" strike="noStrike" cap="none">
                <a:solidFill>
                  <a:srgbClr val="7F7F7F"/>
                </a:solidFill>
                <a:latin typeface="Corbel"/>
                <a:ea typeface="Corbel"/>
                <a:cs typeface="Corbel"/>
                <a:sym typeface="Corbel"/>
              </a:rPr>
              <a:t>El individuo, es decir, cada uno de nosotros: somos parte del entorno en que nos desenvolvemos y, al mismo tiempo, somos “la unidad” mínima del barrio y de la sociedad. Componemos el eslabón más importante y tenemos la doble situación de ser un individuo y de formar parte de la sociedad.</a:t>
            </a:r>
            <a:endParaRPr/>
          </a:p>
        </p:txBody>
      </p:sp>
      <p:sp>
        <p:nvSpPr>
          <p:cNvPr id="158" name="Google Shape;158;p29"/>
          <p:cNvSpPr/>
          <p:nvPr/>
        </p:nvSpPr>
        <p:spPr>
          <a:xfrm>
            <a:off x="5353574" y="3619250"/>
            <a:ext cx="286530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Familia</a:t>
            </a:r>
            <a:endParaRPr sz="1800" b="0" i="0" u="none" strike="noStrike" cap="none">
              <a:solidFill>
                <a:srgbClr val="EF7652"/>
              </a:solidFill>
              <a:latin typeface="Arial"/>
              <a:ea typeface="Arial"/>
              <a:cs typeface="Arial"/>
              <a:sym typeface="Arial"/>
            </a:endParaRPr>
          </a:p>
        </p:txBody>
      </p:sp>
      <p:sp>
        <p:nvSpPr>
          <p:cNvPr id="159" name="Google Shape;159;p29"/>
          <p:cNvSpPr/>
          <p:nvPr/>
        </p:nvSpPr>
        <p:spPr>
          <a:xfrm>
            <a:off x="1868911" y="3619250"/>
            <a:ext cx="1116011"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800" b="1" i="0" u="none" strike="noStrike" cap="none">
                <a:solidFill>
                  <a:srgbClr val="EF7652"/>
                </a:solidFill>
                <a:latin typeface="Corbel"/>
                <a:ea typeface="Corbel"/>
                <a:cs typeface="Corbel"/>
                <a:sym typeface="Corbel"/>
              </a:rPr>
              <a:t>Individuo</a:t>
            </a:r>
            <a:endParaRPr sz="1800" b="0" i="0" u="none" strike="noStrike" cap="none">
              <a:solidFill>
                <a:srgbClr val="000000"/>
              </a:solidFill>
              <a:latin typeface="Arial"/>
              <a:ea typeface="Arial"/>
              <a:cs typeface="Arial"/>
              <a:sym typeface="Arial"/>
            </a:endParaRPr>
          </a:p>
        </p:txBody>
      </p:sp>
      <p:sp>
        <p:nvSpPr>
          <p:cNvPr id="160" name="Google Shape;160;p29"/>
          <p:cNvSpPr/>
          <p:nvPr/>
        </p:nvSpPr>
        <p:spPr>
          <a:xfrm>
            <a:off x="4973321" y="4187534"/>
            <a:ext cx="3487529" cy="181588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400" b="0" i="0" u="none" strike="noStrike" cap="none">
                <a:solidFill>
                  <a:srgbClr val="7F7F7F"/>
                </a:solidFill>
                <a:latin typeface="Corbel"/>
                <a:ea typeface="Corbel"/>
                <a:cs typeface="Corbel"/>
                <a:sym typeface="Corbel"/>
              </a:rPr>
              <a:t>El individuo, es decir, cada uno de nosotros: somos parte del entorno en que nos desenvolvemos y, al mismo tiempo, somos “la unidad” mínima del barrio y de la sociedad. Componemos el eslabón más importante y tenemos la doble situación de ser un individuo y de formar parte de la sociedad.</a:t>
            </a:r>
            <a:endParaRPr/>
          </a:p>
        </p:txBody>
      </p:sp>
      <p:cxnSp>
        <p:nvCxnSpPr>
          <p:cNvPr id="161" name="Google Shape;161;p29"/>
          <p:cNvCxnSpPr/>
          <p:nvPr/>
        </p:nvCxnSpPr>
        <p:spPr>
          <a:xfrm rot="10800000">
            <a:off x="4547737" y="3052819"/>
            <a:ext cx="0" cy="2630387"/>
          </a:xfrm>
          <a:prstGeom prst="straightConnector1">
            <a:avLst/>
          </a:prstGeom>
          <a:noFill/>
          <a:ln w="34925" cap="rnd" cmpd="sng">
            <a:solidFill>
              <a:srgbClr val="BFBFBF"/>
            </a:solidFill>
            <a:prstDash val="dot"/>
            <a:round/>
            <a:headEnd type="none" w="sm" len="sm"/>
            <a:tailEnd type="none" w="sm" len="sm"/>
          </a:ln>
        </p:spPr>
      </p:cxnSp>
      <p:pic>
        <p:nvPicPr>
          <p:cNvPr id="162" name="Google Shape;162;p29"/>
          <p:cNvPicPr preferRelativeResize="0"/>
          <p:nvPr/>
        </p:nvPicPr>
        <p:blipFill rotWithShape="1">
          <a:blip r:embed="rId4">
            <a:alphaModFix/>
          </a:blip>
          <a:srcRect/>
          <a:stretch/>
        </p:blipFill>
        <p:spPr>
          <a:xfrm>
            <a:off x="6018473" y="2147457"/>
            <a:ext cx="1397229" cy="1420992"/>
          </a:xfrm>
          <a:prstGeom prst="rect">
            <a:avLst/>
          </a:prstGeom>
          <a:noFill/>
          <a:ln>
            <a:noFill/>
          </a:ln>
        </p:spPr>
      </p:pic>
      <p:pic>
        <p:nvPicPr>
          <p:cNvPr id="163" name="Google Shape;163;p29"/>
          <p:cNvPicPr preferRelativeResize="0"/>
          <p:nvPr/>
        </p:nvPicPr>
        <p:blipFill rotWithShape="1">
          <a:blip r:embed="rId5">
            <a:alphaModFix/>
          </a:blip>
          <a:srcRect/>
          <a:stretch/>
        </p:blipFill>
        <p:spPr>
          <a:xfrm>
            <a:off x="1728299" y="2147457"/>
            <a:ext cx="1397229" cy="1420992"/>
          </a:xfrm>
          <a:prstGeom prst="rect">
            <a:avLst/>
          </a:prstGeom>
          <a:noFill/>
          <a:ln>
            <a:noFill/>
          </a:ln>
        </p:spPr>
      </p:pic>
      <p:sp>
        <p:nvSpPr>
          <p:cNvPr id="164" name="Google Shape;164;p29"/>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Es importante que nos enfoquemos en la composición y en las organizaciones que están presente en el barrio. Dentro de un barrio existen distintos actores e instituciones que dan vida y forma al territorio:</a:t>
            </a:r>
            <a:endParaRPr/>
          </a:p>
        </p:txBody>
      </p:sp>
      <p:sp>
        <p:nvSpPr>
          <p:cNvPr id="12" name="Google Shape;98;p29">
            <a:extLst>
              <a:ext uri="{FF2B5EF4-FFF2-40B4-BE49-F238E27FC236}">
                <a16:creationId xmlns:a16="http://schemas.microsoft.com/office/drawing/2014/main" id="{BC185585-2599-5347-9D4D-2B973BB7CAD4}"/>
              </a:ext>
            </a:extLst>
          </p:cNvPr>
          <p:cNvSpPr txBox="1"/>
          <p:nvPr/>
        </p:nvSpPr>
        <p:spPr>
          <a:xfrm>
            <a:off x="531023" y="350427"/>
            <a:ext cx="5163195"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ACTORES, ORGANIZACIONES Y FUNCIONAMIENTO DEL BARRIO</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68"/>
        <p:cNvGrpSpPr/>
        <p:nvPr/>
      </p:nvGrpSpPr>
      <p:grpSpPr>
        <a:xfrm>
          <a:off x="0" y="0"/>
          <a:ext cx="0" cy="0"/>
          <a:chOff x="0" y="0"/>
          <a:chExt cx="0" cy="0"/>
        </a:xfrm>
      </p:grpSpPr>
      <p:sp>
        <p:nvSpPr>
          <p:cNvPr id="171" name="Google Shape;171;p30"/>
          <p:cNvSpPr/>
          <p:nvPr/>
        </p:nvSpPr>
        <p:spPr>
          <a:xfrm>
            <a:off x="683150" y="3311485"/>
            <a:ext cx="3487529" cy="25545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Las nociones de vecina y vecino pueden definirse desde dos perspectivas: aquellos que habitan en los hogares inmediatamente colindantes al nuestro o en nuestra misma cuadra; o aquellos que, sin vivir en la misma calle, habitan en el sector. Según la Ley 19.418, nuestros vecinos son los que viven en la misma unidad vecinal.</a:t>
            </a:r>
            <a:endParaRPr/>
          </a:p>
        </p:txBody>
      </p:sp>
      <p:sp>
        <p:nvSpPr>
          <p:cNvPr id="172" name="Google Shape;172;p30"/>
          <p:cNvSpPr/>
          <p:nvPr/>
        </p:nvSpPr>
        <p:spPr>
          <a:xfrm>
            <a:off x="5353574" y="2743201"/>
            <a:ext cx="286530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Comunidad</a:t>
            </a:r>
            <a:endParaRPr sz="1800" b="0" i="0" u="none" strike="noStrike" cap="none">
              <a:solidFill>
                <a:srgbClr val="EF7652"/>
              </a:solidFill>
              <a:latin typeface="Arial"/>
              <a:ea typeface="Arial"/>
              <a:cs typeface="Arial"/>
              <a:sym typeface="Arial"/>
            </a:endParaRPr>
          </a:p>
        </p:txBody>
      </p:sp>
      <p:sp>
        <p:nvSpPr>
          <p:cNvPr id="173" name="Google Shape;173;p30"/>
          <p:cNvSpPr/>
          <p:nvPr/>
        </p:nvSpPr>
        <p:spPr>
          <a:xfrm>
            <a:off x="1469764" y="2743201"/>
            <a:ext cx="1914307"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800" b="1" i="0" u="none" strike="noStrike" cap="none">
                <a:solidFill>
                  <a:srgbClr val="EF7652"/>
                </a:solidFill>
                <a:latin typeface="Corbel"/>
                <a:ea typeface="Corbel"/>
                <a:cs typeface="Corbel"/>
                <a:sym typeface="Corbel"/>
              </a:rPr>
              <a:t>Vecinas y vecinos</a:t>
            </a:r>
            <a:endParaRPr sz="1800" b="0" i="0" u="none" strike="noStrike" cap="none">
              <a:solidFill>
                <a:srgbClr val="000000"/>
              </a:solidFill>
              <a:latin typeface="Arial"/>
              <a:ea typeface="Arial"/>
              <a:cs typeface="Arial"/>
              <a:sym typeface="Arial"/>
            </a:endParaRPr>
          </a:p>
        </p:txBody>
      </p:sp>
      <p:sp>
        <p:nvSpPr>
          <p:cNvPr id="174" name="Google Shape;174;p30"/>
          <p:cNvSpPr/>
          <p:nvPr/>
        </p:nvSpPr>
        <p:spPr>
          <a:xfrm>
            <a:off x="4973321" y="3311485"/>
            <a:ext cx="3487529" cy="23083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CL" sz="1600" b="0" i="0" u="none" strike="noStrike" cap="none">
                <a:solidFill>
                  <a:srgbClr val="7F7F7F"/>
                </a:solidFill>
                <a:latin typeface="Corbel"/>
                <a:ea typeface="Corbel"/>
                <a:cs typeface="Corbel"/>
                <a:sym typeface="Corbel"/>
              </a:rPr>
              <a:t>La comunidad se entiende como un grupo de individuos que comparten una característica común y se identifican con ella. Si observamos el concepto desde la perspectiva barrial, tiene relación con el carácter colectivo y la inclusión; se refiere a gente que se reúne en torno a una cultura común, a actividades e intereses compartidos.</a:t>
            </a:r>
            <a:endParaRPr/>
          </a:p>
        </p:txBody>
      </p:sp>
      <p:cxnSp>
        <p:nvCxnSpPr>
          <p:cNvPr id="175" name="Google Shape;175;p30"/>
          <p:cNvCxnSpPr/>
          <p:nvPr/>
        </p:nvCxnSpPr>
        <p:spPr>
          <a:xfrm rot="10800000">
            <a:off x="4547737" y="3052819"/>
            <a:ext cx="0" cy="2630387"/>
          </a:xfrm>
          <a:prstGeom prst="straightConnector1">
            <a:avLst/>
          </a:prstGeom>
          <a:noFill/>
          <a:ln w="34925" cap="rnd" cmpd="sng">
            <a:solidFill>
              <a:srgbClr val="BFBFBF"/>
            </a:solidFill>
            <a:prstDash val="dot"/>
            <a:round/>
            <a:headEnd type="none" w="sm" len="sm"/>
            <a:tailEnd type="none" w="sm" len="sm"/>
          </a:ln>
        </p:spPr>
      </p:cxnSp>
      <p:pic>
        <p:nvPicPr>
          <p:cNvPr id="176" name="Google Shape;176;p30"/>
          <p:cNvPicPr preferRelativeResize="0"/>
          <p:nvPr/>
        </p:nvPicPr>
        <p:blipFill rotWithShape="1">
          <a:blip r:embed="rId4">
            <a:alphaModFix/>
          </a:blip>
          <a:srcRect/>
          <a:stretch/>
        </p:blipFill>
        <p:spPr>
          <a:xfrm>
            <a:off x="6018473" y="1271408"/>
            <a:ext cx="1397229" cy="1420992"/>
          </a:xfrm>
          <a:prstGeom prst="rect">
            <a:avLst/>
          </a:prstGeom>
          <a:noFill/>
          <a:ln>
            <a:noFill/>
          </a:ln>
        </p:spPr>
      </p:pic>
      <p:pic>
        <p:nvPicPr>
          <p:cNvPr id="177" name="Google Shape;177;p30"/>
          <p:cNvPicPr preferRelativeResize="0"/>
          <p:nvPr/>
        </p:nvPicPr>
        <p:blipFill rotWithShape="1">
          <a:blip r:embed="rId5">
            <a:alphaModFix/>
          </a:blip>
          <a:srcRect/>
          <a:stretch/>
        </p:blipFill>
        <p:spPr>
          <a:xfrm>
            <a:off x="1728299" y="1271408"/>
            <a:ext cx="1397229" cy="1420992"/>
          </a:xfrm>
          <a:prstGeom prst="rect">
            <a:avLst/>
          </a:prstGeom>
          <a:noFill/>
          <a:ln>
            <a:noFill/>
          </a:ln>
        </p:spPr>
      </p:pic>
      <p:sp>
        <p:nvSpPr>
          <p:cNvPr id="12" name="Google Shape;98;p29">
            <a:extLst>
              <a:ext uri="{FF2B5EF4-FFF2-40B4-BE49-F238E27FC236}">
                <a16:creationId xmlns:a16="http://schemas.microsoft.com/office/drawing/2014/main" id="{62DC9B37-CB66-5849-B642-76BF3E3C0B3F}"/>
              </a:ext>
            </a:extLst>
          </p:cNvPr>
          <p:cNvSpPr txBox="1"/>
          <p:nvPr/>
        </p:nvSpPr>
        <p:spPr>
          <a:xfrm>
            <a:off x="531023" y="350427"/>
            <a:ext cx="5163195"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ACTORES, ORGANIZACIONES Y FUNCIONAMIENTO DEL BARRIO</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1"/>
        <p:cNvGrpSpPr/>
        <p:nvPr/>
      </p:nvGrpSpPr>
      <p:grpSpPr>
        <a:xfrm>
          <a:off x="0" y="0"/>
          <a:ext cx="0" cy="0"/>
          <a:chOff x="0" y="0"/>
          <a:chExt cx="0" cy="0"/>
        </a:xfrm>
      </p:grpSpPr>
      <p:pic>
        <p:nvPicPr>
          <p:cNvPr id="184" name="Google Shape;184;p31"/>
          <p:cNvPicPr preferRelativeResize="0"/>
          <p:nvPr/>
        </p:nvPicPr>
        <p:blipFill rotWithShape="1">
          <a:blip r:embed="rId4">
            <a:alphaModFix/>
          </a:blip>
          <a:srcRect/>
          <a:stretch/>
        </p:blipFill>
        <p:spPr>
          <a:xfrm>
            <a:off x="1942557" y="2665414"/>
            <a:ext cx="5258885" cy="3505923"/>
          </a:xfrm>
          <a:prstGeom prst="rect">
            <a:avLst/>
          </a:prstGeom>
          <a:noFill/>
          <a:ln>
            <a:noFill/>
          </a:ln>
        </p:spPr>
      </p:pic>
      <p:sp>
        <p:nvSpPr>
          <p:cNvPr id="185" name="Google Shape;185;p31"/>
          <p:cNvSpPr txBox="1">
            <a:spLocks noGrp="1"/>
          </p:cNvSpPr>
          <p:nvPr>
            <p:ph type="body" idx="1"/>
          </p:nvPr>
        </p:nvSpPr>
        <p:spPr>
          <a:xfrm>
            <a:off x="531024" y="1300800"/>
            <a:ext cx="7981911" cy="902074"/>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r>
              <a:rPr lang="es-CL" sz="1600">
                <a:solidFill>
                  <a:srgbClr val="7F7F7F"/>
                </a:solidFill>
                <a:latin typeface="Corbel"/>
                <a:ea typeface="Corbel"/>
                <a:cs typeface="Corbel"/>
                <a:sym typeface="Corbel"/>
              </a:rPr>
              <a:t>Es interesante darnos cuenta de que </a:t>
            </a:r>
            <a:r>
              <a:rPr lang="es-CL" sz="1600" b="1">
                <a:solidFill>
                  <a:srgbClr val="7F7F7F"/>
                </a:solidFill>
                <a:latin typeface="Corbel"/>
                <a:ea typeface="Corbel"/>
                <a:cs typeface="Corbel"/>
                <a:sym typeface="Corbel"/>
              </a:rPr>
              <a:t>cada persona </a:t>
            </a:r>
            <a:r>
              <a:rPr lang="es-CL" sz="1600">
                <a:solidFill>
                  <a:srgbClr val="7F7F7F"/>
                </a:solidFill>
                <a:latin typeface="Corbel"/>
                <a:ea typeface="Corbel"/>
                <a:cs typeface="Corbel"/>
                <a:sym typeface="Corbel"/>
              </a:rPr>
              <a:t>es al mismo tiempo </a:t>
            </a:r>
            <a:r>
              <a:rPr lang="es-CL" sz="1600" b="1">
                <a:solidFill>
                  <a:srgbClr val="7F7F7F"/>
                </a:solidFill>
                <a:latin typeface="Corbel"/>
                <a:ea typeface="Corbel"/>
                <a:cs typeface="Corbel"/>
                <a:sym typeface="Corbel"/>
              </a:rPr>
              <a:t>individuo</a:t>
            </a:r>
            <a:r>
              <a:rPr lang="es-CL" sz="1600">
                <a:solidFill>
                  <a:srgbClr val="7F7F7F"/>
                </a:solidFill>
                <a:latin typeface="Corbel"/>
                <a:ea typeface="Corbel"/>
                <a:cs typeface="Corbel"/>
                <a:sym typeface="Corbel"/>
              </a:rPr>
              <a:t>, integrante de una familia, vecino o vecina, y parte de una </a:t>
            </a:r>
            <a:r>
              <a:rPr lang="es-CL" sz="1600" b="1">
                <a:solidFill>
                  <a:srgbClr val="7F7F7F"/>
                </a:solidFill>
                <a:latin typeface="Corbel"/>
                <a:ea typeface="Corbel"/>
                <a:cs typeface="Corbel"/>
                <a:sym typeface="Corbel"/>
              </a:rPr>
              <a:t>comunidad</a:t>
            </a:r>
            <a:r>
              <a:rPr lang="es-CL" sz="1600">
                <a:solidFill>
                  <a:srgbClr val="7F7F7F"/>
                </a:solidFill>
                <a:latin typeface="Corbel"/>
                <a:ea typeface="Corbel"/>
                <a:cs typeface="Corbel"/>
                <a:sym typeface="Corbel"/>
              </a:rPr>
              <a:t>, por lo que los actores que conforman un barrio no representan individualidades excluyentes unas de otras. Por el contrario, cada persona puede desempeñar muchos roles.</a:t>
            </a:r>
            <a:endParaRPr/>
          </a:p>
        </p:txBody>
      </p:sp>
      <p:sp>
        <p:nvSpPr>
          <p:cNvPr id="6" name="Google Shape;98;p29">
            <a:extLst>
              <a:ext uri="{FF2B5EF4-FFF2-40B4-BE49-F238E27FC236}">
                <a16:creationId xmlns:a16="http://schemas.microsoft.com/office/drawing/2014/main" id="{202C9100-1685-E04D-A1A0-1332AFA233D5}"/>
              </a:ext>
            </a:extLst>
          </p:cNvPr>
          <p:cNvSpPr txBox="1"/>
          <p:nvPr/>
        </p:nvSpPr>
        <p:spPr>
          <a:xfrm>
            <a:off x="531023" y="350427"/>
            <a:ext cx="5163195"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ACTORES, ORGANIZACIONES Y FUNCIONAMIENTO DEL BARRIO</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9"/>
        <p:cNvGrpSpPr/>
        <p:nvPr/>
      </p:nvGrpSpPr>
      <p:grpSpPr>
        <a:xfrm>
          <a:off x="0" y="0"/>
          <a:ext cx="0" cy="0"/>
          <a:chOff x="0" y="0"/>
          <a:chExt cx="0" cy="0"/>
        </a:xfrm>
      </p:grpSpPr>
      <p:sp>
        <p:nvSpPr>
          <p:cNvPr id="190" name="Google Shape;190;p32"/>
          <p:cNvSpPr txBox="1"/>
          <p:nvPr/>
        </p:nvSpPr>
        <p:spPr>
          <a:xfrm>
            <a:off x="1147599"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endParaRPr sz="2400" b="0" i="0" u="none" strike="noStrike" cap="none" dirty="0">
              <a:solidFill>
                <a:srgbClr val="93D3B9"/>
              </a:solidFill>
              <a:latin typeface="Calibri"/>
              <a:ea typeface="Calibri"/>
              <a:cs typeface="Calibri"/>
              <a:sym typeface="Calibri"/>
            </a:endParaRPr>
          </a:p>
        </p:txBody>
      </p:sp>
      <p:sp>
        <p:nvSpPr>
          <p:cNvPr id="192" name="Google Shape;192;p32"/>
          <p:cNvSpPr txBox="1">
            <a:spLocks noGrp="1"/>
          </p:cNvSpPr>
          <p:nvPr>
            <p:ph type="body" idx="1"/>
          </p:nvPr>
        </p:nvSpPr>
        <p:spPr>
          <a:xfrm>
            <a:off x="531023" y="2096573"/>
            <a:ext cx="7961813" cy="37835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FFFFFF"/>
              </a:buClr>
              <a:buSzPts val="2400"/>
              <a:buNone/>
            </a:pPr>
            <a:r>
              <a:rPr lang="es-CL" sz="1800">
                <a:solidFill>
                  <a:srgbClr val="7F7F7F"/>
                </a:solidFill>
                <a:latin typeface="Corbel"/>
                <a:ea typeface="Corbel"/>
                <a:cs typeface="Corbel"/>
                <a:sym typeface="Corbel"/>
              </a:rPr>
              <a:t>Es importante que nos enfoquemos en la composición y en las organizaciones que están presentes en el barrio. Dentro de un barrio existen distintos actores e instituciones que dan vida y forma al territorio:</a:t>
            </a:r>
            <a:endParaRPr/>
          </a:p>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p:txBody>
      </p:sp>
      <p:sp>
        <p:nvSpPr>
          <p:cNvPr id="193" name="Google Shape;193;p32"/>
          <p:cNvSpPr/>
          <p:nvPr/>
        </p:nvSpPr>
        <p:spPr>
          <a:xfrm>
            <a:off x="955964" y="4570344"/>
            <a:ext cx="723207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1600" b="0" i="1" u="none" strike="noStrike" cap="none">
                <a:solidFill>
                  <a:srgbClr val="EF7651"/>
                </a:solidFill>
                <a:latin typeface="Corbel"/>
                <a:ea typeface="Corbel"/>
                <a:cs typeface="Corbel"/>
                <a:sym typeface="Corbel"/>
              </a:rPr>
              <a:t>De acuerdo con la Ley de Juntas de Vecinos y demás Organizaciones Vecinales, la Unidad Vecinal corresponde al territorio en que se subdividen las comunas para facilitar la participación ciudadana de los habitantes, así como la gestión comunitaria del lugar.</a:t>
            </a:r>
            <a:endParaRPr/>
          </a:p>
        </p:txBody>
      </p:sp>
      <p:sp>
        <p:nvSpPr>
          <p:cNvPr id="194" name="Google Shape;194;p32"/>
          <p:cNvSpPr/>
          <p:nvPr/>
        </p:nvSpPr>
        <p:spPr>
          <a:xfrm>
            <a:off x="3341062" y="3860752"/>
            <a:ext cx="246187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400" b="1" i="0" u="none" strike="noStrike" cap="none" dirty="0">
                <a:solidFill>
                  <a:srgbClr val="EF7651"/>
                </a:solidFill>
                <a:latin typeface="Corbel"/>
                <a:ea typeface="Corbel"/>
                <a:cs typeface="Corbel"/>
                <a:sym typeface="Corbel"/>
              </a:rPr>
              <a:t>Unidad Vecinal</a:t>
            </a:r>
            <a:endParaRPr sz="2400" b="0" i="0" u="none" strike="noStrike" cap="none" dirty="0">
              <a:solidFill>
                <a:srgbClr val="EF7651"/>
              </a:solidFill>
              <a:latin typeface="Corbel"/>
              <a:ea typeface="Corbel"/>
              <a:cs typeface="Corbel"/>
              <a:sym typeface="Corbel"/>
            </a:endParaRPr>
          </a:p>
        </p:txBody>
      </p:sp>
      <p:sp>
        <p:nvSpPr>
          <p:cNvPr id="7" name="Google Shape;98;p29">
            <a:extLst>
              <a:ext uri="{FF2B5EF4-FFF2-40B4-BE49-F238E27FC236}">
                <a16:creationId xmlns:a16="http://schemas.microsoft.com/office/drawing/2014/main" id="{146F812A-601D-F945-B57F-4EA16BAA2FE9}"/>
              </a:ext>
            </a:extLst>
          </p:cNvPr>
          <p:cNvSpPr txBox="1"/>
          <p:nvPr/>
        </p:nvSpPr>
        <p:spPr>
          <a:xfrm>
            <a:off x="531023" y="350427"/>
            <a:ext cx="5163195" cy="563973"/>
          </a:xfrm>
          <a:prstGeom prst="rect">
            <a:avLst/>
          </a:prstGeom>
          <a:noFill/>
          <a:ln>
            <a:noFill/>
          </a:ln>
        </p:spPr>
        <p:txBody>
          <a:bodyPr spcFirstLastPara="1" wrap="square" lIns="91425" tIns="45700" rIns="91425" bIns="45700" anchor="ctr" anchorCtr="0">
            <a:noAutofit/>
          </a:bodyPr>
          <a:lstStyle/>
          <a:p>
            <a:pPr lvl="0">
              <a:lnSpc>
                <a:spcPct val="90000"/>
              </a:lnSpc>
              <a:buClr>
                <a:srgbClr val="93D2B8"/>
              </a:buClr>
              <a:buSzPts val="3200"/>
            </a:pPr>
            <a:r>
              <a:rPr lang="es-CL" sz="2400" b="1" dirty="0">
                <a:solidFill>
                  <a:srgbClr val="EF7652"/>
                </a:solidFill>
                <a:latin typeface="Corbel"/>
                <a:ea typeface="Corbel"/>
                <a:cs typeface="Corbel"/>
                <a:sym typeface="Corbel"/>
              </a:rPr>
              <a:t>ACTORES, ORGANIZACIONES Y FUNCIONAMIENTO DEL BARRIO</a:t>
            </a:r>
            <a:endParaRPr lang="es-CL" sz="2400" dirty="0">
              <a:solidFill>
                <a:srgbClr val="93D3B9"/>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98"/>
        <p:cNvGrpSpPr/>
        <p:nvPr/>
      </p:nvGrpSpPr>
      <p:grpSpPr>
        <a:xfrm>
          <a:off x="0" y="0"/>
          <a:ext cx="0" cy="0"/>
          <a:chOff x="0" y="0"/>
          <a:chExt cx="0" cy="0"/>
        </a:xfrm>
      </p:grpSpPr>
      <p:sp>
        <p:nvSpPr>
          <p:cNvPr id="199" name="Google Shape;199;p33"/>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ORGANIZACIONES COMUNITARIAS</a:t>
            </a:r>
            <a:endParaRPr sz="2400" b="0" i="0" u="none" strike="noStrike" cap="none">
              <a:solidFill>
                <a:srgbClr val="93D3B9"/>
              </a:solidFill>
              <a:latin typeface="Calibri"/>
              <a:ea typeface="Calibri"/>
              <a:cs typeface="Calibri"/>
              <a:sym typeface="Calibri"/>
            </a:endParaRPr>
          </a:p>
        </p:txBody>
      </p:sp>
      <p:pic>
        <p:nvPicPr>
          <p:cNvPr id="200" name="Google Shape;200;p33"/>
          <p:cNvPicPr preferRelativeResize="0"/>
          <p:nvPr/>
        </p:nvPicPr>
        <p:blipFill rotWithShape="1">
          <a:blip r:embed="rId4">
            <a:alphaModFix/>
          </a:blip>
          <a:srcRect/>
          <a:stretch/>
        </p:blipFill>
        <p:spPr>
          <a:xfrm>
            <a:off x="6160266" y="1788663"/>
            <a:ext cx="2283981" cy="2322823"/>
          </a:xfrm>
          <a:prstGeom prst="rect">
            <a:avLst/>
          </a:prstGeom>
          <a:noFill/>
          <a:ln>
            <a:noFill/>
          </a:ln>
        </p:spPr>
      </p:pic>
      <p:pic>
        <p:nvPicPr>
          <p:cNvPr id="201" name="Google Shape;201;p33"/>
          <p:cNvPicPr preferRelativeResize="0"/>
          <p:nvPr/>
        </p:nvPicPr>
        <p:blipFill rotWithShape="1">
          <a:blip r:embed="rId5">
            <a:alphaModFix/>
          </a:blip>
          <a:srcRect/>
          <a:stretch/>
        </p:blipFill>
        <p:spPr>
          <a:xfrm>
            <a:off x="699752" y="1788663"/>
            <a:ext cx="2283981" cy="2322823"/>
          </a:xfrm>
          <a:prstGeom prst="rect">
            <a:avLst/>
          </a:prstGeom>
          <a:noFill/>
          <a:ln>
            <a:noFill/>
          </a:ln>
        </p:spPr>
      </p:pic>
      <p:pic>
        <p:nvPicPr>
          <p:cNvPr id="202" name="Google Shape;202;p33"/>
          <p:cNvPicPr preferRelativeResize="0"/>
          <p:nvPr/>
        </p:nvPicPr>
        <p:blipFill rotWithShape="1">
          <a:blip r:embed="rId6">
            <a:alphaModFix/>
          </a:blip>
          <a:srcRect/>
          <a:stretch/>
        </p:blipFill>
        <p:spPr>
          <a:xfrm>
            <a:off x="3430009" y="1788664"/>
            <a:ext cx="2283981" cy="2322823"/>
          </a:xfrm>
          <a:prstGeom prst="rect">
            <a:avLst/>
          </a:prstGeom>
          <a:noFill/>
          <a:ln>
            <a:noFill/>
          </a:ln>
        </p:spPr>
      </p:pic>
      <p:sp>
        <p:nvSpPr>
          <p:cNvPr id="203" name="Google Shape;203;p33"/>
          <p:cNvSpPr/>
          <p:nvPr/>
        </p:nvSpPr>
        <p:spPr>
          <a:xfrm>
            <a:off x="1152289" y="4434106"/>
            <a:ext cx="1378904"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000" b="1" u="none" strike="noStrike" cap="none">
                <a:solidFill>
                  <a:srgbClr val="EF7652"/>
                </a:solidFill>
                <a:latin typeface="Corbel"/>
                <a:ea typeface="Corbel"/>
                <a:cs typeface="Corbel"/>
                <a:sym typeface="Corbel"/>
              </a:rPr>
              <a:t>Juntas</a:t>
            </a:r>
            <a:br>
              <a:rPr lang="es-CL" sz="2000" b="1" u="none" strike="noStrike" cap="none">
                <a:solidFill>
                  <a:srgbClr val="EF7652"/>
                </a:solidFill>
                <a:latin typeface="Corbel"/>
                <a:ea typeface="Corbel"/>
                <a:cs typeface="Corbel"/>
                <a:sym typeface="Corbel"/>
              </a:rPr>
            </a:br>
            <a:r>
              <a:rPr lang="es-CL" sz="2000" b="1" u="none" strike="noStrike" cap="none">
                <a:solidFill>
                  <a:srgbClr val="EF7652"/>
                </a:solidFill>
                <a:latin typeface="Corbel"/>
                <a:ea typeface="Corbel"/>
                <a:cs typeface="Corbel"/>
                <a:sym typeface="Corbel"/>
              </a:rPr>
              <a:t>de Vecinos</a:t>
            </a:r>
            <a:endParaRPr sz="2000" b="1" u="none" strike="noStrike" cap="none">
              <a:solidFill>
                <a:srgbClr val="EF7652"/>
              </a:solidFill>
              <a:latin typeface="Arial"/>
              <a:ea typeface="Arial"/>
              <a:cs typeface="Arial"/>
              <a:sym typeface="Arial"/>
            </a:endParaRPr>
          </a:p>
        </p:txBody>
      </p:sp>
      <p:sp>
        <p:nvSpPr>
          <p:cNvPr id="204" name="Google Shape;204;p33"/>
          <p:cNvSpPr/>
          <p:nvPr/>
        </p:nvSpPr>
        <p:spPr>
          <a:xfrm>
            <a:off x="3596411" y="4435322"/>
            <a:ext cx="1951175"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000" b="1" i="0" u="none" strike="noStrike" cap="none">
                <a:solidFill>
                  <a:srgbClr val="EF7652"/>
                </a:solidFill>
                <a:latin typeface="Corbel"/>
                <a:ea typeface="Corbel"/>
                <a:cs typeface="Corbel"/>
                <a:sym typeface="Corbel"/>
              </a:rPr>
              <a:t>Organizaciones </a:t>
            </a:r>
            <a:endParaRPr/>
          </a:p>
          <a:p>
            <a:pPr marL="0" marR="0" lvl="0" indent="0" algn="ctr" rtl="0">
              <a:lnSpc>
                <a:spcPct val="100000"/>
              </a:lnSpc>
              <a:spcBef>
                <a:spcPts val="0"/>
              </a:spcBef>
              <a:spcAft>
                <a:spcPts val="0"/>
              </a:spcAft>
              <a:buNone/>
            </a:pPr>
            <a:r>
              <a:rPr lang="es-CL" sz="2000" b="1" i="0" u="none" strike="noStrike" cap="none">
                <a:solidFill>
                  <a:srgbClr val="EF7652"/>
                </a:solidFill>
                <a:latin typeface="Corbel"/>
                <a:ea typeface="Corbel"/>
                <a:cs typeface="Corbel"/>
                <a:sym typeface="Corbel"/>
              </a:rPr>
              <a:t>Comunitarias</a:t>
            </a:r>
            <a:endParaRPr/>
          </a:p>
          <a:p>
            <a:pPr marL="0" marR="0" lvl="0" indent="0" algn="ctr" rtl="0">
              <a:lnSpc>
                <a:spcPct val="100000"/>
              </a:lnSpc>
              <a:spcBef>
                <a:spcPts val="0"/>
              </a:spcBef>
              <a:spcAft>
                <a:spcPts val="0"/>
              </a:spcAft>
              <a:buNone/>
            </a:pPr>
            <a:r>
              <a:rPr lang="es-CL" sz="2000" b="1" i="0" u="none" strike="noStrike" cap="none">
                <a:solidFill>
                  <a:srgbClr val="EF7652"/>
                </a:solidFill>
                <a:latin typeface="Corbel"/>
                <a:ea typeface="Corbel"/>
                <a:cs typeface="Corbel"/>
                <a:sym typeface="Corbel"/>
              </a:rPr>
              <a:t>Funcionales</a:t>
            </a:r>
            <a:endParaRPr sz="2000" b="0" i="0" u="none" strike="noStrike" cap="none">
              <a:solidFill>
                <a:srgbClr val="EF7652"/>
              </a:solidFill>
              <a:latin typeface="Arial"/>
              <a:ea typeface="Arial"/>
              <a:cs typeface="Arial"/>
              <a:sym typeface="Arial"/>
            </a:endParaRPr>
          </a:p>
        </p:txBody>
      </p:sp>
      <p:sp>
        <p:nvSpPr>
          <p:cNvPr id="205" name="Google Shape;205;p33"/>
          <p:cNvSpPr/>
          <p:nvPr/>
        </p:nvSpPr>
        <p:spPr>
          <a:xfrm>
            <a:off x="6543033" y="4434106"/>
            <a:ext cx="168606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000" b="1" i="0" u="none" strike="noStrike" cap="none" dirty="0">
                <a:solidFill>
                  <a:srgbClr val="EF7652"/>
                </a:solidFill>
                <a:latin typeface="Corbel"/>
                <a:ea typeface="Corbel"/>
                <a:cs typeface="Corbel"/>
                <a:sym typeface="Corbel"/>
              </a:rPr>
              <a:t>Uniones</a:t>
            </a:r>
            <a:br>
              <a:rPr lang="es-CL" sz="2000" b="1" i="0" u="none" strike="noStrike" cap="none" dirty="0">
                <a:solidFill>
                  <a:srgbClr val="EF7652"/>
                </a:solidFill>
                <a:latin typeface="Corbel"/>
                <a:ea typeface="Corbel"/>
                <a:cs typeface="Corbel"/>
                <a:sym typeface="Corbel"/>
              </a:rPr>
            </a:br>
            <a:r>
              <a:rPr lang="es-CL" sz="2000" b="1" i="0" u="none" strike="noStrike" cap="none" dirty="0">
                <a:solidFill>
                  <a:srgbClr val="EF7652"/>
                </a:solidFill>
                <a:latin typeface="Corbel"/>
                <a:ea typeface="Corbel"/>
                <a:cs typeface="Corbel"/>
                <a:sym typeface="Corbel"/>
              </a:rPr>
              <a:t>Comunales</a:t>
            </a:r>
            <a:endParaRPr sz="2000" b="0" i="0" u="none" strike="noStrike" cap="none" dirty="0">
              <a:solidFill>
                <a:srgbClr val="EF7652"/>
              </a:solidFill>
              <a:latin typeface="Arial"/>
              <a:ea typeface="Arial"/>
              <a:cs typeface="Arial"/>
              <a:sym typeface="Arial"/>
            </a:endParaRPr>
          </a:p>
        </p:txBody>
      </p:sp>
      <p:sp>
        <p:nvSpPr>
          <p:cNvPr id="206" name="Google Shape;206;p33"/>
          <p:cNvSpPr/>
          <p:nvPr/>
        </p:nvSpPr>
        <p:spPr>
          <a:xfrm>
            <a:off x="4155505" y="3788991"/>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2.</a:t>
            </a:r>
            <a:endParaRPr sz="4000" b="1" i="0" u="none" strike="noStrike" cap="none">
              <a:solidFill>
                <a:srgbClr val="D8D8D8"/>
              </a:solidFill>
              <a:latin typeface="Arial"/>
              <a:ea typeface="Arial"/>
              <a:cs typeface="Arial"/>
              <a:sym typeface="Arial"/>
            </a:endParaRPr>
          </a:p>
        </p:txBody>
      </p:sp>
      <p:sp>
        <p:nvSpPr>
          <p:cNvPr id="207" name="Google Shape;207;p33"/>
          <p:cNvSpPr/>
          <p:nvPr/>
        </p:nvSpPr>
        <p:spPr>
          <a:xfrm>
            <a:off x="1384596" y="3788991"/>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1.</a:t>
            </a:r>
            <a:endParaRPr sz="4000" b="1" i="0" u="none" strike="noStrike" cap="none">
              <a:solidFill>
                <a:srgbClr val="D8D8D8"/>
              </a:solidFill>
              <a:latin typeface="Arial"/>
              <a:ea typeface="Arial"/>
              <a:cs typeface="Arial"/>
              <a:sym typeface="Arial"/>
            </a:endParaRPr>
          </a:p>
        </p:txBody>
      </p:sp>
      <p:sp>
        <p:nvSpPr>
          <p:cNvPr id="208" name="Google Shape;208;p33"/>
          <p:cNvSpPr/>
          <p:nvPr/>
        </p:nvSpPr>
        <p:spPr>
          <a:xfrm>
            <a:off x="6926414" y="3788991"/>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3.</a:t>
            </a:r>
            <a:endParaRPr sz="4000" b="1" i="0" u="none" strike="noStrike" cap="none">
              <a:solidFill>
                <a:srgbClr val="D8D8D8"/>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12"/>
        <p:cNvGrpSpPr/>
        <p:nvPr/>
      </p:nvGrpSpPr>
      <p:grpSpPr>
        <a:xfrm>
          <a:off x="0" y="0"/>
          <a:ext cx="0" cy="0"/>
          <a:chOff x="0" y="0"/>
          <a:chExt cx="0" cy="0"/>
        </a:xfrm>
      </p:grpSpPr>
      <p:sp>
        <p:nvSpPr>
          <p:cNvPr id="213" name="Google Shape;213;p34"/>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ORGANIZACIONES COMUNITARIAS</a:t>
            </a:r>
            <a:endParaRPr sz="2400" b="0" i="0" u="none" strike="noStrike" cap="none">
              <a:solidFill>
                <a:srgbClr val="93D3B9"/>
              </a:solidFill>
              <a:latin typeface="Calibri"/>
              <a:ea typeface="Calibri"/>
              <a:cs typeface="Calibri"/>
              <a:sym typeface="Calibri"/>
            </a:endParaRPr>
          </a:p>
        </p:txBody>
      </p:sp>
      <p:sp>
        <p:nvSpPr>
          <p:cNvPr id="214" name="Google Shape;214;p34"/>
          <p:cNvSpPr/>
          <p:nvPr/>
        </p:nvSpPr>
        <p:spPr>
          <a:xfrm>
            <a:off x="940442" y="1348530"/>
            <a:ext cx="2252540"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CL" sz="2100" b="1" i="0" u="none" strike="noStrike" cap="none">
                <a:solidFill>
                  <a:srgbClr val="EF7651"/>
                </a:solidFill>
                <a:latin typeface="Corbel"/>
                <a:ea typeface="Corbel"/>
                <a:cs typeface="Corbel"/>
                <a:sym typeface="Corbel"/>
              </a:rPr>
              <a:t>Juntas de Vecinos</a:t>
            </a:r>
            <a:endParaRPr sz="2100" b="0" i="0" u="none" strike="noStrike" cap="none">
              <a:solidFill>
                <a:srgbClr val="EF7651"/>
              </a:solidFill>
              <a:latin typeface="Arial"/>
              <a:ea typeface="Arial"/>
              <a:cs typeface="Arial"/>
              <a:sym typeface="Arial"/>
            </a:endParaRPr>
          </a:p>
        </p:txBody>
      </p:sp>
      <p:sp>
        <p:nvSpPr>
          <p:cNvPr id="215" name="Google Shape;215;p34"/>
          <p:cNvSpPr/>
          <p:nvPr/>
        </p:nvSpPr>
        <p:spPr>
          <a:xfrm>
            <a:off x="342925" y="1182321"/>
            <a:ext cx="98143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4000" b="1" i="0" u="none" strike="noStrike" cap="none">
                <a:solidFill>
                  <a:srgbClr val="D8D8D8"/>
                </a:solidFill>
                <a:latin typeface="Corbel"/>
                <a:ea typeface="Corbel"/>
                <a:cs typeface="Corbel"/>
                <a:sym typeface="Corbel"/>
              </a:rPr>
              <a:t>1.</a:t>
            </a:r>
            <a:endParaRPr sz="4000" b="1" i="0" u="none" strike="noStrike" cap="none">
              <a:solidFill>
                <a:srgbClr val="D8D8D8"/>
              </a:solidFill>
              <a:latin typeface="Arial"/>
              <a:ea typeface="Arial"/>
              <a:cs typeface="Arial"/>
              <a:sym typeface="Arial"/>
            </a:endParaRPr>
          </a:p>
        </p:txBody>
      </p:sp>
      <p:sp>
        <p:nvSpPr>
          <p:cNvPr id="216" name="Google Shape;216;p34"/>
          <p:cNvSpPr txBox="1">
            <a:spLocks noGrp="1"/>
          </p:cNvSpPr>
          <p:nvPr>
            <p:ph type="body" idx="1"/>
          </p:nvPr>
        </p:nvSpPr>
        <p:spPr>
          <a:xfrm>
            <a:off x="531023" y="2096573"/>
            <a:ext cx="6334725" cy="37835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FFFFFF"/>
              </a:buClr>
              <a:buSzPts val="1800"/>
              <a:buNone/>
            </a:pPr>
            <a:r>
              <a:rPr lang="es-CL" sz="1500">
                <a:solidFill>
                  <a:srgbClr val="7F7F7F"/>
                </a:solidFill>
                <a:latin typeface="Corbel"/>
                <a:ea typeface="Corbel"/>
                <a:cs typeface="Corbel"/>
                <a:sym typeface="Corbel"/>
              </a:rPr>
              <a:t>Las Juntas de Vecinos (JJVV) son organizaciones comunitarias de carácter territorial, representativas de las personas que residen en una misma unidad vecinal. </a:t>
            </a:r>
            <a:endParaRPr/>
          </a:p>
          <a:p>
            <a:pPr marL="0" lvl="0" indent="0" algn="just" rtl="0">
              <a:lnSpc>
                <a:spcPct val="100000"/>
              </a:lnSpc>
              <a:spcBef>
                <a:spcPts val="0"/>
              </a:spcBef>
              <a:spcAft>
                <a:spcPts val="0"/>
              </a:spcAft>
              <a:buClr>
                <a:srgbClr val="FFFFFF"/>
              </a:buClr>
              <a:buSzPts val="1800"/>
              <a:buNone/>
            </a:pPr>
            <a:endParaRPr sz="1500">
              <a:solidFill>
                <a:srgbClr val="7F7F7F"/>
              </a:solidFill>
              <a:latin typeface="Corbel"/>
              <a:ea typeface="Corbel"/>
              <a:cs typeface="Corbel"/>
              <a:sym typeface="Corbel"/>
            </a:endParaRPr>
          </a:p>
          <a:p>
            <a:pPr marL="0" lvl="0" indent="0" algn="just" rtl="0">
              <a:lnSpc>
                <a:spcPct val="100000"/>
              </a:lnSpc>
              <a:spcBef>
                <a:spcPts val="0"/>
              </a:spcBef>
              <a:spcAft>
                <a:spcPts val="0"/>
              </a:spcAft>
              <a:buClr>
                <a:srgbClr val="FFFFFF"/>
              </a:buClr>
              <a:buSzPts val="1800"/>
              <a:buNone/>
            </a:pPr>
            <a:r>
              <a:rPr lang="es-CL" sz="1500">
                <a:solidFill>
                  <a:srgbClr val="7F7F7F"/>
                </a:solidFill>
                <a:latin typeface="Corbel"/>
                <a:ea typeface="Corbel"/>
                <a:cs typeface="Corbel"/>
                <a:sym typeface="Corbel"/>
              </a:rPr>
              <a:t>Se constituyen para promover la integración, desarrollo y participación de vecinos y vecinas de una localidad en las temáticas que les son afines.</a:t>
            </a:r>
            <a:endParaRPr/>
          </a:p>
          <a:p>
            <a:pPr marL="0" lvl="0" indent="0" algn="just" rtl="0">
              <a:lnSpc>
                <a:spcPct val="100000"/>
              </a:lnSpc>
              <a:spcBef>
                <a:spcPts val="0"/>
              </a:spcBef>
              <a:spcAft>
                <a:spcPts val="0"/>
              </a:spcAft>
              <a:buClr>
                <a:srgbClr val="FFFFFF"/>
              </a:buClr>
              <a:buSzPts val="1800"/>
              <a:buNone/>
            </a:pPr>
            <a:endParaRPr sz="1500">
              <a:solidFill>
                <a:srgbClr val="7F7F7F"/>
              </a:solidFill>
              <a:latin typeface="Corbel"/>
              <a:ea typeface="Corbel"/>
              <a:cs typeface="Corbel"/>
              <a:sym typeface="Corbel"/>
            </a:endParaRPr>
          </a:p>
          <a:p>
            <a:pPr marL="0" lvl="0" indent="0" algn="just" rtl="0">
              <a:lnSpc>
                <a:spcPct val="100000"/>
              </a:lnSpc>
              <a:spcBef>
                <a:spcPts val="0"/>
              </a:spcBef>
              <a:spcAft>
                <a:spcPts val="0"/>
              </a:spcAft>
              <a:buClr>
                <a:srgbClr val="FFFFFF"/>
              </a:buClr>
              <a:buSzPts val="1800"/>
              <a:buNone/>
            </a:pPr>
            <a:r>
              <a:rPr lang="es-CL" sz="1500">
                <a:solidFill>
                  <a:srgbClr val="7F7F7F"/>
                </a:solidFill>
                <a:latin typeface="Corbel"/>
                <a:ea typeface="Corbel"/>
                <a:cs typeface="Corbel"/>
                <a:sym typeface="Corbel"/>
              </a:rPr>
              <a:t>Las JJVV son las representantes de las y los vecinos ante las autoridades, gestionan soluciones a problemas comunitarios, proponen y ejecutan proyectos en beneficio de los vecinos, identifican los problemas o carencias de infraestructura que existen y monitorean las soluciones en los barrios.</a:t>
            </a:r>
            <a:endParaRPr/>
          </a:p>
          <a:p>
            <a:pPr marL="0" lvl="0" indent="0" algn="just" rtl="0">
              <a:lnSpc>
                <a:spcPct val="100000"/>
              </a:lnSpc>
              <a:spcBef>
                <a:spcPts val="0"/>
              </a:spcBef>
              <a:spcAft>
                <a:spcPts val="0"/>
              </a:spcAft>
              <a:buClr>
                <a:srgbClr val="FFFFFF"/>
              </a:buClr>
              <a:buSzPts val="1800"/>
              <a:buNone/>
            </a:pPr>
            <a:endParaRPr sz="1500">
              <a:solidFill>
                <a:srgbClr val="7F7F7F"/>
              </a:solidFill>
              <a:latin typeface="Corbel"/>
              <a:ea typeface="Corbel"/>
              <a:cs typeface="Corbel"/>
              <a:sym typeface="Corbel"/>
            </a:endParaRPr>
          </a:p>
          <a:p>
            <a:pPr marL="0" lvl="0" indent="0" algn="just" rtl="0">
              <a:lnSpc>
                <a:spcPct val="100000"/>
              </a:lnSpc>
              <a:spcBef>
                <a:spcPts val="0"/>
              </a:spcBef>
              <a:spcAft>
                <a:spcPts val="0"/>
              </a:spcAft>
              <a:buClr>
                <a:srgbClr val="FFFFFF"/>
              </a:buClr>
              <a:buSzPts val="1800"/>
              <a:buNone/>
            </a:pPr>
            <a:r>
              <a:rPr lang="es-CL" sz="1500" i="1">
                <a:solidFill>
                  <a:srgbClr val="7F7F7F"/>
                </a:solidFill>
                <a:latin typeface="Corbel"/>
                <a:ea typeface="Corbel"/>
                <a:cs typeface="Corbel"/>
                <a:sym typeface="Corbel"/>
              </a:rPr>
              <a:t>Es importante mencionar que en una misma unidad vecinal puede haber más de una Junta de Vecinos, y que para constituirla se requiere una cantidad mínima de habitantes inscritos, la que variará proporcionalmente dependiendo de la cantidad de individuos en la comuna.</a:t>
            </a:r>
            <a:endParaRPr/>
          </a:p>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p:txBody>
      </p:sp>
      <p:pic>
        <p:nvPicPr>
          <p:cNvPr id="217" name="Google Shape;217;p34"/>
          <p:cNvPicPr preferRelativeResize="0"/>
          <p:nvPr/>
        </p:nvPicPr>
        <p:blipFill rotWithShape="1">
          <a:blip r:embed="rId4">
            <a:alphaModFix/>
          </a:blip>
          <a:srcRect/>
          <a:stretch/>
        </p:blipFill>
        <p:spPr>
          <a:xfrm>
            <a:off x="7027207" y="2430581"/>
            <a:ext cx="1963444" cy="1996836"/>
          </a:xfrm>
          <a:prstGeom prst="rect">
            <a:avLst/>
          </a:prstGeom>
          <a:noFill/>
          <a:ln>
            <a:noFill/>
          </a:ln>
        </p:spPr>
      </p:pic>
    </p:spTree>
  </p:cSld>
  <p:clrMapOvr>
    <a:masterClrMapping/>
  </p:clrMapOvr>
</p:sld>
</file>

<file path=ppt/theme/theme1.xml><?xml version="1.0" encoding="utf-8"?>
<a:theme xmlns:a="http://schemas.openxmlformats.org/drawingml/2006/main" name="1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1153</Words>
  <Application>Microsoft Macintosh PowerPoint</Application>
  <PresentationFormat>Presentación en pantalla (4:3)</PresentationFormat>
  <Paragraphs>80</Paragraphs>
  <Slides>15</Slides>
  <Notes>12</Notes>
  <HiddenSlides>0</HiddenSlides>
  <MMClips>0</MMClips>
  <ScaleCrop>false</ScaleCrop>
  <HeadingPairs>
    <vt:vector size="6" baseType="variant">
      <vt:variant>
        <vt:lpstr>Fuentes usadas</vt:lpstr>
      </vt:variant>
      <vt:variant>
        <vt:i4>3</vt:i4>
      </vt:variant>
      <vt:variant>
        <vt:lpstr>Tema</vt:lpstr>
      </vt:variant>
      <vt:variant>
        <vt:i4>3</vt:i4>
      </vt:variant>
      <vt:variant>
        <vt:lpstr>Títulos de diapositiva</vt:lpstr>
      </vt:variant>
      <vt:variant>
        <vt:i4>15</vt:i4>
      </vt:variant>
    </vt:vector>
  </HeadingPairs>
  <TitlesOfParts>
    <vt:vector size="21" baseType="lpstr">
      <vt:lpstr>Corbel</vt:lpstr>
      <vt:lpstr>Calibri</vt:lpstr>
      <vt:lpstr>Arial</vt:lpstr>
      <vt:lpstr>1_Tema de Office</vt:lpstr>
      <vt:lpstr>Tema de Office</vt:lpstr>
      <vt:lpstr>3_Tema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Requisitos para la conformación de una Junta de Vecinos</vt:lpstr>
      <vt:lpstr>Unidades vecinales de la comuna de Ancud</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Paulina Matta</dc:creator>
  <cp:lastModifiedBy>Usuario de Microsoft Office</cp:lastModifiedBy>
  <cp:revision>4</cp:revision>
  <dcterms:modified xsi:type="dcterms:W3CDTF">2020-11-20T03:07:23Z</dcterms:modified>
</cp:coreProperties>
</file>