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9144000"/>
  <p:notesSz cx="6858000" cy="9144000"/>
  <p:embeddedFontLst>
    <p:embeddedFont>
      <p:font typeface="Corbel"/>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Corbel-bold.fntdata"/><Relationship Id="rId27" Type="http://schemas.openxmlformats.org/officeDocument/2006/relationships/font" Target="fonts/Corbel-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orbel-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Corbel-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5.png"/><Relationship Id="rId5"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3.png"/><Relationship Id="rId5"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9.png"/><Relationship Id="rId5"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7.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14.png"/><Relationship Id="rId5"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17.png"/><Relationship Id="rId5"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7.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325655" y="2267641"/>
            <a:ext cx="6699193" cy="88175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DETERMINANTES DE LA SALUD Y SU VINCULACIÓN CON LA CONTAMINACIÓN</a:t>
            </a:r>
            <a:endParaRPr b="1" i="0" sz="2400" u="none" cap="none" strike="noStrike">
              <a:solidFill>
                <a:srgbClr val="FFFFFF"/>
              </a:solidFill>
              <a:latin typeface="Corbel"/>
              <a:ea typeface="Corbel"/>
              <a:cs typeface="Corbel"/>
              <a:sym typeface="Corbel"/>
            </a:endParaRPr>
          </a:p>
          <a:p>
            <a:pPr indent="0" lvl="0" marL="0" marR="0" rtl="0" algn="ctr">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90" name="Google Shape;90;p13"/>
          <p:cNvSpPr/>
          <p:nvPr/>
        </p:nvSpPr>
        <p:spPr>
          <a:xfrm>
            <a:off x="3376803" y="3663614"/>
            <a:ext cx="2390398"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 / CLASE 3 / Ob.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cxnSp>
        <p:nvCxnSpPr>
          <p:cNvPr id="95" name="Google Shape;95;p14"/>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96" name="Google Shape;96;p14"/>
          <p:cNvSpPr/>
          <p:nvPr/>
        </p:nvSpPr>
        <p:spPr>
          <a:xfrm>
            <a:off x="1030307" y="2894306"/>
            <a:ext cx="7083381" cy="120032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800" u="none" cap="none" strike="noStrike">
                <a:solidFill>
                  <a:srgbClr val="FFFFFF"/>
                </a:solidFill>
                <a:latin typeface="Corbel"/>
                <a:ea typeface="Corbel"/>
                <a:cs typeface="Corbel"/>
                <a:sym typeface="Corbel"/>
              </a:rPr>
              <a:t>Analizar, a partir de evidencias, situaciones de transmisión de agentes infecciosos a nivel nacional y mundial (como virus de influenza, VIH-sida, hanta, hepatitis B, sarampión, entre otros), y evaluar críticamente posibles medidas de prevención, como el uso de vacunas.</a:t>
            </a:r>
            <a:endParaRPr/>
          </a:p>
        </p:txBody>
      </p:sp>
      <p:cxnSp>
        <p:nvCxnSpPr>
          <p:cNvPr id="97" name="Google Shape;97;p1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98" name="Google Shape;98;p14"/>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15"/>
          <p:cNvSpPr txBox="1"/>
          <p:nvPr/>
        </p:nvSpPr>
        <p:spPr>
          <a:xfrm>
            <a:off x="464963" y="3429000"/>
            <a:ext cx="8214074" cy="272092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C54E83"/>
                </a:solidFill>
                <a:latin typeface="Calibri"/>
                <a:ea typeface="Calibri"/>
                <a:cs typeface="Calibri"/>
                <a:sym typeface="Calibri"/>
              </a:rPr>
              <a:t>¿QUÉ ES LA SALUD AMBIENTAL? ¿QUÉ ELEMENTOS PODRÍAN CARACTERIZARLA?</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C54E83"/>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C54E83"/>
                </a:solidFill>
                <a:latin typeface="Calibri"/>
                <a:ea typeface="Calibri"/>
                <a:cs typeface="Calibri"/>
                <a:sym typeface="Calibri"/>
              </a:rPr>
              <a:t>¿CÚAL ES EL IMPACTO QUE HA TENIDO EL SER HUMANO EN EL MEDIOAMBIENTE Y LA BIODIVERSIDAD?</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C54E83"/>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C54E83"/>
                </a:solidFill>
                <a:latin typeface="Calibri"/>
                <a:ea typeface="Calibri"/>
                <a:cs typeface="Calibri"/>
                <a:sym typeface="Calibri"/>
              </a:rPr>
              <a:t>¿QUÉ CONSECUENCIAS HA TENIDO SOBRE LA SALUD HUMANA EL IMPACTO EJERCIDO POR EL SER HUMANO</a:t>
            </a:r>
            <a:br>
              <a:rPr b="1" i="0" lang="es-CL" sz="1400" u="none" cap="none" strike="noStrike">
                <a:solidFill>
                  <a:srgbClr val="C54E83"/>
                </a:solidFill>
                <a:latin typeface="Calibri"/>
                <a:ea typeface="Calibri"/>
                <a:cs typeface="Calibri"/>
                <a:sym typeface="Calibri"/>
              </a:rPr>
            </a:br>
            <a:r>
              <a:rPr b="1" i="0" lang="es-CL" sz="1400" u="none" cap="none" strike="noStrike">
                <a:solidFill>
                  <a:srgbClr val="C54E83"/>
                </a:solidFill>
                <a:latin typeface="Calibri"/>
                <a:ea typeface="Calibri"/>
                <a:cs typeface="Calibri"/>
                <a:sym typeface="Calibri"/>
              </a:rPr>
              <a:t>EN EL MEDIOAMBIENTE? ¿QUÉ RELACIÓN PODRÍAMOS ESTABLECER ENTRE SALUD Y MEDIOAMBIENTE?</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C54E83"/>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C54E83"/>
                </a:solidFill>
                <a:latin typeface="Calibri"/>
                <a:ea typeface="Calibri"/>
                <a:cs typeface="Calibri"/>
                <a:sym typeface="Calibri"/>
              </a:rPr>
              <a:t>¿QUÉ AGENTES CONTAMINANTES O INFECCIOSOS PODEMOS RECONOCER EN NUESTRO ENTORNO?</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C54E83"/>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C54E83"/>
                </a:solidFill>
                <a:latin typeface="Calibri"/>
                <a:ea typeface="Calibri"/>
                <a:cs typeface="Calibri"/>
                <a:sym typeface="Calibri"/>
              </a:rPr>
              <a:t>¿LA PROBLEMÁTICA AMBIENTAL, ¿TIENE IMPACTO SOBRE LA SALUD DE LA POBLACIÓN HUMANA Y DE LOS DEMÁS SERES VIVOS? ¿QUÉ EVIDENCIA PODEMOS MENCIONAR AL RESPECTO?</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C54E83"/>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C54E83"/>
              </a:solidFill>
              <a:latin typeface="Calibri"/>
              <a:ea typeface="Calibri"/>
              <a:cs typeface="Calibri"/>
              <a:sym typeface="Calibri"/>
            </a:endParaRPr>
          </a:p>
        </p:txBody>
      </p:sp>
      <p:pic>
        <p:nvPicPr>
          <p:cNvPr id="104" name="Google Shape;104;p15"/>
          <p:cNvPicPr preferRelativeResize="0"/>
          <p:nvPr/>
        </p:nvPicPr>
        <p:blipFill rotWithShape="1">
          <a:blip r:embed="rId4">
            <a:alphaModFix/>
          </a:blip>
          <a:srcRect b="0" l="0" r="0" t="0"/>
          <a:stretch/>
        </p:blipFill>
        <p:spPr>
          <a:xfrm>
            <a:off x="3638550" y="1024592"/>
            <a:ext cx="1866900" cy="1898649"/>
          </a:xfrm>
          <a:prstGeom prst="rect">
            <a:avLst/>
          </a:prstGeom>
          <a:noFill/>
          <a:ln>
            <a:noFill/>
          </a:ln>
        </p:spPr>
      </p:pic>
      <p:sp>
        <p:nvSpPr>
          <p:cNvPr id="105" name="Google Shape;105;p15"/>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ANTES DE COMENZAR</a:t>
            </a:r>
            <a:endParaRPr b="0" i="0" sz="2400" u="none" cap="none" strike="noStrike">
              <a:solidFill>
                <a:srgbClr val="C54E83"/>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1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ARTÍCULO ESPECIAL</a:t>
            </a:r>
            <a:endParaRPr b="0" i="0" sz="2400" u="none" cap="none" strike="noStrike">
              <a:solidFill>
                <a:srgbClr val="C54E83"/>
              </a:solidFill>
              <a:latin typeface="Calibri"/>
              <a:ea typeface="Calibri"/>
              <a:cs typeface="Calibri"/>
              <a:sym typeface="Calibri"/>
            </a:endParaRPr>
          </a:p>
        </p:txBody>
      </p:sp>
      <p:pic>
        <p:nvPicPr>
          <p:cNvPr id="111" name="Google Shape;111;p16"/>
          <p:cNvPicPr preferRelativeResize="0"/>
          <p:nvPr/>
        </p:nvPicPr>
        <p:blipFill rotWithShape="1">
          <a:blip r:embed="rId4">
            <a:alphaModFix/>
          </a:blip>
          <a:srcRect b="0" l="0" r="0" t="0"/>
          <a:stretch/>
        </p:blipFill>
        <p:spPr>
          <a:xfrm>
            <a:off x="1168400" y="2057400"/>
            <a:ext cx="6807200" cy="2743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17"/>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RESUMEN DEL ARTÍCULO</a:t>
            </a:r>
            <a:endParaRPr b="0" i="0" sz="2400" u="none" cap="none" strike="noStrike">
              <a:solidFill>
                <a:srgbClr val="C54E83"/>
              </a:solidFill>
              <a:latin typeface="Calibri"/>
              <a:ea typeface="Calibri"/>
              <a:cs typeface="Calibri"/>
              <a:sym typeface="Calibri"/>
            </a:endParaRPr>
          </a:p>
        </p:txBody>
      </p:sp>
      <p:pic>
        <p:nvPicPr>
          <p:cNvPr id="117" name="Google Shape;117;p17"/>
          <p:cNvPicPr preferRelativeResize="0"/>
          <p:nvPr/>
        </p:nvPicPr>
        <p:blipFill rotWithShape="1">
          <a:blip r:embed="rId4">
            <a:alphaModFix/>
          </a:blip>
          <a:srcRect b="0" l="0" r="0" t="0"/>
          <a:stretch/>
        </p:blipFill>
        <p:spPr>
          <a:xfrm>
            <a:off x="3807924" y="1167164"/>
            <a:ext cx="1528150" cy="1554138"/>
          </a:xfrm>
          <a:prstGeom prst="rect">
            <a:avLst/>
          </a:prstGeom>
          <a:noFill/>
          <a:ln>
            <a:noFill/>
          </a:ln>
        </p:spPr>
      </p:pic>
      <p:cxnSp>
        <p:nvCxnSpPr>
          <p:cNvPr id="118" name="Google Shape;118;p17"/>
          <p:cNvCxnSpPr/>
          <p:nvPr/>
        </p:nvCxnSpPr>
        <p:spPr>
          <a:xfrm flipH="1">
            <a:off x="4139000" y="2721303"/>
            <a:ext cx="865996" cy="15678"/>
          </a:xfrm>
          <a:prstGeom prst="straightConnector1">
            <a:avLst/>
          </a:prstGeom>
          <a:noFill/>
          <a:ln cap="rnd" cmpd="sng" w="34925">
            <a:solidFill>
              <a:srgbClr val="C54E83"/>
            </a:solidFill>
            <a:prstDash val="dot"/>
            <a:round/>
            <a:headEnd len="sm" w="sm" type="none"/>
            <a:tailEnd len="sm" w="sm" type="none"/>
          </a:ln>
        </p:spPr>
      </p:cxnSp>
      <p:sp>
        <p:nvSpPr>
          <p:cNvPr id="119" name="Google Shape;119;p17"/>
          <p:cNvSpPr/>
          <p:nvPr/>
        </p:nvSpPr>
        <p:spPr>
          <a:xfrm>
            <a:off x="639110" y="2974067"/>
            <a:ext cx="7865775" cy="156966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600" u="none" cap="none" strike="noStrike">
                <a:solidFill>
                  <a:srgbClr val="7F7F7F"/>
                </a:solidFill>
                <a:latin typeface="Corbel"/>
                <a:ea typeface="Corbel"/>
                <a:cs typeface="Corbel"/>
                <a:sym typeface="Corbel"/>
              </a:rPr>
              <a:t>“La salud ambiental es la disciplina que se ocupa de las interrelaciones del hombre y otros seres vivos con el ambiente, los cambios naturales o inducidos, la contaminación en el ambiente y sus posibles consecuencias en la salud humana. Presentamos un panorama sintético de los impactos generados por el ser humano sobre el ambiente y la biodiversidad, en particular la degradación y cambio del entorno natural y sus posibles consecuencias en la salud humana.”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sp>
        <p:nvSpPr>
          <p:cNvPr id="124" name="Google Shape;124;p18"/>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RESUMEN DEL ARTÍCULO</a:t>
            </a:r>
            <a:endParaRPr b="0" i="0" sz="2400" u="none" cap="none" strike="noStrike">
              <a:solidFill>
                <a:srgbClr val="C54E83"/>
              </a:solidFill>
              <a:latin typeface="Calibri"/>
              <a:ea typeface="Calibri"/>
              <a:cs typeface="Calibri"/>
              <a:sym typeface="Calibri"/>
            </a:endParaRPr>
          </a:p>
        </p:txBody>
      </p:sp>
      <p:pic>
        <p:nvPicPr>
          <p:cNvPr id="125" name="Google Shape;125;p18"/>
          <p:cNvPicPr preferRelativeResize="0"/>
          <p:nvPr/>
        </p:nvPicPr>
        <p:blipFill rotWithShape="1">
          <a:blip r:embed="rId4">
            <a:alphaModFix/>
          </a:blip>
          <a:srcRect b="0" l="0" r="0" t="0"/>
          <a:stretch/>
        </p:blipFill>
        <p:spPr>
          <a:xfrm>
            <a:off x="3807924" y="1167164"/>
            <a:ext cx="1528150" cy="1554138"/>
          </a:xfrm>
          <a:prstGeom prst="rect">
            <a:avLst/>
          </a:prstGeom>
          <a:noFill/>
          <a:ln>
            <a:noFill/>
          </a:ln>
        </p:spPr>
      </p:pic>
      <p:cxnSp>
        <p:nvCxnSpPr>
          <p:cNvPr id="126" name="Google Shape;126;p18"/>
          <p:cNvCxnSpPr/>
          <p:nvPr/>
        </p:nvCxnSpPr>
        <p:spPr>
          <a:xfrm flipH="1">
            <a:off x="4139000" y="2721303"/>
            <a:ext cx="865996" cy="15678"/>
          </a:xfrm>
          <a:prstGeom prst="straightConnector1">
            <a:avLst/>
          </a:prstGeom>
          <a:noFill/>
          <a:ln cap="rnd" cmpd="sng" w="34925">
            <a:solidFill>
              <a:srgbClr val="C54E83"/>
            </a:solidFill>
            <a:prstDash val="dot"/>
            <a:round/>
            <a:headEnd len="sm" w="sm" type="none"/>
            <a:tailEnd len="sm" w="sm" type="none"/>
          </a:ln>
        </p:spPr>
      </p:cxnSp>
      <p:sp>
        <p:nvSpPr>
          <p:cNvPr id="127" name="Google Shape;127;p18"/>
          <p:cNvSpPr/>
          <p:nvPr/>
        </p:nvSpPr>
        <p:spPr>
          <a:xfrm>
            <a:off x="639110" y="3836951"/>
            <a:ext cx="7865775"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600" u="none" cap="none" strike="noStrike">
                <a:solidFill>
                  <a:srgbClr val="7F7F7F"/>
                </a:solidFill>
                <a:latin typeface="Corbel"/>
                <a:ea typeface="Corbel"/>
                <a:cs typeface="Corbel"/>
                <a:sym typeface="Corbel"/>
              </a:rPr>
              <a:t>Presentamos un panorama sintético de los impactos generados por el ser humano sobre el ambiente y la biodiversidad, en particular la degradación y cambio del entorno natural y sus posibles consecuencias en la salud humana. Los objetivos de este trabajo fueron: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19"/>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RESUMEN DEL ARTÍCULO</a:t>
            </a:r>
            <a:endParaRPr b="0" i="0" sz="2400" u="none" cap="none" strike="noStrike">
              <a:solidFill>
                <a:srgbClr val="C54E83"/>
              </a:solidFill>
              <a:latin typeface="Calibri"/>
              <a:ea typeface="Calibri"/>
              <a:cs typeface="Calibri"/>
              <a:sym typeface="Calibri"/>
            </a:endParaRPr>
          </a:p>
        </p:txBody>
      </p:sp>
      <p:pic>
        <p:nvPicPr>
          <p:cNvPr id="133" name="Google Shape;133;p19"/>
          <p:cNvPicPr preferRelativeResize="0"/>
          <p:nvPr/>
        </p:nvPicPr>
        <p:blipFill rotWithShape="1">
          <a:blip r:embed="rId4">
            <a:alphaModFix/>
          </a:blip>
          <a:srcRect b="0" l="0" r="0" t="0"/>
          <a:stretch/>
        </p:blipFill>
        <p:spPr>
          <a:xfrm>
            <a:off x="3807924" y="1167164"/>
            <a:ext cx="1528150" cy="1554138"/>
          </a:xfrm>
          <a:prstGeom prst="rect">
            <a:avLst/>
          </a:prstGeom>
          <a:noFill/>
          <a:ln>
            <a:noFill/>
          </a:ln>
        </p:spPr>
      </p:pic>
      <p:cxnSp>
        <p:nvCxnSpPr>
          <p:cNvPr id="134" name="Google Shape;134;p19"/>
          <p:cNvCxnSpPr/>
          <p:nvPr/>
        </p:nvCxnSpPr>
        <p:spPr>
          <a:xfrm flipH="1">
            <a:off x="4139000" y="2721303"/>
            <a:ext cx="865996" cy="15678"/>
          </a:xfrm>
          <a:prstGeom prst="straightConnector1">
            <a:avLst/>
          </a:prstGeom>
          <a:noFill/>
          <a:ln cap="rnd" cmpd="sng" w="34925">
            <a:solidFill>
              <a:srgbClr val="C54E83"/>
            </a:solidFill>
            <a:prstDash val="dot"/>
            <a:round/>
            <a:headEnd len="sm" w="sm" type="none"/>
            <a:tailEnd len="sm" w="sm" type="none"/>
          </a:ln>
        </p:spPr>
      </p:cxnSp>
      <p:sp>
        <p:nvSpPr>
          <p:cNvPr id="135" name="Google Shape;135;p19"/>
          <p:cNvSpPr/>
          <p:nvPr/>
        </p:nvSpPr>
        <p:spPr>
          <a:xfrm>
            <a:off x="639110" y="3197180"/>
            <a:ext cx="7865775" cy="267765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000" u="none" cap="none" strike="noStrike">
                <a:solidFill>
                  <a:srgbClr val="C54E83"/>
                </a:solidFill>
                <a:latin typeface="Corbel"/>
                <a:ea typeface="Corbel"/>
                <a:cs typeface="Corbel"/>
                <a:sym typeface="Corbel"/>
              </a:rPr>
              <a:t>1) </a:t>
            </a:r>
            <a:r>
              <a:rPr b="0" i="0" lang="es-CL" sz="1600" u="none" cap="none" strike="noStrike">
                <a:solidFill>
                  <a:srgbClr val="7F7F7F"/>
                </a:solidFill>
                <a:latin typeface="Corbel"/>
                <a:ea typeface="Corbel"/>
                <a:cs typeface="Corbel"/>
                <a:sym typeface="Corbel"/>
              </a:rPr>
              <a:t>Exponer brevemente el quehacer de la epidemiología ambiental, en particular lo relativo a las causas de morbilidad y mortalidad producto de la exposición involuntaria a agentes contaminantes o infecciosos.</a:t>
            </a:r>
            <a:endParaRPr/>
          </a:p>
          <a:p>
            <a:pPr indent="0" lvl="0" marL="0" marR="0" rtl="0" algn="ctr">
              <a:spcBef>
                <a:spcPts val="0"/>
              </a:spcBef>
              <a:spcAft>
                <a:spcPts val="0"/>
              </a:spcAft>
              <a:buNone/>
            </a:pPr>
            <a:r>
              <a:rPr b="1" i="0" lang="es-CL" sz="2000" u="none" cap="none" strike="noStrike">
                <a:solidFill>
                  <a:srgbClr val="C54E83"/>
                </a:solidFill>
                <a:latin typeface="Corbel"/>
                <a:ea typeface="Corbel"/>
                <a:cs typeface="Corbel"/>
                <a:sym typeface="Corbel"/>
              </a:rPr>
              <a:t> 2) </a:t>
            </a:r>
            <a:r>
              <a:rPr b="0" i="0" lang="es-CL" sz="1600" u="none" cap="none" strike="noStrike">
                <a:solidFill>
                  <a:srgbClr val="7F7F7F"/>
                </a:solidFill>
                <a:latin typeface="Corbel"/>
                <a:ea typeface="Corbel"/>
                <a:cs typeface="Corbel"/>
                <a:sym typeface="Corbel"/>
              </a:rPr>
              <a:t>Discutir el problema del cambio climático y su repercusión en los componentes del ambiente y la salud humana, así como la posible alteración de la dinámica de las sociedades como consecuencia de la ocurrencia de patrones climáticos atípicos.</a:t>
            </a:r>
            <a:endParaRPr/>
          </a:p>
          <a:p>
            <a:pPr indent="0" lvl="0" marL="0" marR="0" rtl="0" algn="ctr">
              <a:spcBef>
                <a:spcPts val="0"/>
              </a:spcBef>
              <a:spcAft>
                <a:spcPts val="0"/>
              </a:spcAft>
              <a:buNone/>
            </a:pPr>
            <a:r>
              <a:t/>
            </a:r>
            <a:endParaRPr b="0" i="0" sz="1600" u="none" cap="none" strike="noStrike">
              <a:solidFill>
                <a:srgbClr val="7F7F7F"/>
              </a:solidFill>
              <a:latin typeface="Corbel"/>
              <a:ea typeface="Corbel"/>
              <a:cs typeface="Corbel"/>
              <a:sym typeface="Corbel"/>
            </a:endParaRPr>
          </a:p>
          <a:p>
            <a:pPr indent="0" lvl="0" marL="0" marR="0" rtl="0" algn="ctr">
              <a:spcBef>
                <a:spcPts val="0"/>
              </a:spcBef>
              <a:spcAft>
                <a:spcPts val="0"/>
              </a:spcAft>
              <a:buNone/>
            </a:pPr>
            <a:r>
              <a:rPr b="0" i="0" lang="es-CL" sz="1600" u="none" cap="none" strike="noStrike">
                <a:solidFill>
                  <a:srgbClr val="7F7F7F"/>
                </a:solidFill>
                <a:latin typeface="Corbel"/>
                <a:ea typeface="Corbel"/>
                <a:cs typeface="Corbel"/>
                <a:sym typeface="Corbel"/>
              </a:rPr>
              <a:t>Concluimos que la problemática ambiental tiene un alto impacto sobre la salud de la población humana –y de muchos otros seres vivos–, por lo que es necesario establecer programas efectivos de mitigación al cambio climático global”.</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20"/>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PARA EL AÑO 2030…</a:t>
            </a:r>
            <a:endParaRPr b="0" i="0" sz="2400" u="none" cap="none" strike="noStrike">
              <a:solidFill>
                <a:srgbClr val="C54E83"/>
              </a:solidFill>
              <a:latin typeface="Calibri"/>
              <a:ea typeface="Calibri"/>
              <a:cs typeface="Calibri"/>
              <a:sym typeface="Calibri"/>
            </a:endParaRPr>
          </a:p>
        </p:txBody>
      </p:sp>
      <p:sp>
        <p:nvSpPr>
          <p:cNvPr id="141" name="Google Shape;141;p20"/>
          <p:cNvSpPr/>
          <p:nvPr/>
        </p:nvSpPr>
        <p:spPr>
          <a:xfrm>
            <a:off x="999819" y="1453874"/>
            <a:ext cx="6314566"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s-CL" sz="1600" u="none" cap="none" strike="noStrike">
                <a:solidFill>
                  <a:srgbClr val="7F7F7F"/>
                </a:solidFill>
                <a:latin typeface="Corbel"/>
                <a:ea typeface="Corbel"/>
                <a:cs typeface="Corbel"/>
                <a:sym typeface="Corbel"/>
              </a:rPr>
              <a:t>Seremos 8.300 millones de personas en el mundo.</a:t>
            </a:r>
            <a:endParaRPr/>
          </a:p>
        </p:txBody>
      </p:sp>
      <p:sp>
        <p:nvSpPr>
          <p:cNvPr id="142" name="Google Shape;142;p20"/>
          <p:cNvSpPr/>
          <p:nvPr/>
        </p:nvSpPr>
        <p:spPr>
          <a:xfrm>
            <a:off x="1825635" y="2894754"/>
            <a:ext cx="5900447"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Derretimiento de glaciares.</a:t>
            </a:r>
            <a:endParaRPr/>
          </a:p>
        </p:txBody>
      </p:sp>
      <p:sp>
        <p:nvSpPr>
          <p:cNvPr id="143" name="Google Shape;143;p20"/>
          <p:cNvSpPr/>
          <p:nvPr/>
        </p:nvSpPr>
        <p:spPr>
          <a:xfrm>
            <a:off x="1452479" y="2175091"/>
            <a:ext cx="6004775"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Se habrán agotado los “recursos” del planeta.</a:t>
            </a:r>
            <a:endParaRPr/>
          </a:p>
        </p:txBody>
      </p:sp>
      <p:sp>
        <p:nvSpPr>
          <p:cNvPr id="144" name="Google Shape;144;p20"/>
          <p:cNvSpPr/>
          <p:nvPr/>
        </p:nvSpPr>
        <p:spPr>
          <a:xfrm>
            <a:off x="2273815" y="3650317"/>
            <a:ext cx="5452267"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El costo de la vida irá en aumento. </a:t>
            </a:r>
            <a:endParaRPr/>
          </a:p>
        </p:txBody>
      </p:sp>
      <p:cxnSp>
        <p:nvCxnSpPr>
          <p:cNvPr id="145" name="Google Shape;145;p20"/>
          <p:cNvCxnSpPr/>
          <p:nvPr/>
        </p:nvCxnSpPr>
        <p:spPr>
          <a:xfrm rot="10800000">
            <a:off x="738275" y="1635617"/>
            <a:ext cx="0" cy="3621895"/>
          </a:xfrm>
          <a:prstGeom prst="straightConnector1">
            <a:avLst/>
          </a:prstGeom>
          <a:noFill/>
          <a:ln cap="rnd" cmpd="sng" w="34925">
            <a:solidFill>
              <a:srgbClr val="C54E83"/>
            </a:solidFill>
            <a:prstDash val="dot"/>
            <a:round/>
            <a:headEnd len="sm" w="sm" type="none"/>
            <a:tailEnd len="sm" w="sm" type="none"/>
          </a:ln>
        </p:spPr>
      </p:cxnSp>
      <p:cxnSp>
        <p:nvCxnSpPr>
          <p:cNvPr id="146" name="Google Shape;146;p20"/>
          <p:cNvCxnSpPr/>
          <p:nvPr/>
        </p:nvCxnSpPr>
        <p:spPr>
          <a:xfrm rot="10800000">
            <a:off x="738275" y="1635617"/>
            <a:ext cx="261544" cy="0"/>
          </a:xfrm>
          <a:prstGeom prst="straightConnector1">
            <a:avLst/>
          </a:prstGeom>
          <a:noFill/>
          <a:ln cap="rnd" cmpd="sng" w="34925">
            <a:solidFill>
              <a:srgbClr val="C54E83"/>
            </a:solidFill>
            <a:prstDash val="dot"/>
            <a:round/>
            <a:headEnd len="sm" w="sm" type="none"/>
            <a:tailEnd len="sm" w="sm" type="none"/>
          </a:ln>
        </p:spPr>
      </p:cxnSp>
      <p:cxnSp>
        <p:nvCxnSpPr>
          <p:cNvPr id="147" name="Google Shape;147;p20"/>
          <p:cNvCxnSpPr/>
          <p:nvPr/>
        </p:nvCxnSpPr>
        <p:spPr>
          <a:xfrm rot="10800000">
            <a:off x="753522" y="2355281"/>
            <a:ext cx="683711" cy="0"/>
          </a:xfrm>
          <a:prstGeom prst="straightConnector1">
            <a:avLst/>
          </a:prstGeom>
          <a:noFill/>
          <a:ln cap="rnd" cmpd="sng" w="34925">
            <a:solidFill>
              <a:srgbClr val="C54E83"/>
            </a:solidFill>
            <a:prstDash val="dot"/>
            <a:round/>
            <a:headEnd len="sm" w="sm" type="none"/>
            <a:tailEnd len="sm" w="sm" type="none"/>
          </a:ln>
        </p:spPr>
      </p:cxnSp>
      <p:cxnSp>
        <p:nvCxnSpPr>
          <p:cNvPr id="148" name="Google Shape;148;p20"/>
          <p:cNvCxnSpPr/>
          <p:nvPr/>
        </p:nvCxnSpPr>
        <p:spPr>
          <a:xfrm flipH="1">
            <a:off x="757644" y="3074945"/>
            <a:ext cx="1080870" cy="31014"/>
          </a:xfrm>
          <a:prstGeom prst="straightConnector1">
            <a:avLst/>
          </a:prstGeom>
          <a:noFill/>
          <a:ln cap="rnd" cmpd="sng" w="34925">
            <a:solidFill>
              <a:srgbClr val="C54E83"/>
            </a:solidFill>
            <a:prstDash val="dot"/>
            <a:round/>
            <a:headEnd len="sm" w="sm" type="none"/>
            <a:tailEnd len="sm" w="sm" type="none"/>
          </a:ln>
        </p:spPr>
      </p:cxnSp>
      <p:cxnSp>
        <p:nvCxnSpPr>
          <p:cNvPr id="149" name="Google Shape;149;p20"/>
          <p:cNvCxnSpPr/>
          <p:nvPr/>
        </p:nvCxnSpPr>
        <p:spPr>
          <a:xfrm rot="10800000">
            <a:off x="792160" y="3825623"/>
            <a:ext cx="1448764" cy="0"/>
          </a:xfrm>
          <a:prstGeom prst="straightConnector1">
            <a:avLst/>
          </a:prstGeom>
          <a:noFill/>
          <a:ln cap="rnd" cmpd="sng" w="34925">
            <a:solidFill>
              <a:srgbClr val="C54E83"/>
            </a:solidFill>
            <a:prstDash val="dot"/>
            <a:round/>
            <a:headEnd len="sm" w="sm" type="none"/>
            <a:tailEnd len="sm" w="sm" type="none"/>
          </a:ln>
        </p:spPr>
      </p:cxnSp>
      <p:cxnSp>
        <p:nvCxnSpPr>
          <p:cNvPr id="150" name="Google Shape;150;p20"/>
          <p:cNvCxnSpPr/>
          <p:nvPr/>
        </p:nvCxnSpPr>
        <p:spPr>
          <a:xfrm rot="10800000">
            <a:off x="753523" y="4545287"/>
            <a:ext cx="1783615" cy="0"/>
          </a:xfrm>
          <a:prstGeom prst="straightConnector1">
            <a:avLst/>
          </a:prstGeom>
          <a:noFill/>
          <a:ln cap="rnd" cmpd="sng" w="34925">
            <a:solidFill>
              <a:srgbClr val="C54E83"/>
            </a:solidFill>
            <a:prstDash val="dot"/>
            <a:round/>
            <a:headEnd len="sm" w="sm" type="none"/>
            <a:tailEnd len="sm" w="sm" type="none"/>
          </a:ln>
        </p:spPr>
      </p:cxnSp>
      <p:sp>
        <p:nvSpPr>
          <p:cNvPr id="151" name="Google Shape;151;p20"/>
          <p:cNvSpPr/>
          <p:nvPr/>
        </p:nvSpPr>
        <p:spPr>
          <a:xfrm>
            <a:off x="2550660" y="4400219"/>
            <a:ext cx="5900446"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Habrá una mayor demanda de energía y agua en zonas urbanas. </a:t>
            </a:r>
            <a:endParaRPr/>
          </a:p>
        </p:txBody>
      </p:sp>
      <p:cxnSp>
        <p:nvCxnSpPr>
          <p:cNvPr id="152" name="Google Shape;152;p20"/>
          <p:cNvCxnSpPr/>
          <p:nvPr/>
        </p:nvCxnSpPr>
        <p:spPr>
          <a:xfrm rot="10800000">
            <a:off x="753524" y="5264953"/>
            <a:ext cx="2144222" cy="0"/>
          </a:xfrm>
          <a:prstGeom prst="straightConnector1">
            <a:avLst/>
          </a:prstGeom>
          <a:noFill/>
          <a:ln cap="rnd" cmpd="sng" w="34925">
            <a:solidFill>
              <a:srgbClr val="C54E83"/>
            </a:solidFill>
            <a:prstDash val="dot"/>
            <a:round/>
            <a:headEnd len="sm" w="sm" type="none"/>
            <a:tailEnd len="sm" w="sm" type="none"/>
          </a:ln>
        </p:spPr>
      </p:cxnSp>
      <p:sp>
        <p:nvSpPr>
          <p:cNvPr id="153" name="Google Shape;153;p20"/>
          <p:cNvSpPr/>
          <p:nvPr/>
        </p:nvSpPr>
        <p:spPr>
          <a:xfrm>
            <a:off x="2962784" y="5108557"/>
            <a:ext cx="5900446"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Notable disminución de grupos humanos en agricultura.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21"/>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ALGUNAS DE LAS CONSECUENCIAS MÁS IMPORTANTES SON:</a:t>
            </a:r>
            <a:endParaRPr b="0" i="0" sz="2400" u="none" cap="none" strike="noStrike">
              <a:solidFill>
                <a:srgbClr val="C54E83"/>
              </a:solidFill>
              <a:latin typeface="Calibri"/>
              <a:ea typeface="Calibri"/>
              <a:cs typeface="Calibri"/>
              <a:sym typeface="Calibri"/>
            </a:endParaRPr>
          </a:p>
        </p:txBody>
      </p:sp>
      <p:pic>
        <p:nvPicPr>
          <p:cNvPr id="159" name="Google Shape;159;p21"/>
          <p:cNvPicPr preferRelativeResize="0"/>
          <p:nvPr/>
        </p:nvPicPr>
        <p:blipFill rotWithShape="1">
          <a:blip r:embed="rId4">
            <a:alphaModFix/>
          </a:blip>
          <a:srcRect b="0" l="0" r="0" t="0"/>
          <a:stretch/>
        </p:blipFill>
        <p:spPr>
          <a:xfrm>
            <a:off x="3807924" y="1167164"/>
            <a:ext cx="1528149" cy="1554138"/>
          </a:xfrm>
          <a:prstGeom prst="rect">
            <a:avLst/>
          </a:prstGeom>
          <a:noFill/>
          <a:ln>
            <a:noFill/>
          </a:ln>
        </p:spPr>
      </p:pic>
      <p:cxnSp>
        <p:nvCxnSpPr>
          <p:cNvPr id="160" name="Google Shape;160;p21"/>
          <p:cNvCxnSpPr/>
          <p:nvPr/>
        </p:nvCxnSpPr>
        <p:spPr>
          <a:xfrm flipH="1">
            <a:off x="4139000" y="2721303"/>
            <a:ext cx="865996" cy="15678"/>
          </a:xfrm>
          <a:prstGeom prst="straightConnector1">
            <a:avLst/>
          </a:prstGeom>
          <a:noFill/>
          <a:ln cap="rnd" cmpd="sng" w="34925">
            <a:solidFill>
              <a:srgbClr val="C54E83"/>
            </a:solidFill>
            <a:prstDash val="dot"/>
            <a:round/>
            <a:headEnd len="sm" w="sm" type="none"/>
            <a:tailEnd len="sm" w="sm" type="none"/>
          </a:ln>
        </p:spPr>
      </p:cxnSp>
      <p:sp>
        <p:nvSpPr>
          <p:cNvPr id="161" name="Google Shape;161;p21"/>
          <p:cNvSpPr/>
          <p:nvPr/>
        </p:nvSpPr>
        <p:spPr>
          <a:xfrm>
            <a:off x="639110" y="2974067"/>
            <a:ext cx="7865775" cy="29238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800">
                <a:solidFill>
                  <a:srgbClr val="C54E83"/>
                </a:solidFill>
                <a:latin typeface="Corbel"/>
                <a:ea typeface="Corbel"/>
                <a:cs typeface="Corbel"/>
                <a:sym typeface="Corbel"/>
              </a:rPr>
              <a:t>1. </a:t>
            </a:r>
            <a:r>
              <a:rPr lang="es-CL" sz="1400">
                <a:solidFill>
                  <a:srgbClr val="7F7F7F"/>
                </a:solidFill>
                <a:latin typeface="Corbel"/>
                <a:ea typeface="Corbel"/>
                <a:cs typeface="Corbel"/>
                <a:sym typeface="Corbel"/>
              </a:rPr>
              <a:t>Hacinamiento humano, cuya consecuencia es el aumento de la probabilidad de transmisión de enfermedades infecciosas.</a:t>
            </a:r>
            <a:endParaRPr/>
          </a:p>
          <a:p>
            <a:pPr indent="-254000" lvl="0" marL="342900" marR="0" rtl="0" algn="ctr">
              <a:spcBef>
                <a:spcPts val="0"/>
              </a:spcBef>
              <a:spcAft>
                <a:spcPts val="0"/>
              </a:spcAft>
              <a:buClr>
                <a:srgbClr val="C54E83"/>
              </a:buClr>
              <a:buSzPts val="1400"/>
              <a:buFont typeface="Calibri"/>
              <a:buNone/>
            </a:pPr>
            <a:r>
              <a:t/>
            </a:r>
            <a:endParaRPr sz="1400">
              <a:solidFill>
                <a:srgbClr val="7F7F7F"/>
              </a:solidFill>
              <a:latin typeface="Corbel"/>
              <a:ea typeface="Corbel"/>
              <a:cs typeface="Corbel"/>
              <a:sym typeface="Corbel"/>
            </a:endParaRPr>
          </a:p>
          <a:p>
            <a:pPr indent="0" lvl="0" marL="0" marR="0" rtl="0" algn="ctr">
              <a:spcBef>
                <a:spcPts val="0"/>
              </a:spcBef>
              <a:spcAft>
                <a:spcPts val="0"/>
              </a:spcAft>
              <a:buNone/>
            </a:pPr>
            <a:r>
              <a:rPr b="1" lang="es-CL" sz="1800">
                <a:solidFill>
                  <a:srgbClr val="C54E83"/>
                </a:solidFill>
                <a:latin typeface="Corbel"/>
                <a:ea typeface="Corbel"/>
                <a:cs typeface="Corbel"/>
                <a:sym typeface="Corbel"/>
              </a:rPr>
              <a:t>2. </a:t>
            </a:r>
            <a:r>
              <a:rPr lang="es-CL" sz="1400">
                <a:solidFill>
                  <a:srgbClr val="7F7F7F"/>
                </a:solidFill>
                <a:latin typeface="Corbel"/>
                <a:ea typeface="Corbel"/>
                <a:cs typeface="Corbel"/>
                <a:sym typeface="Corbel"/>
              </a:rPr>
              <a:t>Incremento de las migraciones humanas, que permiten un intercambio y globalización de organismos potencialmente patógenos.</a:t>
            </a:r>
            <a:endParaRPr/>
          </a:p>
          <a:p>
            <a:pPr indent="0" lvl="0" marL="0" marR="0" rtl="0" algn="ctr">
              <a:spcBef>
                <a:spcPts val="0"/>
              </a:spcBef>
              <a:spcAft>
                <a:spcPts val="0"/>
              </a:spcAft>
              <a:buNone/>
            </a:pPr>
            <a:r>
              <a:t/>
            </a:r>
            <a:endParaRPr sz="1400">
              <a:solidFill>
                <a:srgbClr val="7F7F7F"/>
              </a:solidFill>
              <a:latin typeface="Corbel"/>
              <a:ea typeface="Corbel"/>
              <a:cs typeface="Corbel"/>
              <a:sym typeface="Corbel"/>
            </a:endParaRPr>
          </a:p>
          <a:p>
            <a:pPr indent="0" lvl="0" marL="0" marR="0" rtl="0" algn="ctr">
              <a:spcBef>
                <a:spcPts val="0"/>
              </a:spcBef>
              <a:spcAft>
                <a:spcPts val="0"/>
              </a:spcAft>
              <a:buNone/>
            </a:pPr>
            <a:r>
              <a:rPr b="1" lang="es-CL" sz="1800">
                <a:solidFill>
                  <a:srgbClr val="C54E83"/>
                </a:solidFill>
                <a:latin typeface="Corbel"/>
                <a:ea typeface="Corbel"/>
                <a:cs typeface="Corbel"/>
                <a:sym typeface="Corbel"/>
              </a:rPr>
              <a:t>3. </a:t>
            </a:r>
            <a:r>
              <a:rPr lang="es-CL" sz="1400">
                <a:solidFill>
                  <a:srgbClr val="7F7F7F"/>
                </a:solidFill>
                <a:latin typeface="Corbel"/>
                <a:ea typeface="Corbel"/>
                <a:cs typeface="Corbel"/>
                <a:sym typeface="Corbel"/>
              </a:rPr>
              <a:t>Aparición de vectores transmisores de enfermedades. </a:t>
            </a:r>
            <a:endParaRPr/>
          </a:p>
          <a:p>
            <a:pPr indent="0" lvl="0" marL="0" marR="0" rtl="0" algn="ctr">
              <a:spcBef>
                <a:spcPts val="0"/>
              </a:spcBef>
              <a:spcAft>
                <a:spcPts val="0"/>
              </a:spcAft>
              <a:buNone/>
            </a:pPr>
            <a:r>
              <a:t/>
            </a:r>
            <a:endParaRPr sz="1400">
              <a:solidFill>
                <a:srgbClr val="7F7F7F"/>
              </a:solidFill>
              <a:latin typeface="Corbel"/>
              <a:ea typeface="Corbel"/>
              <a:cs typeface="Corbel"/>
              <a:sym typeface="Corbel"/>
            </a:endParaRPr>
          </a:p>
          <a:p>
            <a:pPr indent="0" lvl="0" marL="0" marR="0" rtl="0" algn="ctr">
              <a:spcBef>
                <a:spcPts val="0"/>
              </a:spcBef>
              <a:spcAft>
                <a:spcPts val="0"/>
              </a:spcAft>
              <a:buNone/>
            </a:pPr>
            <a:r>
              <a:rPr lang="es-CL" sz="1800">
                <a:solidFill>
                  <a:srgbClr val="C54E83"/>
                </a:solidFill>
                <a:latin typeface="Corbel"/>
                <a:ea typeface="Corbel"/>
                <a:cs typeface="Corbel"/>
                <a:sym typeface="Corbel"/>
              </a:rPr>
              <a:t>4. </a:t>
            </a:r>
            <a:r>
              <a:rPr lang="es-CL" sz="1400">
                <a:solidFill>
                  <a:srgbClr val="7F7F7F"/>
                </a:solidFill>
                <a:latin typeface="Corbel"/>
                <a:ea typeface="Corbel"/>
                <a:cs typeface="Corbel"/>
                <a:sym typeface="Corbel"/>
              </a:rPr>
              <a:t>Transformación de ambientes naturales, lo cual facilita el contacto con organismos poco comunes, ya sea por invasión de animales reservorios a sitios de asentamientos urbanos o a zonas agrícolas (plagas), o bien por expansión de las poblaciones humanas, trayendo como consecuencia nuevos riesgos sanitarios y la reaparición o el exacerbamiento de otros ya existentes.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pic>
        <p:nvPicPr>
          <p:cNvPr id="166" name="Google Shape;166;p22"/>
          <p:cNvPicPr preferRelativeResize="0"/>
          <p:nvPr/>
        </p:nvPicPr>
        <p:blipFill rotWithShape="1">
          <a:blip r:embed="rId4">
            <a:alphaModFix/>
          </a:blip>
          <a:srcRect b="0" l="0" r="0" t="0"/>
          <a:stretch/>
        </p:blipFill>
        <p:spPr>
          <a:xfrm>
            <a:off x="4273008" y="1290946"/>
            <a:ext cx="2588360" cy="2631194"/>
          </a:xfrm>
          <a:prstGeom prst="rect">
            <a:avLst/>
          </a:prstGeom>
          <a:noFill/>
          <a:ln>
            <a:noFill/>
          </a:ln>
        </p:spPr>
      </p:pic>
      <p:pic>
        <p:nvPicPr>
          <p:cNvPr id="167" name="Google Shape;167;p22"/>
          <p:cNvPicPr preferRelativeResize="0"/>
          <p:nvPr/>
        </p:nvPicPr>
        <p:blipFill rotWithShape="1">
          <a:blip r:embed="rId5">
            <a:alphaModFix/>
          </a:blip>
          <a:srcRect b="0" l="0" r="0" t="0"/>
          <a:stretch/>
        </p:blipFill>
        <p:spPr>
          <a:xfrm>
            <a:off x="2185615" y="1294055"/>
            <a:ext cx="2582243" cy="2624976"/>
          </a:xfrm>
          <a:prstGeom prst="rect">
            <a:avLst/>
          </a:prstGeom>
          <a:noFill/>
          <a:ln>
            <a:noFill/>
          </a:ln>
        </p:spPr>
      </p:pic>
      <p:sp>
        <p:nvSpPr>
          <p:cNvPr id="168" name="Google Shape;168;p22"/>
          <p:cNvSpPr/>
          <p:nvPr/>
        </p:nvSpPr>
        <p:spPr>
          <a:xfrm>
            <a:off x="1262130" y="4171157"/>
            <a:ext cx="6619740" cy="156966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600">
                <a:solidFill>
                  <a:srgbClr val="7F7F7F"/>
                </a:solidFill>
                <a:latin typeface="Corbel"/>
                <a:ea typeface="Corbel"/>
                <a:cs typeface="Corbel"/>
                <a:sym typeface="Corbel"/>
              </a:rPr>
              <a:t>La degeneración ambiental representa una causa de alerta importante en la emergencia y reemergencia de enfermedades desde la escala local a la global. Así, los riesgos ambientales, tales como la mala calidad del agua, la contaminación microbiana y la falta de saneamiento e higiene ambiental, entre otros, generan problemas de salud pública y, por lo tanto, de estabilidad social.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pic>
        <p:nvPicPr>
          <p:cNvPr id="173" name="Google Shape;173;p23"/>
          <p:cNvPicPr preferRelativeResize="0"/>
          <p:nvPr/>
        </p:nvPicPr>
        <p:blipFill rotWithShape="1">
          <a:blip r:embed="rId4">
            <a:alphaModFix/>
          </a:blip>
          <a:srcRect b="0" l="0" r="0" t="0"/>
          <a:stretch/>
        </p:blipFill>
        <p:spPr>
          <a:xfrm>
            <a:off x="4273008" y="1290946"/>
            <a:ext cx="2588360" cy="2631193"/>
          </a:xfrm>
          <a:prstGeom prst="rect">
            <a:avLst/>
          </a:prstGeom>
          <a:noFill/>
          <a:ln>
            <a:noFill/>
          </a:ln>
        </p:spPr>
      </p:pic>
      <p:pic>
        <p:nvPicPr>
          <p:cNvPr id="174" name="Google Shape;174;p23"/>
          <p:cNvPicPr preferRelativeResize="0"/>
          <p:nvPr/>
        </p:nvPicPr>
        <p:blipFill rotWithShape="1">
          <a:blip r:embed="rId5">
            <a:alphaModFix/>
          </a:blip>
          <a:srcRect b="0" l="0" r="0" t="0"/>
          <a:stretch/>
        </p:blipFill>
        <p:spPr>
          <a:xfrm>
            <a:off x="2188667" y="1294055"/>
            <a:ext cx="2576139" cy="2624976"/>
          </a:xfrm>
          <a:prstGeom prst="rect">
            <a:avLst/>
          </a:prstGeom>
          <a:noFill/>
          <a:ln>
            <a:noFill/>
          </a:ln>
        </p:spPr>
      </p:pic>
      <p:sp>
        <p:nvSpPr>
          <p:cNvPr id="175" name="Google Shape;175;p23"/>
          <p:cNvSpPr/>
          <p:nvPr/>
        </p:nvSpPr>
        <p:spPr>
          <a:xfrm>
            <a:off x="1262130" y="4171157"/>
            <a:ext cx="6619740" cy="107721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600">
                <a:solidFill>
                  <a:srgbClr val="7F7F7F"/>
                </a:solidFill>
                <a:latin typeface="Corbel"/>
                <a:ea typeface="Corbel"/>
                <a:cs typeface="Corbel"/>
                <a:sym typeface="Corbel"/>
              </a:rPr>
              <a:t>La Organización Mundial de la Salud calcula que con la mejora del abastecimiento de agua se reduciría la morbilidad por diarrea entre 6% y 21%, en tanto que la mejora de la calidad del agua ingerida mediante el tratamiento del agua doméstica puede reducirla entre 35% y 39%.</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24"/>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LA IMPRONTA DE LA ESPECIE HUMANA EN EL AMBIENTE</a:t>
            </a:r>
            <a:endParaRPr b="0" i="0" sz="2400" u="none" cap="none" strike="noStrike">
              <a:solidFill>
                <a:srgbClr val="C54E83"/>
              </a:solidFill>
              <a:latin typeface="Calibri"/>
              <a:ea typeface="Calibri"/>
              <a:cs typeface="Calibri"/>
              <a:sym typeface="Calibri"/>
            </a:endParaRPr>
          </a:p>
        </p:txBody>
      </p:sp>
      <p:pic>
        <p:nvPicPr>
          <p:cNvPr id="181" name="Google Shape;181;p24"/>
          <p:cNvPicPr preferRelativeResize="0"/>
          <p:nvPr/>
        </p:nvPicPr>
        <p:blipFill rotWithShape="1">
          <a:blip r:embed="rId4">
            <a:alphaModFix/>
          </a:blip>
          <a:srcRect b="0" l="0" r="0" t="0"/>
          <a:stretch/>
        </p:blipFill>
        <p:spPr>
          <a:xfrm>
            <a:off x="4298767" y="1200794"/>
            <a:ext cx="2103248" cy="2138054"/>
          </a:xfrm>
          <a:prstGeom prst="rect">
            <a:avLst/>
          </a:prstGeom>
          <a:noFill/>
          <a:ln>
            <a:noFill/>
          </a:ln>
        </p:spPr>
      </p:pic>
      <p:pic>
        <p:nvPicPr>
          <p:cNvPr id="182" name="Google Shape;182;p24"/>
          <p:cNvPicPr preferRelativeResize="0"/>
          <p:nvPr/>
        </p:nvPicPr>
        <p:blipFill rotWithShape="1">
          <a:blip r:embed="rId5">
            <a:alphaModFix/>
          </a:blip>
          <a:srcRect b="0" l="0" r="0" t="0"/>
          <a:stretch/>
        </p:blipFill>
        <p:spPr>
          <a:xfrm>
            <a:off x="2716702" y="1207005"/>
            <a:ext cx="2093318" cy="2127959"/>
          </a:xfrm>
          <a:prstGeom prst="rect">
            <a:avLst/>
          </a:prstGeom>
          <a:noFill/>
          <a:ln>
            <a:noFill/>
          </a:ln>
        </p:spPr>
      </p:pic>
      <p:sp>
        <p:nvSpPr>
          <p:cNvPr id="183" name="Google Shape;183;p24"/>
          <p:cNvSpPr/>
          <p:nvPr/>
        </p:nvSpPr>
        <p:spPr>
          <a:xfrm>
            <a:off x="1262130" y="3519153"/>
            <a:ext cx="6619740"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600">
                <a:solidFill>
                  <a:srgbClr val="7F7F7F"/>
                </a:solidFill>
                <a:latin typeface="Corbel"/>
                <a:ea typeface="Corbel"/>
                <a:cs typeface="Corbel"/>
                <a:sym typeface="Corbel"/>
              </a:rPr>
              <a:t>En América Latina, países como Brasil, Colombia, Ecuador, Venezuela, Perú y México, que juntos constituyen menos del 10% de la superficie terrestre, contienen aproximadamente el 70% de la biodiversidad del planeta.</a:t>
            </a:r>
            <a:endParaRPr/>
          </a:p>
        </p:txBody>
      </p:sp>
      <p:sp>
        <p:nvSpPr>
          <p:cNvPr id="184" name="Google Shape;184;p24"/>
          <p:cNvSpPr/>
          <p:nvPr/>
        </p:nvSpPr>
        <p:spPr>
          <a:xfrm>
            <a:off x="1262130" y="4324541"/>
            <a:ext cx="6619740" cy="181588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i="1" sz="1600">
              <a:solidFill>
                <a:srgbClr val="7F7F7F"/>
              </a:solidFill>
              <a:latin typeface="Corbel"/>
              <a:ea typeface="Corbel"/>
              <a:cs typeface="Corbel"/>
              <a:sym typeface="Corbel"/>
            </a:endParaRPr>
          </a:p>
          <a:p>
            <a:pPr indent="0" lvl="0" marL="0" marR="0" rtl="0" algn="ctr">
              <a:spcBef>
                <a:spcPts val="0"/>
              </a:spcBef>
              <a:spcAft>
                <a:spcPts val="0"/>
              </a:spcAft>
              <a:buNone/>
            </a:pPr>
            <a:r>
              <a:rPr i="1" lang="es-CL" sz="1600">
                <a:solidFill>
                  <a:srgbClr val="7F7F7F"/>
                </a:solidFill>
                <a:latin typeface="Corbel"/>
                <a:ea typeface="Corbel"/>
                <a:cs typeface="Corbel"/>
                <a:sym typeface="Corbel"/>
              </a:rPr>
              <a:t>Algunas consecuencias de la deforestación…</a:t>
            </a:r>
            <a:endParaRPr/>
          </a:p>
          <a:p>
            <a:pPr indent="0" lvl="0" marL="0" marR="0" rtl="0" algn="ctr">
              <a:spcBef>
                <a:spcPts val="0"/>
              </a:spcBef>
              <a:spcAft>
                <a:spcPts val="0"/>
              </a:spcAft>
              <a:buNone/>
            </a:pPr>
            <a:r>
              <a:t/>
            </a:r>
            <a:endParaRPr i="1" sz="1600">
              <a:solidFill>
                <a:srgbClr val="7F7F7F"/>
              </a:solidFill>
              <a:latin typeface="Corbel"/>
              <a:ea typeface="Corbel"/>
              <a:cs typeface="Corbel"/>
              <a:sym typeface="Corbel"/>
            </a:endParaRPr>
          </a:p>
          <a:p>
            <a:pPr indent="0" lvl="0" marL="0" marR="0" rtl="0" algn="ctr">
              <a:spcBef>
                <a:spcPts val="0"/>
              </a:spcBef>
              <a:spcAft>
                <a:spcPts val="0"/>
              </a:spcAft>
              <a:buNone/>
            </a:pPr>
            <a:r>
              <a:rPr lang="es-CL" sz="1600">
                <a:solidFill>
                  <a:srgbClr val="C54E83"/>
                </a:solidFill>
                <a:latin typeface="Corbel"/>
                <a:ea typeface="Corbel"/>
                <a:cs typeface="Corbel"/>
                <a:sym typeface="Corbel"/>
              </a:rPr>
              <a:t>La fragmentación de hábitats, la disminución de la resiliencia ambiental para la captura y almacenamiento de CO2, la degradación y pérdida de la productividad del suelo, la afectación a la seguridad agrícola y la energía hidrológica debido al reciclaje alterado de la humedad.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pic>
        <p:nvPicPr>
          <p:cNvPr id="189" name="Google Shape;189;p25"/>
          <p:cNvPicPr preferRelativeResize="0"/>
          <p:nvPr/>
        </p:nvPicPr>
        <p:blipFill rotWithShape="1">
          <a:blip r:embed="rId4">
            <a:alphaModFix/>
          </a:blip>
          <a:srcRect b="0" l="0" r="0" t="0"/>
          <a:stretch/>
        </p:blipFill>
        <p:spPr>
          <a:xfrm>
            <a:off x="1972201" y="1207005"/>
            <a:ext cx="2088369" cy="2127959"/>
          </a:xfrm>
          <a:prstGeom prst="rect">
            <a:avLst/>
          </a:prstGeom>
          <a:noFill/>
          <a:ln>
            <a:noFill/>
          </a:ln>
        </p:spPr>
      </p:pic>
      <p:sp>
        <p:nvSpPr>
          <p:cNvPr id="190" name="Google Shape;190;p25"/>
          <p:cNvSpPr/>
          <p:nvPr/>
        </p:nvSpPr>
        <p:spPr>
          <a:xfrm>
            <a:off x="1262130" y="3519153"/>
            <a:ext cx="6619740" cy="2308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600">
                <a:solidFill>
                  <a:srgbClr val="7F7F7F"/>
                </a:solidFill>
                <a:latin typeface="Corbel"/>
                <a:ea typeface="Corbel"/>
                <a:cs typeface="Corbel"/>
                <a:sym typeface="Corbel"/>
              </a:rPr>
              <a:t>La dinámica de la propagación de enfermedades infecciosas, en particular las transmitidas por vectores, está en función de la variabilidad ambiental (cambio climático, temperatura, humedad relativa, precipitaciones pluviales), la modificación del hábitat, la evolución del virus y factores humanos, tales como el crecimiento poblacional, la urbanización no planificada, los movimientos migratorios (temporales o definitivos) y el abandono de los programas de control de vectores que, en conjunto, provocan emergencias y reemergencias de enfermedades, así como la endemicidad y expansión de algunas de ellas. </a:t>
            </a:r>
            <a:endParaRPr/>
          </a:p>
        </p:txBody>
      </p:sp>
      <p:pic>
        <p:nvPicPr>
          <p:cNvPr id="191" name="Google Shape;191;p25"/>
          <p:cNvPicPr preferRelativeResize="0"/>
          <p:nvPr/>
        </p:nvPicPr>
        <p:blipFill rotWithShape="1">
          <a:blip r:embed="rId5">
            <a:alphaModFix/>
          </a:blip>
          <a:srcRect b="0" l="0" r="0" t="0"/>
          <a:stretch/>
        </p:blipFill>
        <p:spPr>
          <a:xfrm>
            <a:off x="5050252" y="1207005"/>
            <a:ext cx="2088369" cy="2127959"/>
          </a:xfrm>
          <a:prstGeom prst="rect">
            <a:avLst/>
          </a:prstGeom>
          <a:noFill/>
          <a:ln>
            <a:noFill/>
          </a:ln>
        </p:spPr>
      </p:pic>
      <p:pic>
        <p:nvPicPr>
          <p:cNvPr id="192" name="Google Shape;192;p25"/>
          <p:cNvPicPr preferRelativeResize="0"/>
          <p:nvPr/>
        </p:nvPicPr>
        <p:blipFill rotWithShape="1">
          <a:blip r:embed="rId6">
            <a:alphaModFix/>
          </a:blip>
          <a:srcRect b="0" l="0" r="0" t="0"/>
          <a:stretch/>
        </p:blipFill>
        <p:spPr>
          <a:xfrm>
            <a:off x="3551792" y="1200794"/>
            <a:ext cx="2103248" cy="213805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 name="Shape 196"/>
        <p:cNvGrpSpPr/>
        <p:nvPr/>
      </p:nvGrpSpPr>
      <p:grpSpPr>
        <a:xfrm>
          <a:off x="0" y="0"/>
          <a:ext cx="0" cy="0"/>
          <a:chOff x="0" y="0"/>
          <a:chExt cx="0" cy="0"/>
        </a:xfrm>
      </p:grpSpPr>
      <p:sp>
        <p:nvSpPr>
          <p:cNvPr id="197" name="Google Shape;197;p2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EPIDEMIOLOGÍA AMBIENTAL</a:t>
            </a:r>
            <a:endParaRPr b="0" i="0" sz="2400" u="none" cap="none" strike="noStrike">
              <a:solidFill>
                <a:srgbClr val="C54E83"/>
              </a:solidFill>
              <a:latin typeface="Calibri"/>
              <a:ea typeface="Calibri"/>
              <a:cs typeface="Calibri"/>
              <a:sym typeface="Calibri"/>
            </a:endParaRPr>
          </a:p>
        </p:txBody>
      </p:sp>
      <p:sp>
        <p:nvSpPr>
          <p:cNvPr id="198" name="Google Shape;198;p26"/>
          <p:cNvSpPr txBox="1"/>
          <p:nvPr/>
        </p:nvSpPr>
        <p:spPr>
          <a:xfrm>
            <a:off x="595419" y="1629473"/>
            <a:ext cx="5972807" cy="378086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Estudio de las consecuencias sobre la salud humana de exposiciones involuntarias y prolongadas a agentes (biológicos, químicos y físicos) contenidos en el ambiente, su distribución y factores determinantes.</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Entre los agentes biológicos se encuentran las bacterias, virus, protozoarios, toxinas y hongos. Entre los químicos, se pueden citar los metales pesados, plaguicidas y fertilizantes. Entre los agentes físicos se encuentran los no mecánicos (e.g. ruido, vibraciones) y psicosociales (estrés, tabaquismo, alcoholismo, conductas sexuales riesgosas, drogadicción y violencia). </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Los organismos infecciosos hallados en el ambiente (e.g. en los reservorios de agua) recaen en el espectro de la epidemiología ambiental, bien sea a nivel de endemias, epidemias o pandemias. </a:t>
            </a:r>
            <a:endParaRPr/>
          </a:p>
        </p:txBody>
      </p:sp>
      <p:pic>
        <p:nvPicPr>
          <p:cNvPr id="199" name="Google Shape;199;p26"/>
          <p:cNvPicPr preferRelativeResize="0"/>
          <p:nvPr/>
        </p:nvPicPr>
        <p:blipFill rotWithShape="1">
          <a:blip r:embed="rId4">
            <a:alphaModFix/>
          </a:blip>
          <a:srcRect b="0" l="0" r="0" t="0"/>
          <a:stretch/>
        </p:blipFill>
        <p:spPr>
          <a:xfrm>
            <a:off x="6715512" y="2488744"/>
            <a:ext cx="1849064" cy="188051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p27"/>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CONTAMINACIÓN</a:t>
            </a:r>
            <a:endParaRPr b="0" i="0" sz="2400" u="none" cap="none" strike="noStrike">
              <a:solidFill>
                <a:srgbClr val="C54E83"/>
              </a:solidFill>
              <a:latin typeface="Calibri"/>
              <a:ea typeface="Calibri"/>
              <a:cs typeface="Calibri"/>
              <a:sym typeface="Calibri"/>
            </a:endParaRPr>
          </a:p>
        </p:txBody>
      </p:sp>
      <p:pic>
        <p:nvPicPr>
          <p:cNvPr id="205" name="Google Shape;205;p27"/>
          <p:cNvPicPr preferRelativeResize="0"/>
          <p:nvPr/>
        </p:nvPicPr>
        <p:blipFill rotWithShape="1">
          <a:blip r:embed="rId4">
            <a:alphaModFix/>
          </a:blip>
          <a:srcRect b="0" l="0" r="0" t="0"/>
          <a:stretch/>
        </p:blipFill>
        <p:spPr>
          <a:xfrm>
            <a:off x="4298767" y="1200794"/>
            <a:ext cx="2103248" cy="2138053"/>
          </a:xfrm>
          <a:prstGeom prst="rect">
            <a:avLst/>
          </a:prstGeom>
          <a:noFill/>
          <a:ln>
            <a:noFill/>
          </a:ln>
        </p:spPr>
      </p:pic>
      <p:pic>
        <p:nvPicPr>
          <p:cNvPr id="206" name="Google Shape;206;p27"/>
          <p:cNvPicPr preferRelativeResize="0"/>
          <p:nvPr/>
        </p:nvPicPr>
        <p:blipFill rotWithShape="1">
          <a:blip r:embed="rId5">
            <a:alphaModFix/>
          </a:blip>
          <a:srcRect b="0" l="0" r="0" t="0"/>
          <a:stretch/>
        </p:blipFill>
        <p:spPr>
          <a:xfrm>
            <a:off x="2716702" y="1207005"/>
            <a:ext cx="2093317" cy="2127959"/>
          </a:xfrm>
          <a:prstGeom prst="rect">
            <a:avLst/>
          </a:prstGeom>
          <a:noFill/>
          <a:ln>
            <a:noFill/>
          </a:ln>
        </p:spPr>
      </p:pic>
      <p:sp>
        <p:nvSpPr>
          <p:cNvPr id="207" name="Google Shape;207;p27"/>
          <p:cNvSpPr/>
          <p:nvPr/>
        </p:nvSpPr>
        <p:spPr>
          <a:xfrm>
            <a:off x="1262130" y="3519153"/>
            <a:ext cx="6619740" cy="24622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400">
                <a:solidFill>
                  <a:srgbClr val="7F7F7F"/>
                </a:solidFill>
                <a:latin typeface="Corbel"/>
                <a:ea typeface="Corbel"/>
                <a:cs typeface="Corbel"/>
                <a:sym typeface="Corbel"/>
              </a:rPr>
              <a:t>El plomo se encuentra en el ambiente en forma natural. Sin embargo, la mayoría de los niveles elevados que se presentan en un determinado medio son producto de actividades humanas, tales como la minería, la industria metalúrgica, elaboración de pinturas, construcción de automóviles (baterías y radiadores), e inclusive en los hogares (tuberías oxidadas, juguetes hechos con plomo, entre otros). En estos hogares se puede encontrar niveles elevados de plomo en la sangre de los niños, ocasionandoles déficit en la atención, trastornos en el aprendizaje y retardo en el desarrollo físico, mental y psicomotor. Además, la contaminación por plomo puede estar asociada a enfermedades neurológicas, las cuales son más críticas en el feto en desarrollo y el niño en crecimiento que en los adultos, en los que pueden presentarse trastornos renales e hipertensión arterial.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1" name="Shape 211"/>
        <p:cNvGrpSpPr/>
        <p:nvPr/>
      </p:nvGrpSpPr>
      <p:grpSpPr>
        <a:xfrm>
          <a:off x="0" y="0"/>
          <a:ext cx="0" cy="0"/>
          <a:chOff x="0" y="0"/>
          <a:chExt cx="0" cy="0"/>
        </a:xfrm>
      </p:grpSpPr>
      <p:sp>
        <p:nvSpPr>
          <p:cNvPr id="212" name="Google Shape;212;p28"/>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CONTAMINACIÓN</a:t>
            </a:r>
            <a:endParaRPr b="0" i="0" sz="2400" u="none" cap="none" strike="noStrike">
              <a:solidFill>
                <a:srgbClr val="C54E83"/>
              </a:solidFill>
              <a:latin typeface="Calibri"/>
              <a:ea typeface="Calibri"/>
              <a:cs typeface="Calibri"/>
              <a:sym typeface="Calibri"/>
            </a:endParaRPr>
          </a:p>
        </p:txBody>
      </p:sp>
      <p:pic>
        <p:nvPicPr>
          <p:cNvPr id="213" name="Google Shape;213;p28"/>
          <p:cNvPicPr preferRelativeResize="0"/>
          <p:nvPr/>
        </p:nvPicPr>
        <p:blipFill rotWithShape="1">
          <a:blip r:embed="rId4">
            <a:alphaModFix/>
          </a:blip>
          <a:srcRect b="0" l="0" r="0" t="0"/>
          <a:stretch/>
        </p:blipFill>
        <p:spPr>
          <a:xfrm>
            <a:off x="4301253" y="1200794"/>
            <a:ext cx="2098275" cy="2138053"/>
          </a:xfrm>
          <a:prstGeom prst="rect">
            <a:avLst/>
          </a:prstGeom>
          <a:noFill/>
          <a:ln>
            <a:noFill/>
          </a:ln>
        </p:spPr>
      </p:pic>
      <p:pic>
        <p:nvPicPr>
          <p:cNvPr id="214" name="Google Shape;214;p28"/>
          <p:cNvPicPr preferRelativeResize="0"/>
          <p:nvPr/>
        </p:nvPicPr>
        <p:blipFill rotWithShape="1">
          <a:blip r:embed="rId5">
            <a:alphaModFix/>
          </a:blip>
          <a:srcRect b="0" l="0" r="0" t="0"/>
          <a:stretch/>
        </p:blipFill>
        <p:spPr>
          <a:xfrm>
            <a:off x="2719176" y="1207005"/>
            <a:ext cx="2088369" cy="2127959"/>
          </a:xfrm>
          <a:prstGeom prst="rect">
            <a:avLst/>
          </a:prstGeom>
          <a:noFill/>
          <a:ln>
            <a:noFill/>
          </a:ln>
        </p:spPr>
      </p:pic>
      <p:sp>
        <p:nvSpPr>
          <p:cNvPr id="215" name="Google Shape;215;p28"/>
          <p:cNvSpPr/>
          <p:nvPr/>
        </p:nvSpPr>
        <p:spPr>
          <a:xfrm>
            <a:off x="1262130" y="3519153"/>
            <a:ext cx="6619740" cy="206210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600">
                <a:solidFill>
                  <a:srgbClr val="7F7F7F"/>
                </a:solidFill>
                <a:latin typeface="Corbel"/>
                <a:ea typeface="Corbel"/>
                <a:cs typeface="Corbel"/>
                <a:sym typeface="Corbel"/>
              </a:rPr>
              <a:t>Desde el inicio de la era industrial, los niveles de mercurio (Hg) en el ambiente han aumentado considerablemente, hasta alcanzar concentraciones que afectan los ecosistemas y la salud humana. El mercurio representa un problema mundial, debido a su capacidad de persistencia en el ambiente, a la bioacumulación en las cadenas alimenticias y a sus efectos en la salud humana (i.e. daños irreversibles en el sistema nervioso central, nefrotoxicidad, malformaciones congénitas, daños al sistema cardiovascular) y en el ambiente.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p29"/>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CONTAMINACIÓN</a:t>
            </a:r>
            <a:endParaRPr b="0" i="0" sz="2400" u="none" cap="none" strike="noStrike">
              <a:solidFill>
                <a:srgbClr val="C54E83"/>
              </a:solidFill>
              <a:latin typeface="Calibri"/>
              <a:ea typeface="Calibri"/>
              <a:cs typeface="Calibri"/>
              <a:sym typeface="Calibri"/>
            </a:endParaRPr>
          </a:p>
        </p:txBody>
      </p:sp>
      <p:sp>
        <p:nvSpPr>
          <p:cNvPr id="221" name="Google Shape;221;p29"/>
          <p:cNvSpPr txBox="1"/>
          <p:nvPr/>
        </p:nvSpPr>
        <p:spPr>
          <a:xfrm>
            <a:off x="595419" y="2592443"/>
            <a:ext cx="5972807" cy="167311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El benceno es un contaminante gaseoso que se utiliza como componente en los combustibles para motores y como disolvente para grasas, ceras, resinas, aceites, tintas, pinturas, plásticos y caucho. Se emplea en la extracción de aceites de semillas y nueces y en la impresión de fotograbado. También se utiliza en la fabricación de detergentes, explosivos, productos farmacéuticos y colorantes.</a:t>
            </a:r>
            <a:endParaRPr/>
          </a:p>
        </p:txBody>
      </p:sp>
      <p:pic>
        <p:nvPicPr>
          <p:cNvPr id="222" name="Google Shape;222;p29"/>
          <p:cNvPicPr preferRelativeResize="0"/>
          <p:nvPr/>
        </p:nvPicPr>
        <p:blipFill rotWithShape="1">
          <a:blip r:embed="rId4">
            <a:alphaModFix/>
          </a:blip>
          <a:srcRect b="0" l="0" r="0" t="0"/>
          <a:stretch/>
        </p:blipFill>
        <p:spPr>
          <a:xfrm>
            <a:off x="6715512" y="2489167"/>
            <a:ext cx="1849064" cy="187966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 name="Shape 226"/>
        <p:cNvGrpSpPr/>
        <p:nvPr/>
      </p:nvGrpSpPr>
      <p:grpSpPr>
        <a:xfrm>
          <a:off x="0" y="0"/>
          <a:ext cx="0" cy="0"/>
          <a:chOff x="0" y="0"/>
          <a:chExt cx="0" cy="0"/>
        </a:xfrm>
      </p:grpSpPr>
      <p:sp>
        <p:nvSpPr>
          <p:cNvPr id="227" name="Google Shape;227;p30"/>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CONTAMINACIÓN</a:t>
            </a:r>
            <a:endParaRPr b="0" i="0" sz="2400" u="none" cap="none" strike="noStrike">
              <a:solidFill>
                <a:srgbClr val="C54E83"/>
              </a:solidFill>
              <a:latin typeface="Calibri"/>
              <a:ea typeface="Calibri"/>
              <a:cs typeface="Calibri"/>
              <a:sym typeface="Calibri"/>
            </a:endParaRPr>
          </a:p>
        </p:txBody>
      </p:sp>
      <p:sp>
        <p:nvSpPr>
          <p:cNvPr id="228" name="Google Shape;228;p30"/>
          <p:cNvSpPr txBox="1"/>
          <p:nvPr/>
        </p:nvSpPr>
        <p:spPr>
          <a:xfrm>
            <a:off x="595419" y="2206076"/>
            <a:ext cx="5972807" cy="2726988"/>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Cualquier individuo puede estar expuesto al benceno como resultado del humo directo e indirecto del cigarrillo, del uso doméstico de disolventes y gasolina, y de la existencia de tanques de almacenamiento subterráneos con fugas. El benceno se absorbe en el cuerpo humano por varias vías, incluyendo la inhalación, el contacto dérmico y la ingestión. La exposición a este compuesto gaseoso, incluso en dosis bajas, tiene relación con una variedad de efectos adversos agudos y crónicos para la salud, incluyendo somnolencia, mareos, dolor de cabeza, inconsciencia y, en exposiciones a niveles muy elevados, la muerte. </a:t>
            </a:r>
            <a:endParaRPr/>
          </a:p>
        </p:txBody>
      </p:sp>
      <p:pic>
        <p:nvPicPr>
          <p:cNvPr id="229" name="Google Shape;229;p30"/>
          <p:cNvPicPr preferRelativeResize="0"/>
          <p:nvPr/>
        </p:nvPicPr>
        <p:blipFill rotWithShape="1">
          <a:blip r:embed="rId4">
            <a:alphaModFix/>
          </a:blip>
          <a:srcRect b="0" l="0" r="0" t="0"/>
          <a:stretch/>
        </p:blipFill>
        <p:spPr>
          <a:xfrm>
            <a:off x="6715929" y="2489167"/>
            <a:ext cx="1848230" cy="187966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31"/>
          <p:cNvSpPr txBox="1"/>
          <p:nvPr/>
        </p:nvSpPr>
        <p:spPr>
          <a:xfrm>
            <a:off x="595417" y="350427"/>
            <a:ext cx="6269021"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CAMBIO CLIMÁTICO GLOBAL: EFECTOS EN LA SALUD DEL AMBIENTE Y DEL HUMANO</a:t>
            </a:r>
            <a:endParaRPr b="0" i="0" sz="2400" u="none" cap="none" strike="noStrike">
              <a:solidFill>
                <a:srgbClr val="C54E83"/>
              </a:solidFill>
              <a:latin typeface="Calibri"/>
              <a:ea typeface="Calibri"/>
              <a:cs typeface="Calibri"/>
              <a:sym typeface="Calibri"/>
            </a:endParaRPr>
          </a:p>
        </p:txBody>
      </p:sp>
      <p:pic>
        <p:nvPicPr>
          <p:cNvPr id="235" name="Google Shape;235;p31"/>
          <p:cNvPicPr preferRelativeResize="0"/>
          <p:nvPr/>
        </p:nvPicPr>
        <p:blipFill rotWithShape="1">
          <a:blip r:embed="rId4">
            <a:alphaModFix/>
          </a:blip>
          <a:srcRect b="0" l="0" r="0" t="0"/>
          <a:stretch/>
        </p:blipFill>
        <p:spPr>
          <a:xfrm>
            <a:off x="3807924" y="1167164"/>
            <a:ext cx="1528149" cy="1554138"/>
          </a:xfrm>
          <a:prstGeom prst="rect">
            <a:avLst/>
          </a:prstGeom>
          <a:noFill/>
          <a:ln>
            <a:noFill/>
          </a:ln>
        </p:spPr>
      </p:pic>
      <p:cxnSp>
        <p:nvCxnSpPr>
          <p:cNvPr id="236" name="Google Shape;236;p31"/>
          <p:cNvCxnSpPr/>
          <p:nvPr/>
        </p:nvCxnSpPr>
        <p:spPr>
          <a:xfrm flipH="1">
            <a:off x="4139000" y="2721303"/>
            <a:ext cx="865996" cy="15678"/>
          </a:xfrm>
          <a:prstGeom prst="straightConnector1">
            <a:avLst/>
          </a:prstGeom>
          <a:noFill/>
          <a:ln cap="rnd" cmpd="sng" w="34925">
            <a:solidFill>
              <a:srgbClr val="C54E83"/>
            </a:solidFill>
            <a:prstDash val="dot"/>
            <a:round/>
            <a:headEnd len="sm" w="sm" type="none"/>
            <a:tailEnd len="sm" w="sm" type="none"/>
          </a:ln>
        </p:spPr>
      </p:cxnSp>
      <p:sp>
        <p:nvSpPr>
          <p:cNvPr id="237" name="Google Shape;237;p31"/>
          <p:cNvSpPr/>
          <p:nvPr/>
        </p:nvSpPr>
        <p:spPr>
          <a:xfrm>
            <a:off x="639110" y="2974067"/>
            <a:ext cx="7865775" cy="2677656"/>
          </a:xfrm>
          <a:prstGeom prst="rect">
            <a:avLst/>
          </a:prstGeom>
          <a:noFill/>
          <a:ln>
            <a:noFill/>
          </a:ln>
        </p:spPr>
        <p:txBody>
          <a:bodyPr anchorCtr="0" anchor="t" bIns="45700" lIns="91425" spcFirstLastPara="1" rIns="91425" wrap="square" tIns="45700">
            <a:noAutofit/>
          </a:bodyPr>
          <a:lstStyle/>
          <a:p>
            <a:pPr indent="-285750" lvl="0" marL="285750" marR="0" rtl="0" algn="ctr">
              <a:spcBef>
                <a:spcPts val="0"/>
              </a:spcBef>
              <a:spcAft>
                <a:spcPts val="0"/>
              </a:spcAft>
              <a:buClr>
                <a:srgbClr val="C54E83"/>
              </a:buClr>
              <a:buSzPts val="1400"/>
              <a:buFont typeface="Courier New"/>
              <a:buChar char="o"/>
            </a:pPr>
            <a:r>
              <a:rPr lang="es-CL" sz="1400">
                <a:solidFill>
                  <a:srgbClr val="7F7F7F"/>
                </a:solidFill>
                <a:latin typeface="Corbel"/>
                <a:ea typeface="Corbel"/>
                <a:cs typeface="Corbel"/>
                <a:sym typeface="Corbel"/>
              </a:rPr>
              <a:t>Los efectos del cambio climático en la salud humana pueden ser directos o indirectos.</a:t>
            </a:r>
            <a:endParaRPr/>
          </a:p>
          <a:p>
            <a:pPr indent="-196850" lvl="0" marL="285750" marR="0" rtl="0" algn="ctr">
              <a:spcBef>
                <a:spcPts val="0"/>
              </a:spcBef>
              <a:spcAft>
                <a:spcPts val="0"/>
              </a:spcAft>
              <a:buClr>
                <a:srgbClr val="C54E83"/>
              </a:buClr>
              <a:buSzPts val="1400"/>
              <a:buFont typeface="Courier New"/>
              <a:buNone/>
            </a:pPr>
            <a:r>
              <a:t/>
            </a:r>
            <a:endParaRPr sz="1400">
              <a:solidFill>
                <a:srgbClr val="7F7F7F"/>
              </a:solidFill>
              <a:latin typeface="Corbel"/>
              <a:ea typeface="Corbel"/>
              <a:cs typeface="Corbel"/>
              <a:sym typeface="Corbel"/>
            </a:endParaRPr>
          </a:p>
          <a:p>
            <a:pPr indent="-285750" lvl="0" marL="285750" marR="0" rtl="0" algn="ctr">
              <a:spcBef>
                <a:spcPts val="0"/>
              </a:spcBef>
              <a:spcAft>
                <a:spcPts val="0"/>
              </a:spcAft>
              <a:buClr>
                <a:srgbClr val="C54E83"/>
              </a:buClr>
              <a:buSzPts val="1400"/>
              <a:buFont typeface="Courier New"/>
              <a:buChar char="o"/>
            </a:pPr>
            <a:r>
              <a:rPr lang="es-CL" sz="1400">
                <a:solidFill>
                  <a:srgbClr val="7F7F7F"/>
                </a:solidFill>
                <a:latin typeface="Corbel"/>
                <a:ea typeface="Corbel"/>
                <a:cs typeface="Corbel"/>
                <a:sym typeface="Corbel"/>
              </a:rPr>
              <a:t>Una de las principales amenazas para la biodiversidad (incluida la especie humana) es el cambio climático global, el cual se define como el resultado de la alteración de los sistemas biofísicos y ecológicos de la Tierra a una escala mundial. </a:t>
            </a:r>
            <a:endParaRPr/>
          </a:p>
          <a:p>
            <a:pPr indent="-196850" lvl="0" marL="285750" marR="0" rtl="0" algn="ctr">
              <a:spcBef>
                <a:spcPts val="0"/>
              </a:spcBef>
              <a:spcAft>
                <a:spcPts val="0"/>
              </a:spcAft>
              <a:buClr>
                <a:srgbClr val="C54E83"/>
              </a:buClr>
              <a:buSzPts val="1400"/>
              <a:buFont typeface="Courier New"/>
              <a:buNone/>
            </a:pPr>
            <a:r>
              <a:t/>
            </a:r>
            <a:endParaRPr sz="1400">
              <a:solidFill>
                <a:srgbClr val="7F7F7F"/>
              </a:solidFill>
              <a:latin typeface="Corbel"/>
              <a:ea typeface="Corbel"/>
              <a:cs typeface="Corbel"/>
              <a:sym typeface="Corbel"/>
            </a:endParaRPr>
          </a:p>
          <a:p>
            <a:pPr indent="-285750" lvl="0" marL="285750" marR="0" rtl="0" algn="ctr">
              <a:spcBef>
                <a:spcPts val="0"/>
              </a:spcBef>
              <a:spcAft>
                <a:spcPts val="0"/>
              </a:spcAft>
              <a:buClr>
                <a:srgbClr val="C54E83"/>
              </a:buClr>
              <a:buSzPts val="1400"/>
              <a:buFont typeface="Courier New"/>
              <a:buChar char="o"/>
            </a:pPr>
            <a:r>
              <a:rPr lang="es-CL" sz="1400">
                <a:solidFill>
                  <a:srgbClr val="7F7F7F"/>
                </a:solidFill>
                <a:latin typeface="Corbel"/>
                <a:ea typeface="Corbel"/>
                <a:cs typeface="Corbel"/>
                <a:sym typeface="Corbel"/>
              </a:rPr>
              <a:t>La tasa de calentamiento global en los últimos 50 años (0,13 °C por década) representa casi el doble que en los últimos 100 años, con temperaturas proyectadas para el siglo XXI dos o tres veces mayores que en el siglo XX (entre 0,3 y 0,4 ºC por década). </a:t>
            </a:r>
            <a:endParaRPr/>
          </a:p>
          <a:p>
            <a:pPr indent="-196850" lvl="0" marL="285750" marR="0" rtl="0" algn="ctr">
              <a:spcBef>
                <a:spcPts val="0"/>
              </a:spcBef>
              <a:spcAft>
                <a:spcPts val="0"/>
              </a:spcAft>
              <a:buClr>
                <a:srgbClr val="C54E83"/>
              </a:buClr>
              <a:buSzPts val="1400"/>
              <a:buFont typeface="Courier New"/>
              <a:buNone/>
            </a:pPr>
            <a:r>
              <a:t/>
            </a:r>
            <a:endParaRPr sz="1400">
              <a:solidFill>
                <a:srgbClr val="7F7F7F"/>
              </a:solidFill>
              <a:latin typeface="Corbel"/>
              <a:ea typeface="Corbel"/>
              <a:cs typeface="Corbel"/>
              <a:sym typeface="Corbel"/>
            </a:endParaRPr>
          </a:p>
          <a:p>
            <a:pPr indent="-285750" lvl="0" marL="285750" marR="0" rtl="0" algn="ctr">
              <a:spcBef>
                <a:spcPts val="0"/>
              </a:spcBef>
              <a:spcAft>
                <a:spcPts val="0"/>
              </a:spcAft>
              <a:buClr>
                <a:srgbClr val="C54E83"/>
              </a:buClr>
              <a:buSzPts val="1400"/>
              <a:buFont typeface="Courier New"/>
              <a:buChar char="o"/>
            </a:pPr>
            <a:r>
              <a:rPr lang="es-CL" sz="1400">
                <a:solidFill>
                  <a:srgbClr val="7F7F7F"/>
                </a:solidFill>
                <a:latin typeface="Corbel"/>
                <a:ea typeface="Corbel"/>
                <a:cs typeface="Corbel"/>
                <a:sym typeface="Corbel"/>
              </a:rPr>
              <a:t>Se ha estimado que, para el año 2100, el 12,6% de las plantas, el 9,4% de los invertebrados y el 17,7% de los vertebrados probablemente se extinguirán, debido a los efectos del cambio climático.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32"/>
          <p:cNvSpPr txBox="1"/>
          <p:nvPr/>
        </p:nvSpPr>
        <p:spPr>
          <a:xfrm>
            <a:off x="595417" y="350427"/>
            <a:ext cx="6269021"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C54E83"/>
                </a:solidFill>
                <a:latin typeface="Corbel"/>
                <a:ea typeface="Corbel"/>
                <a:cs typeface="Corbel"/>
                <a:sym typeface="Corbel"/>
              </a:rPr>
              <a:t>CAMBIO CLIMÁTICO GLOBAL: EFECTOS EN LA SALUD DEL AMBIENTE Y DEL HUMANO</a:t>
            </a:r>
            <a:endParaRPr b="0" i="0" sz="2400" u="none" cap="none" strike="noStrike">
              <a:solidFill>
                <a:srgbClr val="C54E83"/>
              </a:solidFill>
              <a:latin typeface="Calibri"/>
              <a:ea typeface="Calibri"/>
              <a:cs typeface="Calibri"/>
              <a:sym typeface="Calibri"/>
            </a:endParaRPr>
          </a:p>
        </p:txBody>
      </p:sp>
      <p:pic>
        <p:nvPicPr>
          <p:cNvPr id="243" name="Google Shape;243;p32"/>
          <p:cNvPicPr preferRelativeResize="0"/>
          <p:nvPr/>
        </p:nvPicPr>
        <p:blipFill rotWithShape="1">
          <a:blip r:embed="rId4">
            <a:alphaModFix/>
          </a:blip>
          <a:srcRect b="0" l="0" r="0" t="0"/>
          <a:stretch/>
        </p:blipFill>
        <p:spPr>
          <a:xfrm>
            <a:off x="2498391" y="1145713"/>
            <a:ext cx="3861526" cy="49786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33"/>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2400">
                <a:solidFill>
                  <a:schemeClr val="lt1"/>
                </a:solidFill>
                <a:latin typeface="Corbel"/>
                <a:ea typeface="Corbel"/>
                <a:cs typeface="Corbel"/>
                <a:sym typeface="Corbel"/>
              </a:rPr>
              <a:t>CONCLUSIONES</a:t>
            </a:r>
            <a:endParaRPr b="1" sz="2400">
              <a:solidFill>
                <a:schemeClr val="lt1"/>
              </a:solidFill>
              <a:latin typeface="Corbel"/>
              <a:ea typeface="Corbel"/>
              <a:cs typeface="Corbel"/>
              <a:sym typeface="Corbel"/>
            </a:endParaRPr>
          </a:p>
        </p:txBody>
      </p:sp>
      <p:cxnSp>
        <p:nvCxnSpPr>
          <p:cNvPr id="249" name="Google Shape;249;p33"/>
          <p:cNvCxnSpPr/>
          <p:nvPr/>
        </p:nvCxnSpPr>
        <p:spPr>
          <a:xfrm rot="10800000">
            <a:off x="3275589" y="5382832"/>
            <a:ext cx="2592820" cy="0"/>
          </a:xfrm>
          <a:prstGeom prst="straightConnector1">
            <a:avLst/>
          </a:prstGeom>
          <a:noFill/>
          <a:ln cap="rnd" cmpd="sng" w="38100">
            <a:solidFill>
              <a:schemeClr val="lt1"/>
            </a:solidFill>
            <a:prstDash val="dot"/>
            <a:round/>
            <a:headEnd len="sm" w="sm" type="none"/>
            <a:tailEnd len="sm" w="sm" type="none"/>
          </a:ln>
        </p:spPr>
      </p:cxnSp>
      <p:cxnSp>
        <p:nvCxnSpPr>
          <p:cNvPr id="250" name="Google Shape;250;p33"/>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251" name="Google Shape;251;p33"/>
          <p:cNvSpPr/>
          <p:nvPr/>
        </p:nvSpPr>
        <p:spPr>
          <a:xfrm>
            <a:off x="372021" y="2520510"/>
            <a:ext cx="8399954" cy="2862322"/>
          </a:xfrm>
          <a:prstGeom prst="rect">
            <a:avLst/>
          </a:prstGeom>
          <a:noFill/>
          <a:ln>
            <a:noFill/>
          </a:ln>
        </p:spPr>
        <p:txBody>
          <a:bodyPr anchorCtr="0" anchor="t" bIns="45700" lIns="91425" spcFirstLastPara="1" rIns="91425" wrap="square" tIns="45700">
            <a:noAutofit/>
          </a:bodyPr>
          <a:lstStyle/>
          <a:p>
            <a:pPr indent="-285750" lvl="0" marL="285750" marR="0" rtl="0" algn="ctr">
              <a:spcBef>
                <a:spcPts val="0"/>
              </a:spcBef>
              <a:spcAft>
                <a:spcPts val="0"/>
              </a:spcAft>
              <a:buClr>
                <a:schemeClr val="lt1"/>
              </a:buClr>
              <a:buSzPts val="1800"/>
              <a:buFont typeface="Arial"/>
              <a:buChar char="•"/>
            </a:pPr>
            <a:r>
              <a:rPr lang="es-CL" sz="1800">
                <a:solidFill>
                  <a:schemeClr val="lt1"/>
                </a:solidFill>
                <a:latin typeface="Corbel"/>
                <a:ea typeface="Corbel"/>
                <a:cs typeface="Corbel"/>
                <a:sym typeface="Corbel"/>
              </a:rPr>
              <a:t>La problemática ambiental y los procesos de contaminación tienen hoy en día un alto impacto sobre la salud de la población humana –y de muchos otros seres vivos–, manifestándose en el ritmo sostenido del incremento de patologías vinculadas a la calidad ambiental. </a:t>
            </a:r>
            <a:endParaRPr/>
          </a:p>
          <a:p>
            <a:pPr indent="-171450" lvl="0" marL="285750" marR="0" rtl="0" algn="ctr">
              <a:spcBef>
                <a:spcPts val="0"/>
              </a:spcBef>
              <a:spcAft>
                <a:spcPts val="0"/>
              </a:spcAft>
              <a:buClr>
                <a:schemeClr val="dk1"/>
              </a:buClr>
              <a:buSzPts val="1800"/>
              <a:buFont typeface="Arial"/>
              <a:buNone/>
            </a:pPr>
            <a:r>
              <a:t/>
            </a:r>
            <a:endParaRPr sz="1800">
              <a:solidFill>
                <a:schemeClr val="lt1"/>
              </a:solidFill>
              <a:latin typeface="Corbel"/>
              <a:ea typeface="Corbel"/>
              <a:cs typeface="Corbel"/>
              <a:sym typeface="Corbel"/>
            </a:endParaRPr>
          </a:p>
          <a:p>
            <a:pPr indent="-285750" lvl="0" marL="285750" marR="0" rtl="0" algn="ctr">
              <a:spcBef>
                <a:spcPts val="0"/>
              </a:spcBef>
              <a:spcAft>
                <a:spcPts val="0"/>
              </a:spcAft>
              <a:buClr>
                <a:schemeClr val="lt1"/>
              </a:buClr>
              <a:buSzPts val="1800"/>
              <a:buFont typeface="Arial"/>
              <a:buChar char="•"/>
            </a:pPr>
            <a:r>
              <a:rPr lang="es-CL" sz="1800">
                <a:solidFill>
                  <a:schemeClr val="lt1"/>
                </a:solidFill>
                <a:latin typeface="Corbel"/>
                <a:ea typeface="Corbel"/>
                <a:cs typeface="Corbel"/>
                <a:sym typeface="Corbel"/>
              </a:rPr>
              <a:t>Los desafíos económicos y sanitarios que enfrenta la población humana como consecuencia del cambio climático alertan sobre la necesidad de analizar los escenarios de riesgo y establecer programas realmente efectivos de mitigación del cambio climático global.</a:t>
            </a:r>
            <a:endParaRPr/>
          </a:p>
          <a:p>
            <a:pPr indent="-171450" lvl="0" marL="285750" marR="0" rtl="0" algn="ctr">
              <a:spcBef>
                <a:spcPts val="0"/>
              </a:spcBef>
              <a:spcAft>
                <a:spcPts val="0"/>
              </a:spcAft>
              <a:buClr>
                <a:schemeClr val="dk1"/>
              </a:buClr>
              <a:buSzPts val="1800"/>
              <a:buFont typeface="Arial"/>
              <a:buNone/>
            </a:pPr>
            <a:r>
              <a:t/>
            </a:r>
            <a:endParaRPr sz="1800">
              <a:solidFill>
                <a:schemeClr val="lt1"/>
              </a:solidFill>
              <a:latin typeface="Corbel"/>
              <a:ea typeface="Corbel"/>
              <a:cs typeface="Corbel"/>
              <a:sym typeface="Corbel"/>
            </a:endParaRPr>
          </a:p>
        </p:txBody>
      </p:sp>
      <p:sp>
        <p:nvSpPr>
          <p:cNvPr id="252" name="Google Shape;252;p33"/>
          <p:cNvSpPr txBox="1"/>
          <p:nvPr/>
        </p:nvSpPr>
        <p:spPr>
          <a:xfrm>
            <a:off x="1738646" y="5515607"/>
            <a:ext cx="5666704" cy="56397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1000"/>
              </a:spcBef>
              <a:spcAft>
                <a:spcPts val="0"/>
              </a:spcAft>
              <a:buClr>
                <a:schemeClr val="lt1"/>
              </a:buClr>
              <a:buSzPts val="1200"/>
              <a:buFont typeface="Arial"/>
              <a:buNone/>
            </a:pPr>
            <a:r>
              <a:rPr i="1" lang="es-CL" sz="1200">
                <a:solidFill>
                  <a:schemeClr val="lt1"/>
                </a:solidFill>
                <a:latin typeface="Corbel"/>
                <a:ea typeface="Corbel"/>
                <a:cs typeface="Corbel"/>
                <a:sym typeface="Corbel"/>
              </a:rPr>
              <a:t>Para mayor información, revisar el artículo original en: </a:t>
            </a:r>
            <a:br>
              <a:rPr i="1" lang="es-CL" sz="1200">
                <a:solidFill>
                  <a:schemeClr val="lt1"/>
                </a:solidFill>
                <a:latin typeface="Corbel"/>
                <a:ea typeface="Corbel"/>
                <a:cs typeface="Corbel"/>
                <a:sym typeface="Corbel"/>
              </a:rPr>
            </a:br>
            <a:r>
              <a:rPr i="1" lang="es-CL" sz="1200">
                <a:solidFill>
                  <a:schemeClr val="lt1"/>
                </a:solidFill>
                <a:latin typeface="Corbel"/>
                <a:ea typeface="Corbel"/>
                <a:cs typeface="Corbel"/>
                <a:sym typeface="Corbel"/>
              </a:rPr>
              <a:t>http://www.enfermedadesemergentes.com/articulos/a690/ENF2018-17-01_especial_Sanchez.pdf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cxnSp>
        <p:nvCxnSpPr>
          <p:cNvPr id="257" name="Google Shape;257;p34"/>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258" name="Google Shape;258;p34"/>
          <p:cNvSpPr txBox="1"/>
          <p:nvPr/>
        </p:nvSpPr>
        <p:spPr>
          <a:xfrm>
            <a:off x="1325655" y="2267641"/>
            <a:ext cx="6699193" cy="88175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DETERMINANTES DE LA SALUD Y SU VINCULACIÓN CON LA CONTAMINACIÓN</a:t>
            </a:r>
            <a:endParaRPr/>
          </a:p>
          <a:p>
            <a:pPr indent="0" lvl="0" marL="0" marR="0" rtl="0" algn="ctr">
              <a:lnSpc>
                <a:spcPct val="100000"/>
              </a:lnSpc>
              <a:spcBef>
                <a:spcPts val="0"/>
              </a:spcBef>
              <a:spcAft>
                <a:spcPts val="0"/>
              </a:spcAft>
              <a:buClr>
                <a:srgbClr val="000000"/>
              </a:buClr>
              <a:buSzPts val="1800"/>
              <a:buFont typeface="Calibri"/>
              <a:buNone/>
            </a:pPr>
            <a:r>
              <a:t/>
            </a:r>
            <a:endParaRPr b="0" i="0" sz="2400" u="none" cap="none" strike="noStrike">
              <a:solidFill>
                <a:srgbClr val="000000"/>
              </a:solidFill>
              <a:latin typeface="Arial"/>
              <a:ea typeface="Arial"/>
              <a:cs typeface="Arial"/>
              <a:sym typeface="Arial"/>
            </a:endParaRPr>
          </a:p>
        </p:txBody>
      </p:sp>
      <p:sp>
        <p:nvSpPr>
          <p:cNvPr id="259" name="Google Shape;259;p34"/>
          <p:cNvSpPr/>
          <p:nvPr/>
        </p:nvSpPr>
        <p:spPr>
          <a:xfrm>
            <a:off x="3376803" y="3663614"/>
            <a:ext cx="2390398"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 / CLASE 3 / Ob.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