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Lst>
  <p:sldSz cy="6858000" cx="9144000"/>
  <p:notesSz cx="6858000" cy="9144000"/>
  <p:embeddedFontLst>
    <p:embeddedFont>
      <p:font typeface="Corbel"/>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Corbel-bold.fntdata"/><Relationship Id="rId12" Type="http://schemas.openxmlformats.org/officeDocument/2006/relationships/slide" Target="slides/slide8.xml"/><Relationship Id="rId56" Type="http://schemas.openxmlformats.org/officeDocument/2006/relationships/font" Target="fonts/Corbel-regular.fntdata"/><Relationship Id="rId15" Type="http://schemas.openxmlformats.org/officeDocument/2006/relationships/slide" Target="slides/slide11.xml"/><Relationship Id="rId59" Type="http://schemas.openxmlformats.org/officeDocument/2006/relationships/font" Target="fonts/Corbel-boldItalic.fntdata"/><Relationship Id="rId14" Type="http://schemas.openxmlformats.org/officeDocument/2006/relationships/slide" Target="slides/slide10.xml"/><Relationship Id="rId58" Type="http://schemas.openxmlformats.org/officeDocument/2006/relationships/font" Target="fonts/Corbel-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sp>
        <p:nvSpPr>
          <p:cNvPr id="28" name="Google Shape;28;p4"/>
          <p:cNvSpPr txBox="1"/>
          <p:nvPr>
            <p:ph type="title"/>
          </p:nvPr>
        </p:nvSpPr>
        <p:spPr>
          <a:xfrm>
            <a:off x="311700" y="593367"/>
            <a:ext cx="8520600" cy="9432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600"/>
              <a:buFont typeface="Calibri"/>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9" name="Google Shape;29;p4"/>
          <p:cNvSpPr txBox="1"/>
          <p:nvPr>
            <p:ph idx="1" type="body"/>
          </p:nvPr>
        </p:nvSpPr>
        <p:spPr>
          <a:xfrm>
            <a:off x="311700" y="1688233"/>
            <a:ext cx="3999900" cy="4403600"/>
          </a:xfrm>
          <a:prstGeom prst="rect">
            <a:avLst/>
          </a:prstGeom>
          <a:noFill/>
          <a:ln>
            <a:noFill/>
          </a:ln>
        </p:spPr>
        <p:txBody>
          <a:bodyPr anchorCtr="0" anchor="t" bIns="91425" lIns="91425" spcFirstLastPara="1" rIns="91425" wrap="square" tIns="91425">
            <a:noAutofit/>
          </a:bodyPr>
          <a:lstStyle>
            <a:lvl1pPr indent="-317500" lvl="0" marL="457200" algn="l">
              <a:lnSpc>
                <a:spcPct val="90000"/>
              </a:lnSpc>
              <a:spcBef>
                <a:spcPts val="0"/>
              </a:spcBef>
              <a:spcAft>
                <a:spcPts val="0"/>
              </a:spcAft>
              <a:buClr>
                <a:schemeClr val="dk1"/>
              </a:buClr>
              <a:buSzPts val="1400"/>
              <a:buChar char="●"/>
              <a:defRPr sz="1400"/>
            </a:lvl1pPr>
            <a:lvl2pPr indent="-304800" lvl="1" marL="914400" algn="l">
              <a:lnSpc>
                <a:spcPct val="90000"/>
              </a:lnSpc>
              <a:spcBef>
                <a:spcPts val="1600"/>
              </a:spcBef>
              <a:spcAft>
                <a:spcPts val="0"/>
              </a:spcAft>
              <a:buClr>
                <a:schemeClr val="dk1"/>
              </a:buClr>
              <a:buSzPts val="1200"/>
              <a:buChar char="○"/>
              <a:defRPr sz="1200"/>
            </a:lvl2pPr>
            <a:lvl3pPr indent="-304800" lvl="2" marL="1371600" algn="l">
              <a:lnSpc>
                <a:spcPct val="90000"/>
              </a:lnSpc>
              <a:spcBef>
                <a:spcPts val="1600"/>
              </a:spcBef>
              <a:spcAft>
                <a:spcPts val="0"/>
              </a:spcAft>
              <a:buClr>
                <a:schemeClr val="dk1"/>
              </a:buClr>
              <a:buSzPts val="1200"/>
              <a:buChar char="■"/>
              <a:defRPr sz="1200"/>
            </a:lvl3pPr>
            <a:lvl4pPr indent="-304800" lvl="3" marL="1828800" algn="l">
              <a:lnSpc>
                <a:spcPct val="90000"/>
              </a:lnSpc>
              <a:spcBef>
                <a:spcPts val="1600"/>
              </a:spcBef>
              <a:spcAft>
                <a:spcPts val="0"/>
              </a:spcAft>
              <a:buClr>
                <a:schemeClr val="dk1"/>
              </a:buClr>
              <a:buSzPts val="1200"/>
              <a:buChar char="●"/>
              <a:defRPr sz="1200"/>
            </a:lvl4pPr>
            <a:lvl5pPr indent="-304800" lvl="4" marL="2286000" algn="l">
              <a:lnSpc>
                <a:spcPct val="90000"/>
              </a:lnSpc>
              <a:spcBef>
                <a:spcPts val="1600"/>
              </a:spcBef>
              <a:spcAft>
                <a:spcPts val="0"/>
              </a:spcAft>
              <a:buClr>
                <a:schemeClr val="dk1"/>
              </a:buClr>
              <a:buSzPts val="1200"/>
              <a:buChar char="○"/>
              <a:defRPr sz="1200"/>
            </a:lvl5pPr>
            <a:lvl6pPr indent="-304800" lvl="5" marL="2743200" algn="l">
              <a:lnSpc>
                <a:spcPct val="90000"/>
              </a:lnSpc>
              <a:spcBef>
                <a:spcPts val="1600"/>
              </a:spcBef>
              <a:spcAft>
                <a:spcPts val="0"/>
              </a:spcAft>
              <a:buClr>
                <a:schemeClr val="dk1"/>
              </a:buClr>
              <a:buSzPts val="1200"/>
              <a:buChar char="■"/>
              <a:defRPr sz="1200"/>
            </a:lvl6pPr>
            <a:lvl7pPr indent="-304800" lvl="6" marL="3200400" algn="l">
              <a:lnSpc>
                <a:spcPct val="90000"/>
              </a:lnSpc>
              <a:spcBef>
                <a:spcPts val="1600"/>
              </a:spcBef>
              <a:spcAft>
                <a:spcPts val="0"/>
              </a:spcAft>
              <a:buClr>
                <a:schemeClr val="dk1"/>
              </a:buClr>
              <a:buSzPts val="1200"/>
              <a:buChar char="●"/>
              <a:defRPr sz="1200"/>
            </a:lvl7pPr>
            <a:lvl8pPr indent="-304800" lvl="7" marL="3657600" algn="l">
              <a:lnSpc>
                <a:spcPct val="90000"/>
              </a:lnSpc>
              <a:spcBef>
                <a:spcPts val="1600"/>
              </a:spcBef>
              <a:spcAft>
                <a:spcPts val="0"/>
              </a:spcAft>
              <a:buClr>
                <a:schemeClr val="dk1"/>
              </a:buClr>
              <a:buSzPts val="1200"/>
              <a:buChar char="○"/>
              <a:defRPr sz="1200"/>
            </a:lvl8pPr>
            <a:lvl9pPr indent="-304800" lvl="8" marL="4114800" algn="l">
              <a:lnSpc>
                <a:spcPct val="90000"/>
              </a:lnSpc>
              <a:spcBef>
                <a:spcPts val="1600"/>
              </a:spcBef>
              <a:spcAft>
                <a:spcPts val="1600"/>
              </a:spcAft>
              <a:buClr>
                <a:schemeClr val="dk1"/>
              </a:buClr>
              <a:buSzPts val="1200"/>
              <a:buChar char="■"/>
              <a:defRPr sz="1200"/>
            </a:lvl9pPr>
          </a:lstStyle>
          <a:p/>
        </p:txBody>
      </p:sp>
      <p:sp>
        <p:nvSpPr>
          <p:cNvPr id="30" name="Google Shape;30;p4"/>
          <p:cNvSpPr txBox="1"/>
          <p:nvPr>
            <p:ph idx="2" type="body"/>
          </p:nvPr>
        </p:nvSpPr>
        <p:spPr>
          <a:xfrm>
            <a:off x="4832400" y="1688233"/>
            <a:ext cx="3999900" cy="4403600"/>
          </a:xfrm>
          <a:prstGeom prst="rect">
            <a:avLst/>
          </a:prstGeom>
          <a:noFill/>
          <a:ln>
            <a:noFill/>
          </a:ln>
        </p:spPr>
        <p:txBody>
          <a:bodyPr anchorCtr="0" anchor="t" bIns="91425" lIns="91425" spcFirstLastPara="1" rIns="91425" wrap="square" tIns="91425">
            <a:noAutofit/>
          </a:bodyPr>
          <a:lstStyle>
            <a:lvl1pPr indent="-317500" lvl="0" marL="457200" algn="l">
              <a:lnSpc>
                <a:spcPct val="90000"/>
              </a:lnSpc>
              <a:spcBef>
                <a:spcPts val="0"/>
              </a:spcBef>
              <a:spcAft>
                <a:spcPts val="0"/>
              </a:spcAft>
              <a:buClr>
                <a:schemeClr val="dk1"/>
              </a:buClr>
              <a:buSzPts val="1400"/>
              <a:buChar char="●"/>
              <a:defRPr sz="1400"/>
            </a:lvl1pPr>
            <a:lvl2pPr indent="-304800" lvl="1" marL="914400" algn="l">
              <a:lnSpc>
                <a:spcPct val="90000"/>
              </a:lnSpc>
              <a:spcBef>
                <a:spcPts val="1600"/>
              </a:spcBef>
              <a:spcAft>
                <a:spcPts val="0"/>
              </a:spcAft>
              <a:buClr>
                <a:schemeClr val="dk1"/>
              </a:buClr>
              <a:buSzPts val="1200"/>
              <a:buChar char="○"/>
              <a:defRPr sz="1200"/>
            </a:lvl2pPr>
            <a:lvl3pPr indent="-304800" lvl="2" marL="1371600" algn="l">
              <a:lnSpc>
                <a:spcPct val="90000"/>
              </a:lnSpc>
              <a:spcBef>
                <a:spcPts val="1600"/>
              </a:spcBef>
              <a:spcAft>
                <a:spcPts val="0"/>
              </a:spcAft>
              <a:buClr>
                <a:schemeClr val="dk1"/>
              </a:buClr>
              <a:buSzPts val="1200"/>
              <a:buChar char="■"/>
              <a:defRPr sz="1200"/>
            </a:lvl3pPr>
            <a:lvl4pPr indent="-304800" lvl="3" marL="1828800" algn="l">
              <a:lnSpc>
                <a:spcPct val="90000"/>
              </a:lnSpc>
              <a:spcBef>
                <a:spcPts val="1600"/>
              </a:spcBef>
              <a:spcAft>
                <a:spcPts val="0"/>
              </a:spcAft>
              <a:buClr>
                <a:schemeClr val="dk1"/>
              </a:buClr>
              <a:buSzPts val="1200"/>
              <a:buChar char="●"/>
              <a:defRPr sz="1200"/>
            </a:lvl4pPr>
            <a:lvl5pPr indent="-304800" lvl="4" marL="2286000" algn="l">
              <a:lnSpc>
                <a:spcPct val="90000"/>
              </a:lnSpc>
              <a:spcBef>
                <a:spcPts val="1600"/>
              </a:spcBef>
              <a:spcAft>
                <a:spcPts val="0"/>
              </a:spcAft>
              <a:buClr>
                <a:schemeClr val="dk1"/>
              </a:buClr>
              <a:buSzPts val="1200"/>
              <a:buChar char="○"/>
              <a:defRPr sz="1200"/>
            </a:lvl5pPr>
            <a:lvl6pPr indent="-304800" lvl="5" marL="2743200" algn="l">
              <a:lnSpc>
                <a:spcPct val="90000"/>
              </a:lnSpc>
              <a:spcBef>
                <a:spcPts val="1600"/>
              </a:spcBef>
              <a:spcAft>
                <a:spcPts val="0"/>
              </a:spcAft>
              <a:buClr>
                <a:schemeClr val="dk1"/>
              </a:buClr>
              <a:buSzPts val="1200"/>
              <a:buChar char="■"/>
              <a:defRPr sz="1200"/>
            </a:lvl6pPr>
            <a:lvl7pPr indent="-304800" lvl="6" marL="3200400" algn="l">
              <a:lnSpc>
                <a:spcPct val="90000"/>
              </a:lnSpc>
              <a:spcBef>
                <a:spcPts val="1600"/>
              </a:spcBef>
              <a:spcAft>
                <a:spcPts val="0"/>
              </a:spcAft>
              <a:buClr>
                <a:schemeClr val="dk1"/>
              </a:buClr>
              <a:buSzPts val="1200"/>
              <a:buChar char="●"/>
              <a:defRPr sz="1200"/>
            </a:lvl7pPr>
            <a:lvl8pPr indent="-304800" lvl="7" marL="3657600" algn="l">
              <a:lnSpc>
                <a:spcPct val="90000"/>
              </a:lnSpc>
              <a:spcBef>
                <a:spcPts val="1600"/>
              </a:spcBef>
              <a:spcAft>
                <a:spcPts val="0"/>
              </a:spcAft>
              <a:buClr>
                <a:schemeClr val="dk1"/>
              </a:buClr>
              <a:buSzPts val="1200"/>
              <a:buChar char="○"/>
              <a:defRPr sz="1200"/>
            </a:lvl8pPr>
            <a:lvl9pPr indent="-304800" lvl="8" marL="4114800" algn="l">
              <a:lnSpc>
                <a:spcPct val="90000"/>
              </a:lnSpc>
              <a:spcBef>
                <a:spcPts val="1600"/>
              </a:spcBef>
              <a:spcAft>
                <a:spcPts val="1600"/>
              </a:spcAft>
              <a:buClr>
                <a:schemeClr val="dk1"/>
              </a:buClr>
              <a:buSzPts val="1200"/>
              <a:buChar char="■"/>
              <a:defRPr sz="1200"/>
            </a:lvl9pPr>
          </a:lstStyle>
          <a:p/>
        </p:txBody>
      </p:sp>
      <p:sp>
        <p:nvSpPr>
          <p:cNvPr id="31" name="Google Shape;31;p4"/>
          <p:cNvSpPr txBox="1"/>
          <p:nvPr>
            <p:ph idx="12" type="sldNum"/>
          </p:nvPr>
        </p:nvSpPr>
        <p:spPr>
          <a:xfrm>
            <a:off x="8472458" y="6217623"/>
            <a:ext cx="548700" cy="524800"/>
          </a:xfrm>
          <a:prstGeom prst="rect">
            <a:avLst/>
          </a:prstGeom>
          <a:noFill/>
          <a:ln>
            <a:noFill/>
          </a:ln>
        </p:spPr>
        <p:txBody>
          <a:bodyPr anchorCtr="0" anchor="ctr" bIns="91425" lIns="91425" spcFirstLastPara="1" rIns="91425" wrap="square" tIns="91425">
            <a:noAutofit/>
          </a:bodyPr>
          <a:lstStyle>
            <a:lvl1pPr indent="0" lvl="0" marL="0" algn="r">
              <a:buClr>
                <a:srgbClr val="888888"/>
              </a:buClr>
              <a:buSzPts val="1200"/>
              <a:buFont typeface="Calibri"/>
              <a:buNone/>
              <a:defRPr sz="1200">
                <a:solidFill>
                  <a:srgbClr val="888888"/>
                </a:solidFill>
                <a:latin typeface="Calibri"/>
                <a:ea typeface="Calibri"/>
                <a:cs typeface="Calibri"/>
                <a:sym typeface="Calibri"/>
              </a:defRPr>
            </a:lvl1pPr>
            <a:lvl2pPr indent="0" lvl="1" marL="0" algn="r">
              <a:buClr>
                <a:srgbClr val="888888"/>
              </a:buClr>
              <a:buSzPts val="1200"/>
              <a:buFont typeface="Calibri"/>
              <a:buNone/>
              <a:defRPr sz="1200">
                <a:solidFill>
                  <a:srgbClr val="888888"/>
                </a:solidFill>
                <a:latin typeface="Calibri"/>
                <a:ea typeface="Calibri"/>
                <a:cs typeface="Calibri"/>
                <a:sym typeface="Calibri"/>
              </a:defRPr>
            </a:lvl2pPr>
            <a:lvl3pPr indent="0" lvl="2" marL="0" algn="r">
              <a:buClr>
                <a:srgbClr val="888888"/>
              </a:buClr>
              <a:buSzPts val="1200"/>
              <a:buFont typeface="Calibri"/>
              <a:buNone/>
              <a:defRPr sz="1200">
                <a:solidFill>
                  <a:srgbClr val="888888"/>
                </a:solidFill>
                <a:latin typeface="Calibri"/>
                <a:ea typeface="Calibri"/>
                <a:cs typeface="Calibri"/>
                <a:sym typeface="Calibri"/>
              </a:defRPr>
            </a:lvl3pPr>
            <a:lvl4pPr indent="0" lvl="3" marL="0" algn="r">
              <a:buClr>
                <a:srgbClr val="888888"/>
              </a:buClr>
              <a:buSzPts val="1200"/>
              <a:buFont typeface="Calibri"/>
              <a:buNone/>
              <a:defRPr sz="1200">
                <a:solidFill>
                  <a:srgbClr val="888888"/>
                </a:solidFill>
                <a:latin typeface="Calibri"/>
                <a:ea typeface="Calibri"/>
                <a:cs typeface="Calibri"/>
                <a:sym typeface="Calibri"/>
              </a:defRPr>
            </a:lvl4pPr>
            <a:lvl5pPr indent="0" lvl="4" marL="0" algn="r">
              <a:buClr>
                <a:srgbClr val="888888"/>
              </a:buClr>
              <a:buSzPts val="1200"/>
              <a:buFont typeface="Calibri"/>
              <a:buNone/>
              <a:defRPr sz="1200">
                <a:solidFill>
                  <a:srgbClr val="888888"/>
                </a:solidFill>
                <a:latin typeface="Calibri"/>
                <a:ea typeface="Calibri"/>
                <a:cs typeface="Calibri"/>
                <a:sym typeface="Calibri"/>
              </a:defRPr>
            </a:lvl5pPr>
            <a:lvl6pPr indent="0" lvl="5" marL="0" algn="r">
              <a:buClr>
                <a:srgbClr val="888888"/>
              </a:buClr>
              <a:buSzPts val="1200"/>
              <a:buFont typeface="Calibri"/>
              <a:buNone/>
              <a:defRPr sz="1200">
                <a:solidFill>
                  <a:srgbClr val="888888"/>
                </a:solidFill>
                <a:latin typeface="Calibri"/>
                <a:ea typeface="Calibri"/>
                <a:cs typeface="Calibri"/>
                <a:sym typeface="Calibri"/>
              </a:defRPr>
            </a:lvl6pPr>
            <a:lvl7pPr indent="0" lvl="6" marL="0" algn="r">
              <a:buClr>
                <a:srgbClr val="888888"/>
              </a:buClr>
              <a:buSzPts val="1200"/>
              <a:buFont typeface="Calibri"/>
              <a:buNone/>
              <a:defRPr sz="1200">
                <a:solidFill>
                  <a:srgbClr val="888888"/>
                </a:solidFill>
                <a:latin typeface="Calibri"/>
                <a:ea typeface="Calibri"/>
                <a:cs typeface="Calibri"/>
                <a:sym typeface="Calibri"/>
              </a:defRPr>
            </a:lvl7pPr>
            <a:lvl8pPr indent="0" lvl="7" marL="0" algn="r">
              <a:buClr>
                <a:srgbClr val="888888"/>
              </a:buClr>
              <a:buSzPts val="1200"/>
              <a:buFont typeface="Calibri"/>
              <a:buNone/>
              <a:defRPr sz="1200">
                <a:solidFill>
                  <a:srgbClr val="888888"/>
                </a:solidFill>
                <a:latin typeface="Calibri"/>
                <a:ea typeface="Calibri"/>
                <a:cs typeface="Calibri"/>
                <a:sym typeface="Calibri"/>
              </a:defRPr>
            </a:lvl8pPr>
            <a:lvl9pPr indent="0" lvl="8" marL="0" algn="r">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2" name="Shape 32"/>
        <p:cNvGrpSpPr/>
        <p:nvPr/>
      </p:nvGrpSpPr>
      <p:grpSpPr>
        <a:xfrm>
          <a:off x="0" y="0"/>
          <a:ext cx="0" cy="0"/>
          <a:chOff x="0" y="0"/>
          <a:chExt cx="0" cy="0"/>
        </a:xfrm>
      </p:grpSpPr>
      <p:sp>
        <p:nvSpPr>
          <p:cNvPr id="33" name="Google Shape;33;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8" name="Shape 38"/>
        <p:cNvGrpSpPr/>
        <p:nvPr/>
      </p:nvGrpSpPr>
      <p:grpSpPr>
        <a:xfrm>
          <a:off x="0" y="0"/>
          <a:ext cx="0" cy="0"/>
          <a:chOff x="0" y="0"/>
          <a:chExt cx="0" cy="0"/>
        </a:xfrm>
      </p:grpSpPr>
      <p:sp>
        <p:nvSpPr>
          <p:cNvPr id="39" name="Google Shape;39;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4" name="Shape 54"/>
        <p:cNvGrpSpPr/>
        <p:nvPr/>
      </p:nvGrpSpPr>
      <p:grpSpPr>
        <a:xfrm>
          <a:off x="0" y="0"/>
          <a:ext cx="0" cy="0"/>
          <a:chOff x="0" y="0"/>
          <a:chExt cx="0" cy="0"/>
        </a:xfrm>
      </p:grpSpPr>
      <p:sp>
        <p:nvSpPr>
          <p:cNvPr id="55" name="Google Shape;55;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9" name="Shape 59"/>
        <p:cNvGrpSpPr/>
        <p:nvPr/>
      </p:nvGrpSpPr>
      <p:grpSpPr>
        <a:xfrm>
          <a:off x="0" y="0"/>
          <a:ext cx="0" cy="0"/>
          <a:chOff x="0" y="0"/>
          <a:chExt cx="0" cy="0"/>
        </a:xfrm>
      </p:grpSpPr>
      <p:sp>
        <p:nvSpPr>
          <p:cNvPr id="60" name="Google Shape;60;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1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70" name="Shape 70"/>
        <p:cNvGrpSpPr/>
        <p:nvPr/>
      </p:nvGrpSpPr>
      <p:grpSpPr>
        <a:xfrm>
          <a:off x="0" y="0"/>
          <a:ext cx="0" cy="0"/>
          <a:chOff x="0" y="0"/>
          <a:chExt cx="0" cy="0"/>
        </a:xfrm>
      </p:grpSpPr>
      <p:sp>
        <p:nvSpPr>
          <p:cNvPr id="71" name="Google Shape;71;p1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1"/>
          <p:cNvSpPr/>
          <p:nvPr>
            <p:ph idx="2" type="pic"/>
          </p:nvPr>
        </p:nvSpPr>
        <p:spPr>
          <a:xfrm>
            <a:off x="3887391" y="987426"/>
            <a:ext cx="4629150" cy="4873625"/>
          </a:xfrm>
          <a:prstGeom prst="rect">
            <a:avLst/>
          </a:prstGeom>
          <a:noFill/>
          <a:ln>
            <a:noFill/>
          </a:ln>
        </p:spPr>
      </p:sp>
      <p:sp>
        <p:nvSpPr>
          <p:cNvPr id="73" name="Google Shape;73;p11"/>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7" name="Shape 77"/>
        <p:cNvGrpSpPr/>
        <p:nvPr/>
      </p:nvGrpSpPr>
      <p:grpSpPr>
        <a:xfrm>
          <a:off x="0" y="0"/>
          <a:ext cx="0" cy="0"/>
          <a:chOff x="0" y="0"/>
          <a:chExt cx="0" cy="0"/>
        </a:xfrm>
      </p:grpSpPr>
      <p:sp>
        <p:nvSpPr>
          <p:cNvPr id="78" name="Google Shape;78;p1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2"/>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83" name="Shape 83"/>
        <p:cNvGrpSpPr/>
        <p:nvPr/>
      </p:nvGrpSpPr>
      <p:grpSpPr>
        <a:xfrm>
          <a:off x="0" y="0"/>
          <a:ext cx="0" cy="0"/>
          <a:chOff x="0" y="0"/>
          <a:chExt cx="0" cy="0"/>
        </a:xfrm>
      </p:grpSpPr>
      <p:sp>
        <p:nvSpPr>
          <p:cNvPr id="84" name="Google Shape;84;p13"/>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3"/>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1.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24.png"/><Relationship Id="rId5" Type="http://schemas.openxmlformats.org/officeDocument/2006/relationships/image" Target="../media/image35.png"/><Relationship Id="rId6"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image" Target="../media/image49.png"/><Relationship Id="rId5"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1.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1.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1.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1.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1.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1.pn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1.png"/><Relationship Id="rId4" Type="http://schemas.openxmlformats.org/officeDocument/2006/relationships/image" Target="../media/image43.png"/><Relationship Id="rId5"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1.png"/><Relationship Id="rId4" Type="http://schemas.openxmlformats.org/officeDocument/2006/relationships/image" Target="../media/image44.png"/><Relationship Id="rId5" Type="http://schemas.openxmlformats.org/officeDocument/2006/relationships/image" Target="../media/image5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1.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1.pn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1.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45.png"/><Relationship Id="rId7"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1.png"/><Relationship Id="rId4" Type="http://schemas.openxmlformats.org/officeDocument/2006/relationships/image" Target="../media/image53.png"/><Relationship Id="rId5"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cxnSp>
        <p:nvCxnSpPr>
          <p:cNvPr id="93" name="Google Shape;93;p14"/>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94" name="Google Shape;94;p14"/>
          <p:cNvSpPr txBox="1"/>
          <p:nvPr/>
        </p:nvSpPr>
        <p:spPr>
          <a:xfrm>
            <a:off x="1325655" y="2040105"/>
            <a:ext cx="6699193" cy="88175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¿POR QUÉ ES NECESARIO UN CONSUMO Y UNA GESTIÓN SUSTENTABLE DEL AGUA?</a:t>
            </a:r>
            <a:endParaRPr b="0" i="0" sz="2400" u="none" cap="none" strike="noStrike">
              <a:solidFill>
                <a:srgbClr val="000000"/>
              </a:solidFill>
              <a:latin typeface="Arial"/>
              <a:ea typeface="Arial"/>
              <a:cs typeface="Arial"/>
              <a:sym typeface="Arial"/>
            </a:endParaRPr>
          </a:p>
        </p:txBody>
      </p:sp>
      <p:sp>
        <p:nvSpPr>
          <p:cNvPr id="95" name="Google Shape;95;p14"/>
          <p:cNvSpPr txBox="1"/>
          <p:nvPr/>
        </p:nvSpPr>
        <p:spPr>
          <a:xfrm>
            <a:off x="2357276" y="2871027"/>
            <a:ext cx="4458269"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Ciclo urbano del agua</a:t>
            </a:r>
            <a:endParaRPr b="0" i="1" sz="1800" u="none" cap="none" strike="noStrike">
              <a:solidFill>
                <a:srgbClr val="000000"/>
              </a:solidFill>
              <a:latin typeface="Arial"/>
              <a:ea typeface="Arial"/>
              <a:cs typeface="Arial"/>
              <a:sym typeface="Arial"/>
            </a:endParaRPr>
          </a:p>
        </p:txBody>
      </p:sp>
      <p:sp>
        <p:nvSpPr>
          <p:cNvPr id="96" name="Google Shape;96;p14"/>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de 2 a 3 clases) </a:t>
            </a:r>
            <a:endParaRPr/>
          </a:p>
        </p:txBody>
      </p:sp>
      <p:sp>
        <p:nvSpPr>
          <p:cNvPr id="97" name="Google Shape;97;p14"/>
          <p:cNvSpPr/>
          <p:nvPr/>
        </p:nvSpPr>
        <p:spPr>
          <a:xfrm>
            <a:off x="3401649" y="3663614"/>
            <a:ext cx="234070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 / CLASE 3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cxnSp>
        <p:nvCxnSpPr>
          <p:cNvPr id="102" name="Google Shape;102;p15"/>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103" name="Google Shape;103;p15"/>
          <p:cNvSpPr/>
          <p:nvPr/>
        </p:nvSpPr>
        <p:spPr>
          <a:xfrm>
            <a:off x="1030307" y="3032806"/>
            <a:ext cx="7083381"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los procesos involucrados en la potabilización del agua y el tratamiento de aguas servidas, concientizando a los estudiantes sobre el uso y cuidado responsable del agua. </a:t>
            </a:r>
            <a:endParaRPr/>
          </a:p>
        </p:txBody>
      </p:sp>
      <p:cxnSp>
        <p:nvCxnSpPr>
          <p:cNvPr id="104" name="Google Shape;104;p15"/>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5" name="Google Shape;105;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16"/>
          <p:cNvSpPr/>
          <p:nvPr/>
        </p:nvSpPr>
        <p:spPr>
          <a:xfrm>
            <a:off x="-146868" y="2878796"/>
            <a:ext cx="9437731" cy="189128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1. </a:t>
            </a:r>
            <a:r>
              <a:rPr b="0" i="0" lang="es-CL" sz="1600" u="none" cap="none" strike="noStrike">
                <a:solidFill>
                  <a:schemeClr val="lt1"/>
                </a:solidFill>
                <a:latin typeface="Corbel"/>
                <a:ea typeface="Corbel"/>
                <a:cs typeface="Corbel"/>
                <a:sym typeface="Corbel"/>
              </a:rPr>
              <a:t>Decantación, filtración, tamizado y destilación. </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2. </a:t>
            </a:r>
            <a:r>
              <a:rPr b="0" i="0" lang="es-CL" sz="1600" u="none" cap="none" strike="noStrike">
                <a:solidFill>
                  <a:schemeClr val="lt1"/>
                </a:solidFill>
                <a:latin typeface="Corbel"/>
                <a:ea typeface="Corbel"/>
                <a:cs typeface="Corbel"/>
                <a:sym typeface="Corbel"/>
              </a:rPr>
              <a:t>Proporción de la Tierra cubierta por agua de océanos, mares y agua dulce.</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3. </a:t>
            </a:r>
            <a:r>
              <a:rPr b="0" i="0" lang="es-CL" sz="1600" u="none" cap="none" strike="noStrike">
                <a:solidFill>
                  <a:schemeClr val="lt1"/>
                </a:solidFill>
                <a:latin typeface="Corbel"/>
                <a:ea typeface="Corbel"/>
                <a:cs typeface="Corbel"/>
                <a:sym typeface="Corbel"/>
              </a:rPr>
              <a:t>Características de los océanos: temperatura, luminosidad, presión, diversidad de flora y fauna.</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4. </a:t>
            </a:r>
            <a:r>
              <a:rPr b="0" i="0" lang="es-CL" sz="1600" u="none" cap="none" strike="noStrike">
                <a:solidFill>
                  <a:schemeClr val="lt1"/>
                </a:solidFill>
                <a:latin typeface="Corbel"/>
                <a:ea typeface="Corbel"/>
                <a:cs typeface="Corbel"/>
                <a:sym typeface="Corbel"/>
              </a:rPr>
              <a:t>La actividad humana y su impacto en los océanos, mares, lagos y cursos de agua dulce.</a:t>
            </a:r>
            <a:endParaRPr/>
          </a:p>
        </p:txBody>
      </p:sp>
      <p:sp>
        <p:nvSpPr>
          <p:cNvPr id="111" name="Google Shape;111;p16"/>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12" name="Google Shape;112;p16"/>
          <p:cNvCxnSpPr/>
          <p:nvPr/>
        </p:nvCxnSpPr>
        <p:spPr>
          <a:xfrm rot="10800000">
            <a:off x="3275589" y="5096720"/>
            <a:ext cx="2592820" cy="0"/>
          </a:xfrm>
          <a:prstGeom prst="straightConnector1">
            <a:avLst/>
          </a:prstGeom>
          <a:noFill/>
          <a:ln cap="rnd" cmpd="sng" w="38100">
            <a:solidFill>
              <a:schemeClr val="lt1"/>
            </a:solidFill>
            <a:prstDash val="dot"/>
            <a:round/>
            <a:headEnd len="sm" w="sm" type="none"/>
            <a:tailEnd len="sm" w="sm" type="none"/>
          </a:ln>
        </p:spPr>
      </p:cxnSp>
      <p:cxnSp>
        <p:nvCxnSpPr>
          <p:cNvPr id="113" name="Google Shape;113;p16"/>
          <p:cNvCxnSpPr/>
          <p:nvPr/>
        </p:nvCxnSpPr>
        <p:spPr>
          <a:xfrm rot="10800000">
            <a:off x="3275589" y="2657344"/>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1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ACTIVIDAD INICIAL</a:t>
            </a:r>
            <a:endParaRPr b="0" i="0" sz="2400" u="none" cap="none" strike="noStrike">
              <a:solidFill>
                <a:srgbClr val="F78C00"/>
              </a:solidFill>
              <a:latin typeface="Calibri"/>
              <a:ea typeface="Calibri"/>
              <a:cs typeface="Calibri"/>
              <a:sym typeface="Calibri"/>
            </a:endParaRPr>
          </a:p>
        </p:txBody>
      </p:sp>
      <p:sp>
        <p:nvSpPr>
          <p:cNvPr id="119" name="Google Shape;119;p17"/>
          <p:cNvSpPr txBox="1"/>
          <p:nvPr/>
        </p:nvSpPr>
        <p:spPr>
          <a:xfrm>
            <a:off x="1277656" y="3176878"/>
            <a:ext cx="7040208" cy="2720924"/>
          </a:xfrm>
          <a:prstGeom prst="rect">
            <a:avLst/>
          </a:prstGeom>
          <a:no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¿QUÉ PROCESOS SON NECESARIOS PARA QUE EL AGUA SEA POTABLE?</a:t>
            </a:r>
            <a:endParaRPr/>
          </a:p>
          <a:p>
            <a:pPr indent="0" lvl="0" marL="0" marR="0" rtl="0" algn="ctr">
              <a:lnSpc>
                <a:spcPct val="150000"/>
              </a:lnSpc>
              <a:spcBef>
                <a:spcPts val="0"/>
              </a:spcBef>
              <a:spcAft>
                <a:spcPts val="0"/>
              </a:spcAft>
              <a:buClr>
                <a:schemeClr val="dk1"/>
              </a:buClr>
              <a:buSzPts val="1800"/>
              <a:buFont typeface="Calibri"/>
              <a:buNone/>
            </a:pPr>
            <a:r>
              <a:t/>
            </a:r>
            <a:endParaRPr b="1" i="0" sz="1600" u="none" cap="none" strike="noStrike">
              <a:solidFill>
                <a:srgbClr val="F78C00"/>
              </a:solidFill>
              <a:latin typeface="Calibri"/>
              <a:ea typeface="Calibri"/>
              <a:cs typeface="Calibri"/>
              <a:sym typeface="Calibri"/>
            </a:endParaRPr>
          </a:p>
          <a:p>
            <a:pPr indent="0" lvl="0" marL="0" marR="0" rtl="0" algn="ctr">
              <a:lnSpc>
                <a:spcPct val="15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¿ES POSIBLE REUTILIZAR EL AGUA QUE UTILIZAMOS EN NUESTRAS CASAS?</a:t>
            </a:r>
            <a:endParaRPr/>
          </a:p>
          <a:p>
            <a:pPr indent="0" lvl="0" marL="0" marR="0" rtl="0" algn="ctr">
              <a:lnSpc>
                <a:spcPct val="150000"/>
              </a:lnSpc>
              <a:spcBef>
                <a:spcPts val="0"/>
              </a:spcBef>
              <a:spcAft>
                <a:spcPts val="0"/>
              </a:spcAft>
              <a:buClr>
                <a:schemeClr val="dk1"/>
              </a:buClr>
              <a:buSzPts val="1800"/>
              <a:buFont typeface="Calibri"/>
              <a:buNone/>
            </a:pPr>
            <a:r>
              <a:t/>
            </a:r>
            <a:endParaRPr b="1" i="0" sz="1600" u="none" cap="none" strike="noStrike">
              <a:solidFill>
                <a:srgbClr val="F78C00"/>
              </a:solidFill>
              <a:latin typeface="Calibri"/>
              <a:ea typeface="Calibri"/>
              <a:cs typeface="Calibri"/>
              <a:sym typeface="Calibri"/>
            </a:endParaRPr>
          </a:p>
          <a:p>
            <a:pPr indent="0" lvl="0" marL="0" marR="0" rtl="0" algn="ctr">
              <a:lnSpc>
                <a:spcPct val="15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¿CUÁLES SON LOS DESAFÍOS QUE DEBERÁN AFRONTAR LAS PRÓXIMAS GENERACIONES CON RESPECTO A LA UTILIZACIÓN DE LOS RECURSOS HÍDRICOS?</a:t>
            </a:r>
            <a:endParaRPr/>
          </a:p>
        </p:txBody>
      </p:sp>
      <p:pic>
        <p:nvPicPr>
          <p:cNvPr id="120" name="Google Shape;120;p17"/>
          <p:cNvPicPr preferRelativeResize="0"/>
          <p:nvPr/>
        </p:nvPicPr>
        <p:blipFill rotWithShape="1">
          <a:blip r:embed="rId4">
            <a:alphaModFix/>
          </a:blip>
          <a:srcRect b="0" l="0" r="0" t="0"/>
          <a:stretch/>
        </p:blipFill>
        <p:spPr>
          <a:xfrm>
            <a:off x="3864310" y="1278228"/>
            <a:ext cx="1866900" cy="1898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
        <p:nvSpPr>
          <p:cNvPr id="125" name="Google Shape;125;p1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¿QUÉ ES EL AGUA?</a:t>
            </a:r>
            <a:endParaRPr b="0" i="0" sz="2400" u="none" cap="none" strike="noStrike">
              <a:solidFill>
                <a:srgbClr val="F78C00"/>
              </a:solidFill>
              <a:latin typeface="Calibri"/>
              <a:ea typeface="Calibri"/>
              <a:cs typeface="Calibri"/>
              <a:sym typeface="Calibri"/>
            </a:endParaRPr>
          </a:p>
        </p:txBody>
      </p:sp>
      <p:sp>
        <p:nvSpPr>
          <p:cNvPr id="126" name="Google Shape;126;p18"/>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b="0" i="1" sz="1800" u="none" cap="none" strike="noStrike">
              <a:solidFill>
                <a:schemeClr val="dk1"/>
              </a:solidFill>
              <a:latin typeface="Calibri"/>
              <a:ea typeface="Calibri"/>
              <a:cs typeface="Calibri"/>
              <a:sym typeface="Calibri"/>
            </a:endParaRPr>
          </a:p>
        </p:txBody>
      </p:sp>
      <p:sp>
        <p:nvSpPr>
          <p:cNvPr id="127" name="Google Shape;127;p18"/>
          <p:cNvSpPr/>
          <p:nvPr/>
        </p:nvSpPr>
        <p:spPr>
          <a:xfrm>
            <a:off x="531023" y="914400"/>
            <a:ext cx="3741313"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1" lang="es-CL" sz="1800" u="none" cap="none" strike="noStrike">
                <a:solidFill>
                  <a:srgbClr val="7F7F7F"/>
                </a:solidFill>
                <a:latin typeface="Corbel"/>
                <a:ea typeface="Corbel"/>
                <a:cs typeface="Corbel"/>
                <a:sym typeface="Corbel"/>
              </a:rPr>
              <a:t>“El agua potable: un recurso escaso que debemos preservar”</a:t>
            </a:r>
            <a:endParaRPr/>
          </a:p>
        </p:txBody>
      </p:sp>
      <p:pic>
        <p:nvPicPr>
          <p:cNvPr id="128" name="Google Shape;128;p18"/>
          <p:cNvPicPr preferRelativeResize="0"/>
          <p:nvPr/>
        </p:nvPicPr>
        <p:blipFill rotWithShape="1">
          <a:blip r:embed="rId4">
            <a:alphaModFix/>
          </a:blip>
          <a:srcRect b="0" l="0" r="0" t="0"/>
          <a:stretch/>
        </p:blipFill>
        <p:spPr>
          <a:xfrm>
            <a:off x="4025995" y="1478373"/>
            <a:ext cx="1109939" cy="1128816"/>
          </a:xfrm>
          <a:prstGeom prst="rect">
            <a:avLst/>
          </a:prstGeom>
          <a:noFill/>
          <a:ln>
            <a:noFill/>
          </a:ln>
        </p:spPr>
      </p:pic>
      <p:sp>
        <p:nvSpPr>
          <p:cNvPr id="129" name="Google Shape;129;p18"/>
          <p:cNvSpPr/>
          <p:nvPr/>
        </p:nvSpPr>
        <p:spPr>
          <a:xfrm>
            <a:off x="500632" y="2522428"/>
            <a:ext cx="8228976" cy="5732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400">
                <a:solidFill>
                  <a:srgbClr val="7F7F7F"/>
                </a:solidFill>
                <a:latin typeface="Corbel"/>
                <a:ea typeface="Corbel"/>
                <a:cs typeface="Corbel"/>
                <a:sym typeface="Corbel"/>
              </a:rPr>
              <a:t>Químicamente, el agua (H2O) es un compuesto formado por dos moléculas de hidrógeno y una molécula de oxígeno. </a:t>
            </a:r>
            <a:endParaRPr/>
          </a:p>
        </p:txBody>
      </p:sp>
      <p:sp>
        <p:nvSpPr>
          <p:cNvPr id="130" name="Google Shape;130;p18"/>
          <p:cNvSpPr/>
          <p:nvPr/>
        </p:nvSpPr>
        <p:spPr>
          <a:xfrm>
            <a:off x="1199222" y="3294298"/>
            <a:ext cx="6745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400">
                <a:solidFill>
                  <a:srgbClr val="7F7F7F"/>
                </a:solidFill>
                <a:latin typeface="Corbel"/>
                <a:ea typeface="Corbel"/>
                <a:cs typeface="Corbel"/>
                <a:sym typeface="Corbel"/>
              </a:rPr>
              <a:t>En la naturaleza puede estar presente en forma líquida, sólida o gaseosa. </a:t>
            </a:r>
            <a:endParaRPr/>
          </a:p>
        </p:txBody>
      </p:sp>
      <p:sp>
        <p:nvSpPr>
          <p:cNvPr id="131" name="Google Shape;131;p18"/>
          <p:cNvSpPr/>
          <p:nvPr/>
        </p:nvSpPr>
        <p:spPr>
          <a:xfrm>
            <a:off x="537390" y="3800711"/>
            <a:ext cx="8155459" cy="5732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400">
                <a:solidFill>
                  <a:srgbClr val="7F7F7F"/>
                </a:solidFill>
                <a:latin typeface="Corbel"/>
                <a:ea typeface="Corbel"/>
                <a:cs typeface="Corbel"/>
                <a:sym typeface="Corbel"/>
              </a:rPr>
              <a:t>Es posible encontrarla en ríos, lagos, glaciares, mares, etc. El agua dulce representa solo el 3% del agua total presente en el planeta.</a:t>
            </a:r>
            <a:endParaRPr/>
          </a:p>
        </p:txBody>
      </p:sp>
      <p:sp>
        <p:nvSpPr>
          <p:cNvPr id="132" name="Google Shape;132;p18"/>
          <p:cNvSpPr/>
          <p:nvPr/>
        </p:nvSpPr>
        <p:spPr>
          <a:xfrm>
            <a:off x="1199221" y="4572581"/>
            <a:ext cx="6745539" cy="32547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400">
                <a:solidFill>
                  <a:srgbClr val="7F7F7F"/>
                </a:solidFill>
                <a:latin typeface="Corbel"/>
                <a:ea typeface="Corbel"/>
                <a:cs typeface="Corbel"/>
                <a:sym typeface="Corbel"/>
              </a:rPr>
              <a:t>Es un recurso escaso, indispensable para la vida en el planeta.</a:t>
            </a:r>
            <a:endParaRPr/>
          </a:p>
        </p:txBody>
      </p:sp>
      <p:sp>
        <p:nvSpPr>
          <p:cNvPr id="133" name="Google Shape;133;p18"/>
          <p:cNvSpPr/>
          <p:nvPr/>
        </p:nvSpPr>
        <p:spPr>
          <a:xfrm>
            <a:off x="457501" y="5090782"/>
            <a:ext cx="8228977" cy="606641"/>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400">
                <a:solidFill>
                  <a:srgbClr val="7F7F7F"/>
                </a:solidFill>
                <a:latin typeface="Corbel"/>
                <a:ea typeface="Corbel"/>
                <a:cs typeface="Corbel"/>
                <a:sym typeface="Corbel"/>
              </a:rPr>
              <a:t>Con la creciente población humana, el sobreuso del recurso y la contaminación han generado una escasez hídrica. Hoy se vuelve necesario utilizar el agua de forma sustentable</a:t>
            </a:r>
            <a:r>
              <a:rPr lang="es-CL" sz="1600">
                <a:solidFill>
                  <a:srgbClr val="7F7F7F"/>
                </a:solidFill>
                <a:latin typeface="Corbel"/>
                <a:ea typeface="Corbel"/>
                <a:cs typeface="Corbel"/>
                <a:sym typeface="Corbel"/>
              </a:rPr>
              <a:t>. </a:t>
            </a:r>
            <a:endParaRPr/>
          </a:p>
        </p:txBody>
      </p:sp>
      <p:cxnSp>
        <p:nvCxnSpPr>
          <p:cNvPr id="134" name="Google Shape;134;p18"/>
          <p:cNvCxnSpPr/>
          <p:nvPr/>
        </p:nvCxnSpPr>
        <p:spPr>
          <a:xfrm>
            <a:off x="4558224" y="3137328"/>
            <a:ext cx="0" cy="256787"/>
          </a:xfrm>
          <a:prstGeom prst="straightConnector1">
            <a:avLst/>
          </a:prstGeom>
          <a:noFill/>
          <a:ln cap="rnd" cmpd="sng" w="34925">
            <a:solidFill>
              <a:srgbClr val="F78C00"/>
            </a:solidFill>
            <a:prstDash val="dot"/>
            <a:round/>
            <a:headEnd len="sm" w="sm" type="none"/>
            <a:tailEnd len="sm" w="sm" type="none"/>
          </a:ln>
        </p:spPr>
      </p:cxnSp>
      <p:cxnSp>
        <p:nvCxnSpPr>
          <p:cNvPr id="135" name="Google Shape;135;p18"/>
          <p:cNvCxnSpPr/>
          <p:nvPr/>
        </p:nvCxnSpPr>
        <p:spPr>
          <a:xfrm>
            <a:off x="4558224" y="3637390"/>
            <a:ext cx="0" cy="256787"/>
          </a:xfrm>
          <a:prstGeom prst="straightConnector1">
            <a:avLst/>
          </a:prstGeom>
          <a:noFill/>
          <a:ln cap="rnd" cmpd="sng" w="34925">
            <a:solidFill>
              <a:srgbClr val="F78C00"/>
            </a:solidFill>
            <a:prstDash val="dot"/>
            <a:round/>
            <a:headEnd len="sm" w="sm" type="none"/>
            <a:tailEnd len="sm" w="sm" type="none"/>
          </a:ln>
        </p:spPr>
      </p:cxnSp>
      <p:cxnSp>
        <p:nvCxnSpPr>
          <p:cNvPr id="136" name="Google Shape;136;p18"/>
          <p:cNvCxnSpPr/>
          <p:nvPr/>
        </p:nvCxnSpPr>
        <p:spPr>
          <a:xfrm>
            <a:off x="4558224" y="4423203"/>
            <a:ext cx="0" cy="256787"/>
          </a:xfrm>
          <a:prstGeom prst="straightConnector1">
            <a:avLst/>
          </a:prstGeom>
          <a:noFill/>
          <a:ln cap="rnd" cmpd="sng" w="34925">
            <a:solidFill>
              <a:srgbClr val="F78C00"/>
            </a:solidFill>
            <a:prstDash val="dot"/>
            <a:round/>
            <a:headEnd len="sm" w="sm" type="none"/>
            <a:tailEnd len="sm" w="sm" type="none"/>
          </a:ln>
        </p:spPr>
      </p:cxnSp>
      <p:cxnSp>
        <p:nvCxnSpPr>
          <p:cNvPr id="137" name="Google Shape;137;p18"/>
          <p:cNvCxnSpPr/>
          <p:nvPr/>
        </p:nvCxnSpPr>
        <p:spPr>
          <a:xfrm>
            <a:off x="4558224" y="4930410"/>
            <a:ext cx="0" cy="256787"/>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19"/>
          <p:cNvSpPr txBox="1"/>
          <p:nvPr/>
        </p:nvSpPr>
        <p:spPr>
          <a:xfrm>
            <a:off x="531022" y="680627"/>
            <a:ext cx="654287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RELACIÓN CUENCA Y EXTRACCIÓN DE AGUA:</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¿POR QUÉ ES NECESARIO UTILIZAR DE </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MANERA SUSTENTABLE ESTE RECURSO?  </a:t>
            </a:r>
            <a:endParaRPr b="0" i="0" sz="2400" u="none" cap="none" strike="noStrike">
              <a:solidFill>
                <a:srgbClr val="F78C00"/>
              </a:solidFill>
              <a:latin typeface="Calibri"/>
              <a:ea typeface="Calibri"/>
              <a:cs typeface="Calibri"/>
              <a:sym typeface="Calibri"/>
            </a:endParaRPr>
          </a:p>
        </p:txBody>
      </p:sp>
      <p:sp>
        <p:nvSpPr>
          <p:cNvPr id="143" name="Google Shape;143;p19"/>
          <p:cNvSpPr/>
          <p:nvPr/>
        </p:nvSpPr>
        <p:spPr>
          <a:xfrm>
            <a:off x="531021" y="1933927"/>
            <a:ext cx="4401197" cy="3847207"/>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El uso eficiente y sostenible de los recursos tiene relación con la cuenca hidrológica desde donde son extraídos.</a:t>
            </a:r>
            <a:endParaRPr/>
          </a:p>
          <a:p>
            <a:pPr indent="-285750" lvl="0" marL="285750" marR="0" rtl="0" algn="just">
              <a:spcBef>
                <a:spcPts val="80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En Chile, cada cuenca tiene su propia complejidad y debe ser abordada de manera específica.</a:t>
            </a:r>
            <a:endParaRPr/>
          </a:p>
          <a:p>
            <a:pPr indent="-285750" lvl="0" marL="285750" marR="0" rtl="0" algn="just">
              <a:spcBef>
                <a:spcPts val="80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El agua es extraída desde una cuenca hidrográfica para sus distintos usos. Así, puede ser utilizada en el consumo doméstico o público, en agricultura, en la ganadería, en la industria, en las actividades mineras, para producir energía, etc.</a:t>
            </a:r>
            <a:endParaRPr/>
          </a:p>
          <a:p>
            <a:pPr indent="-285750" lvl="0" marL="285750" marR="0" rtl="0" algn="just">
              <a:spcBef>
                <a:spcPts val="80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En Chile, el uso de los recursos hídricos está normado por el  Código de Aguas.</a:t>
            </a:r>
            <a:endParaRPr/>
          </a:p>
        </p:txBody>
      </p:sp>
      <p:pic>
        <p:nvPicPr>
          <p:cNvPr id="144" name="Google Shape;144;p19"/>
          <p:cNvPicPr preferRelativeResize="0"/>
          <p:nvPr/>
        </p:nvPicPr>
        <p:blipFill rotWithShape="1">
          <a:blip r:embed="rId4">
            <a:alphaModFix/>
          </a:blip>
          <a:srcRect b="0" l="0" r="0" t="0"/>
          <a:stretch/>
        </p:blipFill>
        <p:spPr>
          <a:xfrm>
            <a:off x="5219700" y="1620982"/>
            <a:ext cx="3531761" cy="45563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20"/>
          <p:cNvSpPr txBox="1"/>
          <p:nvPr/>
        </p:nvSpPr>
        <p:spPr>
          <a:xfrm>
            <a:off x="4142510" y="5934873"/>
            <a:ext cx="4405746"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Fuentes: http://www.informeavina2013.org/oportunidades-agua.html</a:t>
            </a:r>
            <a:endParaRPr/>
          </a:p>
        </p:txBody>
      </p:sp>
      <p:sp>
        <p:nvSpPr>
          <p:cNvPr id="150" name="Google Shape;150;p2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ACCESO AL AGUA</a:t>
            </a:r>
            <a:endParaRPr b="0" i="0" sz="2400" u="none" cap="none" strike="noStrike">
              <a:solidFill>
                <a:srgbClr val="F78C00"/>
              </a:solidFill>
              <a:latin typeface="Calibri"/>
              <a:ea typeface="Calibri"/>
              <a:cs typeface="Calibri"/>
              <a:sym typeface="Calibri"/>
            </a:endParaRPr>
          </a:p>
        </p:txBody>
      </p:sp>
      <p:pic>
        <p:nvPicPr>
          <p:cNvPr id="151" name="Google Shape;151;p20"/>
          <p:cNvPicPr preferRelativeResize="0"/>
          <p:nvPr/>
        </p:nvPicPr>
        <p:blipFill rotWithShape="1">
          <a:blip r:embed="rId4">
            <a:alphaModFix/>
          </a:blip>
          <a:srcRect b="0" l="0" r="0" t="0"/>
          <a:stretch/>
        </p:blipFill>
        <p:spPr>
          <a:xfrm>
            <a:off x="20715" y="0"/>
            <a:ext cx="9102569" cy="6857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USO DEL AGUA DISPONIBLE</a:t>
            </a:r>
            <a:endParaRPr b="0" i="0" sz="2400" u="none" cap="none" strike="noStrike">
              <a:solidFill>
                <a:srgbClr val="F78C00"/>
              </a:solidFill>
              <a:latin typeface="Calibri"/>
              <a:ea typeface="Calibri"/>
              <a:cs typeface="Calibri"/>
              <a:sym typeface="Calibri"/>
            </a:endParaRPr>
          </a:p>
        </p:txBody>
      </p:sp>
      <p:sp>
        <p:nvSpPr>
          <p:cNvPr id="157" name="Google Shape;157;p21"/>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entre los cuales existe una fuerte competencia por este recurso. A esas cifras debe agregarse que el agua para el sector sanitario representa solo el 5% del total.</a:t>
            </a:r>
            <a:endParaRPr/>
          </a:p>
        </p:txBody>
      </p:sp>
      <p:sp>
        <p:nvSpPr>
          <p:cNvPr id="158" name="Google Shape;158;p21"/>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http://www.andess.cl/estadisticas/</a:t>
            </a:r>
            <a:endParaRPr/>
          </a:p>
        </p:txBody>
      </p:sp>
      <p:pic>
        <p:nvPicPr>
          <p:cNvPr id="159" name="Google Shape;159;p21"/>
          <p:cNvPicPr preferRelativeResize="0"/>
          <p:nvPr/>
        </p:nvPicPr>
        <p:blipFill rotWithShape="1">
          <a:blip r:embed="rId4">
            <a:alphaModFix/>
          </a:blip>
          <a:srcRect b="0" l="0" r="0" t="0"/>
          <a:stretch/>
        </p:blipFill>
        <p:spPr>
          <a:xfrm>
            <a:off x="2517775" y="2453100"/>
            <a:ext cx="4108449" cy="3552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id="164" name="Google Shape;164;p22"/>
          <p:cNvPicPr preferRelativeResize="0"/>
          <p:nvPr/>
        </p:nvPicPr>
        <p:blipFill rotWithShape="1">
          <a:blip r:embed="rId4">
            <a:alphaModFix/>
          </a:blip>
          <a:srcRect b="0" l="0" r="0" t="0"/>
          <a:stretch/>
        </p:blipFill>
        <p:spPr>
          <a:xfrm>
            <a:off x="2517775" y="2453100"/>
            <a:ext cx="4108450" cy="3552000"/>
          </a:xfrm>
          <a:prstGeom prst="rect">
            <a:avLst/>
          </a:prstGeom>
          <a:noFill/>
          <a:ln>
            <a:noFill/>
          </a:ln>
        </p:spPr>
      </p:pic>
      <p:sp>
        <p:nvSpPr>
          <p:cNvPr id="165" name="Google Shape;165;p2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USO DEL AGUA DISPONIBLE</a:t>
            </a:r>
            <a:endParaRPr b="0" i="0" sz="2400" u="none" cap="none" strike="noStrike">
              <a:solidFill>
                <a:srgbClr val="F78C00"/>
              </a:solidFill>
              <a:latin typeface="Calibri"/>
              <a:ea typeface="Calibri"/>
              <a:cs typeface="Calibri"/>
              <a:sym typeface="Calibri"/>
            </a:endParaRPr>
          </a:p>
        </p:txBody>
      </p:sp>
      <p:sp>
        <p:nvSpPr>
          <p:cNvPr id="166" name="Google Shape;166;p22"/>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entre los cuales existe una fuerte competencia por este recurso. A esas cifras debe agregarse que el agua para el sector sanitario representa solo el 5% del total.</a:t>
            </a:r>
            <a:endParaRPr/>
          </a:p>
        </p:txBody>
      </p:sp>
      <p:sp>
        <p:nvSpPr>
          <p:cNvPr id="167" name="Google Shape;167;p22"/>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168" name="Google Shape;168;p22"/>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9E5905"/>
                </a:solidFill>
                <a:latin typeface="Corbel"/>
                <a:ea typeface="Corbel"/>
                <a:cs typeface="Corbel"/>
                <a:sym typeface="Corbel"/>
              </a:rPr>
              <a:t>5,0%</a:t>
            </a:r>
            <a:endParaRPr/>
          </a:p>
        </p:txBody>
      </p:sp>
      <p:cxnSp>
        <p:nvCxnSpPr>
          <p:cNvPr id="169" name="Google Shape;169;p22"/>
          <p:cNvCxnSpPr/>
          <p:nvPr/>
        </p:nvCxnSpPr>
        <p:spPr>
          <a:xfrm rot="10800000">
            <a:off x="5642957" y="4088221"/>
            <a:ext cx="2451975" cy="0"/>
          </a:xfrm>
          <a:prstGeom prst="straightConnector1">
            <a:avLst/>
          </a:prstGeom>
          <a:noFill/>
          <a:ln cap="rnd" cmpd="sng" w="38100">
            <a:solidFill>
              <a:srgbClr val="9E5905"/>
            </a:solidFill>
            <a:prstDash val="dot"/>
            <a:round/>
            <a:headEnd len="sm" w="sm" type="none"/>
            <a:tailEnd len="sm" w="sm" type="none"/>
          </a:ln>
        </p:spPr>
      </p:cxnSp>
      <p:sp>
        <p:nvSpPr>
          <p:cNvPr id="170" name="Google Shape;170;p22"/>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pic>
        <p:nvPicPr>
          <p:cNvPr id="175" name="Google Shape;175;p23"/>
          <p:cNvPicPr preferRelativeResize="0"/>
          <p:nvPr/>
        </p:nvPicPr>
        <p:blipFill rotWithShape="1">
          <a:blip r:embed="rId4">
            <a:alphaModFix/>
          </a:blip>
          <a:srcRect b="0" l="0" r="0" t="0"/>
          <a:stretch/>
        </p:blipFill>
        <p:spPr>
          <a:xfrm>
            <a:off x="2517775" y="2453100"/>
            <a:ext cx="4108450" cy="3552000"/>
          </a:xfrm>
          <a:prstGeom prst="rect">
            <a:avLst/>
          </a:prstGeom>
          <a:noFill/>
          <a:ln>
            <a:noFill/>
          </a:ln>
        </p:spPr>
      </p:pic>
      <p:sp>
        <p:nvSpPr>
          <p:cNvPr id="176" name="Google Shape;176;p2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USO DEL AGUA DISPONIBLE</a:t>
            </a:r>
            <a:endParaRPr b="0" i="0" sz="2400" u="none" cap="none" strike="noStrike">
              <a:solidFill>
                <a:srgbClr val="F78C00"/>
              </a:solidFill>
              <a:latin typeface="Calibri"/>
              <a:ea typeface="Calibri"/>
              <a:cs typeface="Calibri"/>
              <a:sym typeface="Calibri"/>
            </a:endParaRPr>
          </a:p>
        </p:txBody>
      </p:sp>
      <p:sp>
        <p:nvSpPr>
          <p:cNvPr id="177" name="Google Shape;177;p23"/>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entre los cuales existe una fuerte competencia por este recurso. A esas cifras debe agregarse que el agua para el sector sanitario representa solo el 5% del total.</a:t>
            </a:r>
            <a:endParaRPr/>
          </a:p>
        </p:txBody>
      </p:sp>
      <p:sp>
        <p:nvSpPr>
          <p:cNvPr id="178" name="Google Shape;178;p23"/>
          <p:cNvSpPr txBox="1"/>
          <p:nvPr/>
        </p:nvSpPr>
        <p:spPr>
          <a:xfrm>
            <a:off x="6577332" y="3227807"/>
            <a:ext cx="79220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MINERIA</a:t>
            </a:r>
            <a:endParaRPr/>
          </a:p>
        </p:txBody>
      </p:sp>
      <p:sp>
        <p:nvSpPr>
          <p:cNvPr id="179" name="Google Shape;179;p23"/>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C6740F"/>
                </a:solidFill>
                <a:latin typeface="Corbel"/>
                <a:ea typeface="Corbel"/>
                <a:cs typeface="Corbel"/>
                <a:sym typeface="Corbel"/>
              </a:rPr>
              <a:t>6,0%</a:t>
            </a:r>
            <a:endParaRPr/>
          </a:p>
        </p:txBody>
      </p:sp>
      <p:sp>
        <p:nvSpPr>
          <p:cNvPr id="180" name="Google Shape;180;p23"/>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181" name="Google Shape;181;p23"/>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9E5905"/>
                </a:solidFill>
                <a:latin typeface="Corbel"/>
                <a:ea typeface="Corbel"/>
                <a:cs typeface="Corbel"/>
                <a:sym typeface="Corbel"/>
              </a:rPr>
              <a:t>5,0%</a:t>
            </a:r>
            <a:endParaRPr/>
          </a:p>
        </p:txBody>
      </p:sp>
      <p:cxnSp>
        <p:nvCxnSpPr>
          <p:cNvPr id="182" name="Google Shape;182;p23"/>
          <p:cNvCxnSpPr/>
          <p:nvPr/>
        </p:nvCxnSpPr>
        <p:spPr>
          <a:xfrm rot="10800000">
            <a:off x="5432981" y="3508038"/>
            <a:ext cx="1838523" cy="0"/>
          </a:xfrm>
          <a:prstGeom prst="straightConnector1">
            <a:avLst/>
          </a:prstGeom>
          <a:noFill/>
          <a:ln cap="rnd" cmpd="sng" w="38100">
            <a:solidFill>
              <a:srgbClr val="C6740F"/>
            </a:solidFill>
            <a:prstDash val="dot"/>
            <a:round/>
            <a:headEnd len="sm" w="sm" type="none"/>
            <a:tailEnd len="sm" w="sm" type="none"/>
          </a:ln>
        </p:spPr>
      </p:cxnSp>
      <p:cxnSp>
        <p:nvCxnSpPr>
          <p:cNvPr id="183" name="Google Shape;183;p23"/>
          <p:cNvCxnSpPr/>
          <p:nvPr/>
        </p:nvCxnSpPr>
        <p:spPr>
          <a:xfrm rot="10800000">
            <a:off x="5642957" y="4088221"/>
            <a:ext cx="2451975" cy="0"/>
          </a:xfrm>
          <a:prstGeom prst="straightConnector1">
            <a:avLst/>
          </a:prstGeom>
          <a:noFill/>
          <a:ln cap="rnd" cmpd="sng" w="38100">
            <a:solidFill>
              <a:srgbClr val="9E5905"/>
            </a:solidFill>
            <a:prstDash val="dot"/>
            <a:round/>
            <a:headEnd len="sm" w="sm" type="none"/>
            <a:tailEnd len="sm" w="sm" type="none"/>
          </a:ln>
        </p:spPr>
      </p:cxnSp>
      <p:sp>
        <p:nvSpPr>
          <p:cNvPr id="184" name="Google Shape;184;p23"/>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pic>
        <p:nvPicPr>
          <p:cNvPr id="189" name="Google Shape;189;p24"/>
          <p:cNvPicPr preferRelativeResize="0"/>
          <p:nvPr/>
        </p:nvPicPr>
        <p:blipFill rotWithShape="1">
          <a:blip r:embed="rId4">
            <a:alphaModFix/>
          </a:blip>
          <a:srcRect b="0" l="0" r="0" t="0"/>
          <a:stretch/>
        </p:blipFill>
        <p:spPr>
          <a:xfrm>
            <a:off x="2517775" y="2453100"/>
            <a:ext cx="4108450" cy="3552000"/>
          </a:xfrm>
          <a:prstGeom prst="rect">
            <a:avLst/>
          </a:prstGeom>
          <a:noFill/>
          <a:ln>
            <a:noFill/>
          </a:ln>
        </p:spPr>
      </p:pic>
      <p:sp>
        <p:nvSpPr>
          <p:cNvPr id="190" name="Google Shape;190;p2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USO DEL AGUA DISPONIBLE</a:t>
            </a:r>
            <a:endParaRPr b="0" i="0" sz="2400" u="none" cap="none" strike="noStrike">
              <a:solidFill>
                <a:srgbClr val="F78C00"/>
              </a:solidFill>
              <a:latin typeface="Calibri"/>
              <a:ea typeface="Calibri"/>
              <a:cs typeface="Calibri"/>
              <a:sym typeface="Calibri"/>
            </a:endParaRPr>
          </a:p>
        </p:txBody>
      </p:sp>
      <p:sp>
        <p:nvSpPr>
          <p:cNvPr id="191" name="Google Shape;191;p24"/>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entre los cuales existe una fuerte competencia por este recurso. A esas cifras debe agregarse que el agua para el sector sanitario representa solo el 5% del total.</a:t>
            </a:r>
            <a:endParaRPr/>
          </a:p>
        </p:txBody>
      </p:sp>
      <p:sp>
        <p:nvSpPr>
          <p:cNvPr id="192" name="Google Shape;192;p24"/>
          <p:cNvSpPr txBox="1"/>
          <p:nvPr/>
        </p:nvSpPr>
        <p:spPr>
          <a:xfrm>
            <a:off x="5744252" y="2568191"/>
            <a:ext cx="96693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INDUSTRIA</a:t>
            </a:r>
            <a:endParaRPr/>
          </a:p>
        </p:txBody>
      </p:sp>
      <p:sp>
        <p:nvSpPr>
          <p:cNvPr id="193" name="Google Shape;193;p24"/>
          <p:cNvSpPr txBox="1"/>
          <p:nvPr/>
        </p:nvSpPr>
        <p:spPr>
          <a:xfrm>
            <a:off x="5829212" y="2249659"/>
            <a:ext cx="7970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DD7B05"/>
                </a:solidFill>
                <a:latin typeface="Corbel"/>
                <a:ea typeface="Corbel"/>
                <a:cs typeface="Corbel"/>
                <a:sym typeface="Corbel"/>
              </a:rPr>
              <a:t>12,0%</a:t>
            </a:r>
            <a:endParaRPr/>
          </a:p>
        </p:txBody>
      </p:sp>
      <p:sp>
        <p:nvSpPr>
          <p:cNvPr id="194" name="Google Shape;194;p24"/>
          <p:cNvSpPr txBox="1"/>
          <p:nvPr/>
        </p:nvSpPr>
        <p:spPr>
          <a:xfrm>
            <a:off x="6577332" y="3227807"/>
            <a:ext cx="79220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MINERIA</a:t>
            </a:r>
            <a:endParaRPr/>
          </a:p>
        </p:txBody>
      </p:sp>
      <p:sp>
        <p:nvSpPr>
          <p:cNvPr id="195" name="Google Shape;195;p24"/>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C6740F"/>
                </a:solidFill>
                <a:latin typeface="Corbel"/>
                <a:ea typeface="Corbel"/>
                <a:cs typeface="Corbel"/>
                <a:sym typeface="Corbel"/>
              </a:rPr>
              <a:t>6,0%</a:t>
            </a:r>
            <a:endParaRPr/>
          </a:p>
        </p:txBody>
      </p:sp>
      <p:sp>
        <p:nvSpPr>
          <p:cNvPr id="196" name="Google Shape;196;p24"/>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197" name="Google Shape;197;p24"/>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9E5905"/>
                </a:solidFill>
                <a:latin typeface="Corbel"/>
                <a:ea typeface="Corbel"/>
                <a:cs typeface="Corbel"/>
                <a:sym typeface="Corbel"/>
              </a:rPr>
              <a:t>5,0%</a:t>
            </a:r>
            <a:endParaRPr/>
          </a:p>
        </p:txBody>
      </p:sp>
      <p:cxnSp>
        <p:nvCxnSpPr>
          <p:cNvPr id="198" name="Google Shape;198;p24"/>
          <p:cNvCxnSpPr/>
          <p:nvPr/>
        </p:nvCxnSpPr>
        <p:spPr>
          <a:xfrm rot="10800000">
            <a:off x="4780474" y="2848234"/>
            <a:ext cx="1838523" cy="0"/>
          </a:xfrm>
          <a:prstGeom prst="straightConnector1">
            <a:avLst/>
          </a:prstGeom>
          <a:noFill/>
          <a:ln cap="rnd" cmpd="sng" w="38100">
            <a:solidFill>
              <a:srgbClr val="DD7B05"/>
            </a:solidFill>
            <a:prstDash val="dot"/>
            <a:round/>
            <a:headEnd len="sm" w="sm" type="none"/>
            <a:tailEnd len="sm" w="sm" type="none"/>
          </a:ln>
        </p:spPr>
      </p:cxnSp>
      <p:cxnSp>
        <p:nvCxnSpPr>
          <p:cNvPr id="199" name="Google Shape;199;p24"/>
          <p:cNvCxnSpPr/>
          <p:nvPr/>
        </p:nvCxnSpPr>
        <p:spPr>
          <a:xfrm rot="10800000">
            <a:off x="5432981" y="3508038"/>
            <a:ext cx="1838523" cy="0"/>
          </a:xfrm>
          <a:prstGeom prst="straightConnector1">
            <a:avLst/>
          </a:prstGeom>
          <a:noFill/>
          <a:ln cap="rnd" cmpd="sng" w="38100">
            <a:solidFill>
              <a:srgbClr val="C6740F"/>
            </a:solidFill>
            <a:prstDash val="dot"/>
            <a:round/>
            <a:headEnd len="sm" w="sm" type="none"/>
            <a:tailEnd len="sm" w="sm" type="none"/>
          </a:ln>
        </p:spPr>
      </p:cxnSp>
      <p:cxnSp>
        <p:nvCxnSpPr>
          <p:cNvPr id="200" name="Google Shape;200;p24"/>
          <p:cNvCxnSpPr/>
          <p:nvPr/>
        </p:nvCxnSpPr>
        <p:spPr>
          <a:xfrm rot="10800000">
            <a:off x="5642957" y="4088221"/>
            <a:ext cx="2451975" cy="0"/>
          </a:xfrm>
          <a:prstGeom prst="straightConnector1">
            <a:avLst/>
          </a:prstGeom>
          <a:noFill/>
          <a:ln cap="rnd" cmpd="sng" w="38100">
            <a:solidFill>
              <a:srgbClr val="9E5905"/>
            </a:solidFill>
            <a:prstDash val="dot"/>
            <a:round/>
            <a:headEnd len="sm" w="sm" type="none"/>
            <a:tailEnd len="sm" w="sm" type="none"/>
          </a:ln>
        </p:spPr>
      </p:cxnSp>
      <p:sp>
        <p:nvSpPr>
          <p:cNvPr id="201" name="Google Shape;201;p24"/>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pic>
        <p:nvPicPr>
          <p:cNvPr id="206" name="Google Shape;206;p25"/>
          <p:cNvPicPr preferRelativeResize="0"/>
          <p:nvPr/>
        </p:nvPicPr>
        <p:blipFill rotWithShape="1">
          <a:blip r:embed="rId4">
            <a:alphaModFix/>
          </a:blip>
          <a:srcRect b="0" l="0" r="0" t="0"/>
          <a:stretch/>
        </p:blipFill>
        <p:spPr>
          <a:xfrm>
            <a:off x="2517775" y="2453100"/>
            <a:ext cx="4108450" cy="3552001"/>
          </a:xfrm>
          <a:prstGeom prst="rect">
            <a:avLst/>
          </a:prstGeom>
          <a:noFill/>
          <a:ln>
            <a:noFill/>
          </a:ln>
        </p:spPr>
      </p:pic>
      <p:sp>
        <p:nvSpPr>
          <p:cNvPr id="207" name="Google Shape;207;p2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USO DEL AGUA DISPONIBLE</a:t>
            </a:r>
            <a:endParaRPr b="0" i="0" sz="2400" u="none" cap="none" strike="noStrike">
              <a:solidFill>
                <a:srgbClr val="F78C00"/>
              </a:solidFill>
              <a:latin typeface="Calibri"/>
              <a:ea typeface="Calibri"/>
              <a:cs typeface="Calibri"/>
              <a:sym typeface="Calibri"/>
            </a:endParaRPr>
          </a:p>
        </p:txBody>
      </p:sp>
      <p:sp>
        <p:nvSpPr>
          <p:cNvPr id="208" name="Google Shape;208;p25"/>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entre los cuales existe una fuerte competencia por este recurso. A esas cifras debe agregarse que el agua para el sector sanitario representa solo el 5% del total.</a:t>
            </a:r>
            <a:endParaRPr/>
          </a:p>
        </p:txBody>
      </p:sp>
      <p:sp>
        <p:nvSpPr>
          <p:cNvPr id="209" name="Google Shape;209;p25"/>
          <p:cNvSpPr txBox="1"/>
          <p:nvPr/>
        </p:nvSpPr>
        <p:spPr>
          <a:xfrm>
            <a:off x="1435257" y="3837801"/>
            <a:ext cx="118070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AGRICULTURA</a:t>
            </a:r>
            <a:endParaRPr/>
          </a:p>
        </p:txBody>
      </p:sp>
      <p:sp>
        <p:nvSpPr>
          <p:cNvPr id="210" name="Google Shape;210;p25"/>
          <p:cNvSpPr txBox="1"/>
          <p:nvPr/>
        </p:nvSpPr>
        <p:spPr>
          <a:xfrm>
            <a:off x="1629508" y="3506569"/>
            <a:ext cx="7922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F78C00"/>
                </a:solidFill>
                <a:latin typeface="Corbel"/>
                <a:ea typeface="Corbel"/>
                <a:cs typeface="Corbel"/>
                <a:sym typeface="Corbel"/>
              </a:rPr>
              <a:t>77,0%</a:t>
            </a:r>
            <a:endParaRPr/>
          </a:p>
        </p:txBody>
      </p:sp>
      <p:sp>
        <p:nvSpPr>
          <p:cNvPr id="211" name="Google Shape;211;p25"/>
          <p:cNvSpPr txBox="1"/>
          <p:nvPr/>
        </p:nvSpPr>
        <p:spPr>
          <a:xfrm>
            <a:off x="5744252" y="2568191"/>
            <a:ext cx="96693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INDUSTRIA</a:t>
            </a:r>
            <a:endParaRPr/>
          </a:p>
        </p:txBody>
      </p:sp>
      <p:sp>
        <p:nvSpPr>
          <p:cNvPr id="212" name="Google Shape;212;p25"/>
          <p:cNvSpPr txBox="1"/>
          <p:nvPr/>
        </p:nvSpPr>
        <p:spPr>
          <a:xfrm>
            <a:off x="5829212" y="2249659"/>
            <a:ext cx="7970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DD7B05"/>
                </a:solidFill>
                <a:latin typeface="Corbel"/>
                <a:ea typeface="Corbel"/>
                <a:cs typeface="Corbel"/>
                <a:sym typeface="Corbel"/>
              </a:rPr>
              <a:t>12,0%</a:t>
            </a:r>
            <a:endParaRPr/>
          </a:p>
        </p:txBody>
      </p:sp>
      <p:sp>
        <p:nvSpPr>
          <p:cNvPr id="213" name="Google Shape;213;p25"/>
          <p:cNvSpPr txBox="1"/>
          <p:nvPr/>
        </p:nvSpPr>
        <p:spPr>
          <a:xfrm>
            <a:off x="6577332" y="3227807"/>
            <a:ext cx="79220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MINERIA</a:t>
            </a:r>
            <a:endParaRPr/>
          </a:p>
        </p:txBody>
      </p:sp>
      <p:sp>
        <p:nvSpPr>
          <p:cNvPr id="214" name="Google Shape;214;p25"/>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C6740F"/>
                </a:solidFill>
                <a:latin typeface="Corbel"/>
                <a:ea typeface="Corbel"/>
                <a:cs typeface="Corbel"/>
                <a:sym typeface="Corbel"/>
              </a:rPr>
              <a:t>6,0%</a:t>
            </a:r>
            <a:endParaRPr/>
          </a:p>
        </p:txBody>
      </p:sp>
      <p:sp>
        <p:nvSpPr>
          <p:cNvPr id="215" name="Google Shape;215;p25"/>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216" name="Google Shape;216;p25"/>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9E5905"/>
                </a:solidFill>
                <a:latin typeface="Corbel"/>
                <a:ea typeface="Corbel"/>
                <a:cs typeface="Corbel"/>
                <a:sym typeface="Corbel"/>
              </a:rPr>
              <a:t>5,0%</a:t>
            </a:r>
            <a:endParaRPr/>
          </a:p>
        </p:txBody>
      </p:sp>
      <p:cxnSp>
        <p:nvCxnSpPr>
          <p:cNvPr id="217" name="Google Shape;217;p25"/>
          <p:cNvCxnSpPr/>
          <p:nvPr/>
        </p:nvCxnSpPr>
        <p:spPr>
          <a:xfrm rot="10800000">
            <a:off x="1502451" y="4155944"/>
            <a:ext cx="1838523" cy="0"/>
          </a:xfrm>
          <a:prstGeom prst="straightConnector1">
            <a:avLst/>
          </a:prstGeom>
          <a:noFill/>
          <a:ln cap="rnd" cmpd="sng" w="38100">
            <a:solidFill>
              <a:srgbClr val="F78C00"/>
            </a:solidFill>
            <a:prstDash val="dot"/>
            <a:round/>
            <a:headEnd len="sm" w="sm" type="none"/>
            <a:tailEnd len="sm" w="sm" type="none"/>
          </a:ln>
        </p:spPr>
      </p:cxnSp>
      <p:cxnSp>
        <p:nvCxnSpPr>
          <p:cNvPr id="218" name="Google Shape;218;p25"/>
          <p:cNvCxnSpPr/>
          <p:nvPr/>
        </p:nvCxnSpPr>
        <p:spPr>
          <a:xfrm rot="10800000">
            <a:off x="4780474" y="2848234"/>
            <a:ext cx="1838523" cy="0"/>
          </a:xfrm>
          <a:prstGeom prst="straightConnector1">
            <a:avLst/>
          </a:prstGeom>
          <a:noFill/>
          <a:ln cap="rnd" cmpd="sng" w="38100">
            <a:solidFill>
              <a:srgbClr val="DD7B05"/>
            </a:solidFill>
            <a:prstDash val="dot"/>
            <a:round/>
            <a:headEnd len="sm" w="sm" type="none"/>
            <a:tailEnd len="sm" w="sm" type="none"/>
          </a:ln>
        </p:spPr>
      </p:cxnSp>
      <p:cxnSp>
        <p:nvCxnSpPr>
          <p:cNvPr id="219" name="Google Shape;219;p25"/>
          <p:cNvCxnSpPr/>
          <p:nvPr/>
        </p:nvCxnSpPr>
        <p:spPr>
          <a:xfrm rot="10800000">
            <a:off x="5432981" y="3508038"/>
            <a:ext cx="1838523" cy="0"/>
          </a:xfrm>
          <a:prstGeom prst="straightConnector1">
            <a:avLst/>
          </a:prstGeom>
          <a:noFill/>
          <a:ln cap="rnd" cmpd="sng" w="38100">
            <a:solidFill>
              <a:srgbClr val="C6740F"/>
            </a:solidFill>
            <a:prstDash val="dot"/>
            <a:round/>
            <a:headEnd len="sm" w="sm" type="none"/>
            <a:tailEnd len="sm" w="sm" type="none"/>
          </a:ln>
        </p:spPr>
      </p:cxnSp>
      <p:cxnSp>
        <p:nvCxnSpPr>
          <p:cNvPr id="220" name="Google Shape;220;p25"/>
          <p:cNvCxnSpPr/>
          <p:nvPr/>
        </p:nvCxnSpPr>
        <p:spPr>
          <a:xfrm rot="10800000">
            <a:off x="5642957" y="4088221"/>
            <a:ext cx="2451975" cy="0"/>
          </a:xfrm>
          <a:prstGeom prst="straightConnector1">
            <a:avLst/>
          </a:prstGeom>
          <a:noFill/>
          <a:ln cap="rnd" cmpd="sng" w="38100">
            <a:solidFill>
              <a:srgbClr val="9E5905"/>
            </a:solidFill>
            <a:prstDash val="dot"/>
            <a:round/>
            <a:headEnd len="sm" w="sm" type="none"/>
            <a:tailEnd len="sm" w="sm" type="none"/>
          </a:ln>
        </p:spPr>
      </p:cxnSp>
      <p:sp>
        <p:nvSpPr>
          <p:cNvPr id="221" name="Google Shape;221;p25"/>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pic>
        <p:nvPicPr>
          <p:cNvPr id="226" name="Google Shape;226;p26"/>
          <p:cNvPicPr preferRelativeResize="0"/>
          <p:nvPr/>
        </p:nvPicPr>
        <p:blipFill rotWithShape="1">
          <a:blip r:embed="rId4">
            <a:alphaModFix/>
          </a:blip>
          <a:srcRect b="0" l="0" r="0" t="0"/>
          <a:stretch/>
        </p:blipFill>
        <p:spPr>
          <a:xfrm>
            <a:off x="4830239" y="848384"/>
            <a:ext cx="4313761" cy="5161231"/>
          </a:xfrm>
          <a:prstGeom prst="rect">
            <a:avLst/>
          </a:prstGeom>
          <a:noFill/>
          <a:ln>
            <a:noFill/>
          </a:ln>
        </p:spPr>
      </p:pic>
      <p:sp>
        <p:nvSpPr>
          <p:cNvPr id="227" name="Google Shape;227;p26"/>
          <p:cNvSpPr/>
          <p:nvPr/>
        </p:nvSpPr>
        <p:spPr>
          <a:xfrm>
            <a:off x="531022" y="1666140"/>
            <a:ext cx="4299218" cy="3005951"/>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La concentración máxima de arsénico que puede contener el agua potable corresponde a 10 μg/L (o 0,01 mg/L). Este contaminante tiene efectos crónicos en la salud de la población, que van desde afecciones dérmicas a cáncer.  </a:t>
            </a:r>
            <a:endParaRPr/>
          </a:p>
          <a:p>
            <a:pPr indent="0" lvl="0" marL="0" marR="0" rtl="0" algn="just">
              <a:spcBef>
                <a:spcPts val="800"/>
              </a:spcBef>
              <a:spcAft>
                <a:spcPts val="0"/>
              </a:spcAft>
              <a:buNone/>
            </a:pPr>
            <a:r>
              <a:t/>
            </a:r>
            <a:endParaRPr sz="1600">
              <a:solidFill>
                <a:srgbClr val="7F7F7F"/>
              </a:solidFill>
              <a:latin typeface="Corbel"/>
              <a:ea typeface="Corbel"/>
              <a:cs typeface="Corbel"/>
              <a:sym typeface="Corbel"/>
            </a:endParaRPr>
          </a:p>
          <a:p>
            <a:pPr indent="0" lvl="0" marL="0" marR="0" rtl="0" algn="just">
              <a:spcBef>
                <a:spcPts val="800"/>
              </a:spcBef>
              <a:spcAft>
                <a:spcPts val="0"/>
              </a:spcAft>
              <a:buNone/>
            </a:pPr>
            <a:r>
              <a:rPr lang="es-CL" sz="1600">
                <a:solidFill>
                  <a:srgbClr val="7F7F7F"/>
                </a:solidFill>
                <a:latin typeface="Corbel"/>
                <a:ea typeface="Corbel"/>
                <a:cs typeface="Corbel"/>
                <a:sym typeface="Corbel"/>
              </a:rPr>
              <a:t>La Organización Mundial de la Salud (OMS) promueve planes para identificar y prevenir riesgos antes de que el agua se contamine, iniciativas denominadas “Planes de Seguridad del Agua” (PSA).</a:t>
            </a:r>
            <a:endParaRPr/>
          </a:p>
        </p:txBody>
      </p:sp>
      <p:sp>
        <p:nvSpPr>
          <p:cNvPr id="228" name="Google Shape;228;p26"/>
          <p:cNvSpPr/>
          <p:nvPr/>
        </p:nvSpPr>
        <p:spPr>
          <a:xfrm>
            <a:off x="531022" y="5489847"/>
            <a:ext cx="4968078" cy="29238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300">
                <a:solidFill>
                  <a:srgbClr val="F78C00"/>
                </a:solidFill>
                <a:latin typeface="Corbel"/>
                <a:ea typeface="Corbel"/>
                <a:cs typeface="Corbel"/>
                <a:sym typeface="Corbel"/>
              </a:rPr>
              <a:t>Ver https://ciperchile.cl/pdfs/11-2013/norovirus/NCh409.pdf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2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ENFOQUE PLAN DE SEGURIDAD DEL AGUA (PSA) </a:t>
            </a:r>
            <a:endParaRPr b="0" i="0" sz="2400" u="none" cap="none" strike="noStrike">
              <a:solidFill>
                <a:srgbClr val="F78C00"/>
              </a:solidFill>
              <a:latin typeface="Calibri"/>
              <a:ea typeface="Calibri"/>
              <a:cs typeface="Calibri"/>
              <a:sym typeface="Calibri"/>
            </a:endParaRPr>
          </a:p>
        </p:txBody>
      </p:sp>
      <p:sp>
        <p:nvSpPr>
          <p:cNvPr id="234" name="Google Shape;234;p27"/>
          <p:cNvSpPr txBox="1"/>
          <p:nvPr/>
        </p:nvSpPr>
        <p:spPr>
          <a:xfrm>
            <a:off x="531024" y="1300799"/>
            <a:ext cx="7981911" cy="1400837"/>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sz="1600">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lang="es-CL" sz="1600">
                <a:solidFill>
                  <a:srgbClr val="7F7F7F"/>
                </a:solidFill>
                <a:latin typeface="Corbel"/>
                <a:ea typeface="Corbel"/>
                <a:cs typeface="Corbel"/>
                <a:sym typeface="Corbel"/>
              </a:rPr>
              <a:t>Los PSA buscan garantizar la seguridad en el abastecimiento de agua potable mediante la evaluación y la gestión de peligros y de los riesgos que abarcan todas las etapas del abastecimiento de agua, desde la captación hasta su distribución al consumidor.</a:t>
            </a:r>
            <a:endParaRPr/>
          </a:p>
        </p:txBody>
      </p:sp>
      <p:pic>
        <p:nvPicPr>
          <p:cNvPr id="235" name="Google Shape;235;p27"/>
          <p:cNvPicPr preferRelativeResize="0"/>
          <p:nvPr/>
        </p:nvPicPr>
        <p:blipFill rotWithShape="1">
          <a:blip r:embed="rId4">
            <a:alphaModFix/>
          </a:blip>
          <a:srcRect b="0" l="0" r="0" t="0"/>
          <a:stretch/>
        </p:blipFill>
        <p:spPr>
          <a:xfrm>
            <a:off x="1887393" y="2369789"/>
            <a:ext cx="5369214" cy="4031588"/>
          </a:xfrm>
          <a:prstGeom prst="rect">
            <a:avLst/>
          </a:prstGeom>
          <a:noFill/>
          <a:ln>
            <a:noFill/>
          </a:ln>
        </p:spPr>
      </p:pic>
      <p:sp>
        <p:nvSpPr>
          <p:cNvPr id="236" name="Google Shape;236;p27"/>
          <p:cNvSpPr txBox="1"/>
          <p:nvPr/>
        </p:nvSpPr>
        <p:spPr>
          <a:xfrm>
            <a:off x="3866030" y="3142381"/>
            <a:ext cx="88453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Extracción</a:t>
            </a:r>
            <a:endParaRPr/>
          </a:p>
        </p:txBody>
      </p:sp>
      <p:sp>
        <p:nvSpPr>
          <p:cNvPr id="237" name="Google Shape;237;p27"/>
          <p:cNvSpPr txBox="1"/>
          <p:nvPr/>
        </p:nvSpPr>
        <p:spPr>
          <a:xfrm>
            <a:off x="4745171" y="3502511"/>
            <a:ext cx="100848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Tratamiento</a:t>
            </a:r>
            <a:endParaRPr/>
          </a:p>
        </p:txBody>
      </p:sp>
      <p:sp>
        <p:nvSpPr>
          <p:cNvPr id="238" name="Google Shape;238;p27"/>
          <p:cNvSpPr txBox="1"/>
          <p:nvPr/>
        </p:nvSpPr>
        <p:spPr>
          <a:xfrm>
            <a:off x="5630108" y="3724141"/>
            <a:ext cx="131959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Almacenamiento</a:t>
            </a:r>
            <a:endParaRPr/>
          </a:p>
        </p:txBody>
      </p:sp>
      <p:sp>
        <p:nvSpPr>
          <p:cNvPr id="239" name="Google Shape;239;p27"/>
          <p:cNvSpPr txBox="1"/>
          <p:nvPr/>
        </p:nvSpPr>
        <p:spPr>
          <a:xfrm>
            <a:off x="5258966" y="4527849"/>
            <a:ext cx="9893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Distribución</a:t>
            </a:r>
            <a:endParaRPr/>
          </a:p>
        </p:txBody>
      </p:sp>
      <p:sp>
        <p:nvSpPr>
          <p:cNvPr id="240" name="Google Shape;240;p27"/>
          <p:cNvSpPr txBox="1"/>
          <p:nvPr/>
        </p:nvSpPr>
        <p:spPr>
          <a:xfrm>
            <a:off x="4788410" y="5450628"/>
            <a:ext cx="74090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Medidor</a:t>
            </a:r>
            <a:endParaRPr/>
          </a:p>
        </p:txBody>
      </p:sp>
      <p:sp>
        <p:nvSpPr>
          <p:cNvPr id="241" name="Google Shape;241;p27"/>
          <p:cNvSpPr txBox="1"/>
          <p:nvPr/>
        </p:nvSpPr>
        <p:spPr>
          <a:xfrm>
            <a:off x="2135858" y="4097932"/>
            <a:ext cx="66717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Cuenca</a:t>
            </a:r>
            <a:endParaRPr/>
          </a:p>
        </p:txBody>
      </p:sp>
      <p:sp>
        <p:nvSpPr>
          <p:cNvPr id="242" name="Google Shape;242;p27"/>
          <p:cNvSpPr txBox="1"/>
          <p:nvPr/>
        </p:nvSpPr>
        <p:spPr>
          <a:xfrm>
            <a:off x="3515190" y="5450628"/>
            <a:ext cx="59503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Hogar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8"/>
          <p:cNvSpPr txBox="1"/>
          <p:nvPr/>
        </p:nvSpPr>
        <p:spPr>
          <a:xfrm>
            <a:off x="543723" y="642526"/>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RESPONSABILIDAD HUMANA PARA UNA</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GESTIÓN SUSTENTABLE DEL CICLO  URBANO DEL AGUA</a:t>
            </a:r>
            <a:endParaRPr b="0" i="0" sz="2400" u="none" cap="none" strike="noStrike">
              <a:solidFill>
                <a:srgbClr val="F78C00"/>
              </a:solidFill>
              <a:latin typeface="Calibri"/>
              <a:ea typeface="Calibri"/>
              <a:cs typeface="Calibri"/>
              <a:sym typeface="Calibri"/>
            </a:endParaRPr>
          </a:p>
        </p:txBody>
      </p:sp>
      <p:pic>
        <p:nvPicPr>
          <p:cNvPr id="248" name="Google Shape;248;p28"/>
          <p:cNvPicPr preferRelativeResize="0"/>
          <p:nvPr/>
        </p:nvPicPr>
        <p:blipFill rotWithShape="1">
          <a:blip r:embed="rId4">
            <a:alphaModFix/>
          </a:blip>
          <a:srcRect b="0" l="0" r="0" t="0"/>
          <a:stretch/>
        </p:blipFill>
        <p:spPr>
          <a:xfrm>
            <a:off x="689600" y="1904086"/>
            <a:ext cx="3057469" cy="3836825"/>
          </a:xfrm>
          <a:prstGeom prst="rect">
            <a:avLst/>
          </a:prstGeom>
          <a:noFill/>
          <a:ln>
            <a:noFill/>
          </a:ln>
        </p:spPr>
      </p:pic>
      <p:pic>
        <p:nvPicPr>
          <p:cNvPr id="249" name="Google Shape;249;p28"/>
          <p:cNvPicPr preferRelativeResize="0"/>
          <p:nvPr/>
        </p:nvPicPr>
        <p:blipFill rotWithShape="1">
          <a:blip r:embed="rId5">
            <a:alphaModFix/>
          </a:blip>
          <a:srcRect b="0" l="0" r="0" t="0"/>
          <a:stretch/>
        </p:blipFill>
        <p:spPr>
          <a:xfrm>
            <a:off x="4660900" y="1752683"/>
            <a:ext cx="3793500" cy="3988228"/>
          </a:xfrm>
          <a:prstGeom prst="rect">
            <a:avLst/>
          </a:prstGeom>
          <a:noFill/>
          <a:ln>
            <a:noFill/>
          </a:ln>
        </p:spPr>
      </p:pic>
      <p:sp>
        <p:nvSpPr>
          <p:cNvPr id="250" name="Google Shape;250;p28"/>
          <p:cNvSpPr txBox="1"/>
          <p:nvPr/>
        </p:nvSpPr>
        <p:spPr>
          <a:xfrm>
            <a:off x="969819" y="5934873"/>
            <a:ext cx="7356764"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http://www.cr2.cl/mapa-los-lugares-mas-afectados-con-la-peor-sequia-de-los-ultimos-cien-anos-las-ultimas-noticias/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2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COMBATIR EL ESTRÉS HÍDRICO</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EN CHILE?</a:t>
            </a:r>
            <a:endParaRPr b="0" i="0" sz="2400" u="none" cap="none" strike="noStrike">
              <a:solidFill>
                <a:srgbClr val="F78C00"/>
              </a:solidFill>
              <a:latin typeface="Calibri"/>
              <a:ea typeface="Calibri"/>
              <a:cs typeface="Calibri"/>
              <a:sym typeface="Calibri"/>
            </a:endParaRPr>
          </a:p>
        </p:txBody>
      </p:sp>
      <p:sp>
        <p:nvSpPr>
          <p:cNvPr id="256" name="Google Shape;256;p29"/>
          <p:cNvSpPr/>
          <p:nvPr/>
        </p:nvSpPr>
        <p:spPr>
          <a:xfrm>
            <a:off x="1278964" y="3697675"/>
            <a:ext cx="6604000" cy="1487330"/>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2000">
                <a:solidFill>
                  <a:srgbClr val="F78C00"/>
                </a:solidFill>
                <a:latin typeface="Corbel"/>
                <a:ea typeface="Corbel"/>
                <a:cs typeface="Corbel"/>
                <a:sym typeface="Corbel"/>
              </a:rPr>
              <a:t>Fenómenos como la sequía, sobreexplotación de acuíferos, así como problemas de eficiencia en el uso y la contaminación de cuerpos de agua, son parte de las causas de la escasez y poca disponibilidad del recurso.</a:t>
            </a:r>
            <a:endParaRPr/>
          </a:p>
        </p:txBody>
      </p:sp>
      <p:pic>
        <p:nvPicPr>
          <p:cNvPr id="257" name="Google Shape;257;p29"/>
          <p:cNvPicPr preferRelativeResize="0"/>
          <p:nvPr/>
        </p:nvPicPr>
        <p:blipFill rotWithShape="1">
          <a:blip r:embed="rId4">
            <a:alphaModFix/>
          </a:blip>
          <a:srcRect b="0" l="0" r="0" t="0"/>
          <a:stretch/>
        </p:blipFill>
        <p:spPr>
          <a:xfrm>
            <a:off x="3609472" y="1452973"/>
            <a:ext cx="1942984" cy="19760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1" name="Shape 261"/>
        <p:cNvGrpSpPr/>
        <p:nvPr/>
      </p:nvGrpSpPr>
      <p:grpSpPr>
        <a:xfrm>
          <a:off x="0" y="0"/>
          <a:ext cx="0" cy="0"/>
          <a:chOff x="0" y="0"/>
          <a:chExt cx="0" cy="0"/>
        </a:xfrm>
      </p:grpSpPr>
      <p:sp>
        <p:nvSpPr>
          <p:cNvPr id="262" name="Google Shape;262;p3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COMBATIR EL ESTRÉS HÍDRICO</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EN CHILE?</a:t>
            </a:r>
            <a:endParaRPr b="0" i="0" sz="2400" u="none" cap="none" strike="noStrike">
              <a:solidFill>
                <a:srgbClr val="F78C00"/>
              </a:solidFill>
              <a:latin typeface="Calibri"/>
              <a:ea typeface="Calibri"/>
              <a:cs typeface="Calibri"/>
              <a:sym typeface="Calibri"/>
            </a:endParaRPr>
          </a:p>
        </p:txBody>
      </p:sp>
      <p:pic>
        <p:nvPicPr>
          <p:cNvPr id="263" name="Google Shape;263;p30"/>
          <p:cNvPicPr preferRelativeResize="0"/>
          <p:nvPr/>
        </p:nvPicPr>
        <p:blipFill rotWithShape="1">
          <a:blip r:embed="rId4">
            <a:alphaModFix/>
          </a:blip>
          <a:srcRect b="0" l="0" r="0" t="0"/>
          <a:stretch/>
        </p:blipFill>
        <p:spPr>
          <a:xfrm>
            <a:off x="4025995" y="1478373"/>
            <a:ext cx="1109939" cy="1128815"/>
          </a:xfrm>
          <a:prstGeom prst="rect">
            <a:avLst/>
          </a:prstGeom>
          <a:noFill/>
          <a:ln>
            <a:noFill/>
          </a:ln>
        </p:spPr>
      </p:pic>
      <p:sp>
        <p:nvSpPr>
          <p:cNvPr id="264" name="Google Shape;264;p30"/>
          <p:cNvSpPr/>
          <p:nvPr/>
        </p:nvSpPr>
        <p:spPr>
          <a:xfrm>
            <a:off x="500632" y="2891851"/>
            <a:ext cx="8228976" cy="2717924"/>
          </a:xfrm>
          <a:prstGeom prst="rect">
            <a:avLst/>
          </a:prstGeom>
          <a:noFill/>
          <a:ln>
            <a:noFill/>
          </a:ln>
        </p:spPr>
        <p:txBody>
          <a:bodyPr anchorCtr="0" anchor="t" bIns="45700" lIns="91425" spcFirstLastPara="1" rIns="91425" wrap="square" tIns="45700">
            <a:noAutofit/>
          </a:bodyPr>
          <a:lstStyle/>
          <a:p>
            <a:pPr indent="-285750" lvl="0" marL="285750" marR="0" rtl="0" algn="l">
              <a:lnSpc>
                <a:spcPct val="115000"/>
              </a:lnSpc>
              <a:spcBef>
                <a:spcPts val="0"/>
              </a:spcBef>
              <a:spcAft>
                <a:spcPts val="0"/>
              </a:spcAft>
              <a:buClr>
                <a:srgbClr val="7F7F7F"/>
              </a:buClr>
              <a:buSzPts val="1400"/>
              <a:buFont typeface="Courier New"/>
              <a:buChar char="o"/>
            </a:pPr>
            <a:r>
              <a:rPr b="1" lang="es-CL" sz="1400">
                <a:solidFill>
                  <a:srgbClr val="7F7F7F"/>
                </a:solidFill>
                <a:latin typeface="Corbel"/>
                <a:ea typeface="Corbel"/>
                <a:cs typeface="Corbel"/>
                <a:sym typeface="Corbel"/>
              </a:rPr>
              <a:t>Uso racional y sustentable de los recursos hídricos, privilegiando el consumo humano.</a:t>
            </a:r>
            <a:endParaRPr/>
          </a:p>
          <a:p>
            <a:pPr indent="-285750" lvl="0" marL="285750" marR="0" rtl="0" algn="l">
              <a:lnSpc>
                <a:spcPct val="115000"/>
              </a:lnSpc>
              <a:spcBef>
                <a:spcPts val="1600"/>
              </a:spcBef>
              <a:spcAft>
                <a:spcPts val="0"/>
              </a:spcAft>
              <a:buClr>
                <a:srgbClr val="7F7F7F"/>
              </a:buClr>
              <a:buSzPts val="1400"/>
              <a:buFont typeface="Courier New"/>
              <a:buChar char="o"/>
            </a:pPr>
            <a:r>
              <a:rPr lang="es-CL" sz="1400">
                <a:solidFill>
                  <a:srgbClr val="7F7F7F"/>
                </a:solidFill>
                <a:latin typeface="Corbel"/>
                <a:ea typeface="Corbel"/>
                <a:cs typeface="Corbel"/>
                <a:sym typeface="Corbel"/>
              </a:rPr>
              <a:t>En materia ambiental, junto con la dictación y revisión de las normas de calidad y de emisión, en el marco de las acciones de cambio climático se está desarrollando el </a:t>
            </a:r>
            <a:r>
              <a:rPr b="1" lang="es-CL" sz="1400">
                <a:solidFill>
                  <a:srgbClr val="7F7F7F"/>
                </a:solidFill>
                <a:latin typeface="Corbel"/>
                <a:ea typeface="Corbel"/>
                <a:cs typeface="Corbel"/>
                <a:sym typeface="Corbel"/>
              </a:rPr>
              <a:t>Plan de Adaptación para los Recursos Hídricos, orientado a alcanzar una gestión sustentable del agua, mejorar la institucionalidad en este tema y desarrollar un programa educacional que promueva la conservación del recurso</a:t>
            </a:r>
            <a:r>
              <a:rPr lang="es-CL" sz="1400">
                <a:solidFill>
                  <a:srgbClr val="7F7F7F"/>
                </a:solidFill>
                <a:latin typeface="Corbel"/>
                <a:ea typeface="Corbel"/>
                <a:cs typeface="Corbel"/>
                <a:sym typeface="Corbel"/>
              </a:rPr>
              <a:t>.</a:t>
            </a:r>
            <a:endParaRPr/>
          </a:p>
          <a:p>
            <a:pPr indent="-285750" lvl="0" marL="285750" marR="0" rtl="0" algn="l">
              <a:lnSpc>
                <a:spcPct val="115000"/>
              </a:lnSpc>
              <a:spcBef>
                <a:spcPts val="1600"/>
              </a:spcBef>
              <a:spcAft>
                <a:spcPts val="0"/>
              </a:spcAft>
              <a:buClr>
                <a:srgbClr val="7F7F7F"/>
              </a:buClr>
              <a:buSzPts val="1400"/>
              <a:buFont typeface="Courier New"/>
              <a:buChar char="o"/>
            </a:pPr>
            <a:r>
              <a:rPr b="1" lang="es-CL" sz="1400">
                <a:solidFill>
                  <a:srgbClr val="7F7F7F"/>
                </a:solidFill>
                <a:latin typeface="Corbel"/>
                <a:ea typeface="Corbel"/>
                <a:cs typeface="Corbel"/>
                <a:sym typeface="Corbel"/>
              </a:rPr>
              <a:t>Ejecución de los los Programas de Medición y Control de la Calidad Ambiental, destinados a caracterizar y controlar el cumplimiento de las Normas Secundarias de Calidad Ambiental y el estado ecológico de los recursos hídricos</a:t>
            </a:r>
            <a:r>
              <a:rPr lang="es-CL" sz="1400">
                <a:solidFill>
                  <a:srgbClr val="7F7F7F"/>
                </a:solidFill>
                <a:latin typeface="Corbel"/>
                <a:ea typeface="Corbel"/>
                <a:cs typeface="Corbel"/>
                <a:sym typeface="Corbel"/>
              </a:rPr>
              <a:t>. Junto con ello, se está trabajando para identificar y clasificar los ecosistemas acuáticos del territorio (ríos, lagos y humedales).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3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sp>
        <p:nvSpPr>
          <p:cNvPr id="270" name="Google Shape;270;p31"/>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3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276" name="Google Shape;276;p32"/>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277" name="Google Shape;277;p32"/>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278" name="Google Shape;278;p32"/>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279" name="Google Shape;279;p32"/>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280" name="Google Shape;280;p32"/>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3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286" name="Google Shape;286;p33"/>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287" name="Google Shape;287;p33"/>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288" name="Google Shape;288;p33"/>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289" name="Google Shape;289;p33"/>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290" name="Google Shape;290;p33"/>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291" name="Google Shape;291;p33"/>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292" name="Google Shape;292;p33"/>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293" name="Google Shape;293;p33"/>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3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299" name="Google Shape;299;p34"/>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300" name="Google Shape;300;p34"/>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301" name="Google Shape;301;p34"/>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302" name="Google Shape;302;p34"/>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303" name="Google Shape;303;p34"/>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304" name="Google Shape;304;p34"/>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305" name="Google Shape;305;p34"/>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306" name="Google Shape;306;p34"/>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307" name="Google Shape;307;p34"/>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308" name="Google Shape;308;p34"/>
          <p:cNvCxnSpPr/>
          <p:nvPr/>
        </p:nvCxnSpPr>
        <p:spPr>
          <a:xfrm rot="10800000">
            <a:off x="5698206" y="4689543"/>
            <a:ext cx="596587" cy="0"/>
          </a:xfrm>
          <a:prstGeom prst="straightConnector1">
            <a:avLst/>
          </a:prstGeom>
          <a:noFill/>
          <a:ln cap="rnd" cmpd="sng" w="38100">
            <a:solidFill>
              <a:srgbClr val="F79326"/>
            </a:solidFill>
            <a:prstDash val="dot"/>
            <a:round/>
            <a:headEnd len="sm" w="sm" type="none"/>
            <a:tailEnd len="sm" w="sm" type="none"/>
          </a:ln>
        </p:spPr>
      </p:cxnSp>
      <p:sp>
        <p:nvSpPr>
          <p:cNvPr id="309" name="Google Shape;309;p34"/>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sp>
        <p:nvSpPr>
          <p:cNvPr id="314" name="Google Shape;314;p3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315" name="Google Shape;315;p35"/>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316" name="Google Shape;316;p35"/>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317" name="Google Shape;317;p35"/>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318" name="Google Shape;318;p35"/>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319" name="Google Shape;319;p35"/>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320" name="Google Shape;320;p35"/>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321" name="Google Shape;321;p35"/>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322" name="Google Shape;322;p35"/>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323" name="Google Shape;323;p35"/>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324" name="Google Shape;324;p35"/>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325" name="Google Shape;325;p35"/>
          <p:cNvCxnSpPr/>
          <p:nvPr/>
        </p:nvCxnSpPr>
        <p:spPr>
          <a:xfrm rot="10800000">
            <a:off x="5698206" y="4689543"/>
            <a:ext cx="596587" cy="0"/>
          </a:xfrm>
          <a:prstGeom prst="straightConnector1">
            <a:avLst/>
          </a:prstGeom>
          <a:noFill/>
          <a:ln cap="rnd" cmpd="sng" w="38100">
            <a:solidFill>
              <a:srgbClr val="F79326"/>
            </a:solidFill>
            <a:prstDash val="dot"/>
            <a:round/>
            <a:headEnd len="sm" w="sm" type="none"/>
            <a:tailEnd len="sm" w="sm" type="none"/>
          </a:ln>
        </p:spPr>
      </p:cxnSp>
      <p:sp>
        <p:nvSpPr>
          <p:cNvPr id="326" name="Google Shape;326;p35"/>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327" name="Google Shape;327;p35"/>
          <p:cNvCxnSpPr/>
          <p:nvPr/>
        </p:nvCxnSpPr>
        <p:spPr>
          <a:xfrm rot="10800000">
            <a:off x="4382835" y="5148975"/>
            <a:ext cx="177079" cy="370050"/>
          </a:xfrm>
          <a:prstGeom prst="straightConnector1">
            <a:avLst/>
          </a:prstGeom>
          <a:noFill/>
          <a:ln cap="rnd" cmpd="sng" w="38100">
            <a:solidFill>
              <a:srgbClr val="F78C00"/>
            </a:solidFill>
            <a:prstDash val="dot"/>
            <a:round/>
            <a:headEnd len="sm" w="sm" type="none"/>
            <a:tailEnd len="sm" w="sm" type="none"/>
          </a:ln>
        </p:spPr>
      </p:cxnSp>
      <p:cxnSp>
        <p:nvCxnSpPr>
          <p:cNvPr id="328" name="Google Shape;328;p35"/>
          <p:cNvCxnSpPr/>
          <p:nvPr/>
        </p:nvCxnSpPr>
        <p:spPr>
          <a:xfrm rot="10800000">
            <a:off x="4580606" y="5527743"/>
            <a:ext cx="596587" cy="0"/>
          </a:xfrm>
          <a:prstGeom prst="straightConnector1">
            <a:avLst/>
          </a:prstGeom>
          <a:noFill/>
          <a:ln cap="rnd" cmpd="sng" w="38100">
            <a:solidFill>
              <a:srgbClr val="F78C00"/>
            </a:solidFill>
            <a:prstDash val="dot"/>
            <a:round/>
            <a:headEnd len="sm" w="sm" type="none"/>
            <a:tailEnd len="sm" w="sm" type="none"/>
          </a:ln>
        </p:spPr>
      </p:cxnSp>
      <p:sp>
        <p:nvSpPr>
          <p:cNvPr id="329" name="Google Shape;329;p35"/>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3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335" name="Google Shape;335;p36"/>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336" name="Google Shape;336;p36"/>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337" name="Google Shape;337;p36"/>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338" name="Google Shape;338;p36"/>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339" name="Google Shape;339;p36"/>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340" name="Google Shape;340;p36"/>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341" name="Google Shape;341;p36"/>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342" name="Google Shape;342;p36"/>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343" name="Google Shape;343;p36"/>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344" name="Google Shape;344;p36"/>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345" name="Google Shape;345;p36"/>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346" name="Google Shape;346;p36"/>
          <p:cNvCxnSpPr/>
          <p:nvPr/>
        </p:nvCxnSpPr>
        <p:spPr>
          <a:xfrm rot="10800000">
            <a:off x="5698206" y="4689543"/>
            <a:ext cx="596587" cy="0"/>
          </a:xfrm>
          <a:prstGeom prst="straightConnector1">
            <a:avLst/>
          </a:prstGeom>
          <a:noFill/>
          <a:ln cap="rnd" cmpd="sng" w="38100">
            <a:solidFill>
              <a:srgbClr val="F79326"/>
            </a:solidFill>
            <a:prstDash val="dot"/>
            <a:round/>
            <a:headEnd len="sm" w="sm" type="none"/>
            <a:tailEnd len="sm" w="sm" type="none"/>
          </a:ln>
        </p:spPr>
      </p:cxnSp>
      <p:sp>
        <p:nvSpPr>
          <p:cNvPr id="347" name="Google Shape;347;p36"/>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348" name="Google Shape;348;p36"/>
          <p:cNvCxnSpPr/>
          <p:nvPr/>
        </p:nvCxnSpPr>
        <p:spPr>
          <a:xfrm rot="10800000">
            <a:off x="4382835" y="5148975"/>
            <a:ext cx="177079" cy="370050"/>
          </a:xfrm>
          <a:prstGeom prst="straightConnector1">
            <a:avLst/>
          </a:prstGeom>
          <a:noFill/>
          <a:ln cap="rnd" cmpd="sng" w="38100">
            <a:solidFill>
              <a:srgbClr val="F78C00"/>
            </a:solidFill>
            <a:prstDash val="dot"/>
            <a:round/>
            <a:headEnd len="sm" w="sm" type="none"/>
            <a:tailEnd len="sm" w="sm" type="none"/>
          </a:ln>
        </p:spPr>
      </p:cxnSp>
      <p:cxnSp>
        <p:nvCxnSpPr>
          <p:cNvPr id="349" name="Google Shape;349;p36"/>
          <p:cNvCxnSpPr/>
          <p:nvPr/>
        </p:nvCxnSpPr>
        <p:spPr>
          <a:xfrm rot="10800000">
            <a:off x="4580606" y="5527743"/>
            <a:ext cx="596587" cy="0"/>
          </a:xfrm>
          <a:prstGeom prst="straightConnector1">
            <a:avLst/>
          </a:prstGeom>
          <a:noFill/>
          <a:ln cap="rnd" cmpd="sng" w="38100">
            <a:solidFill>
              <a:srgbClr val="F78C00"/>
            </a:solidFill>
            <a:prstDash val="dot"/>
            <a:round/>
            <a:headEnd len="sm" w="sm" type="none"/>
            <a:tailEnd len="sm" w="sm" type="none"/>
          </a:ln>
        </p:spPr>
      </p:cxnSp>
      <p:sp>
        <p:nvSpPr>
          <p:cNvPr id="350" name="Google Shape;350;p36"/>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351" name="Google Shape;351;p36"/>
          <p:cNvCxnSpPr/>
          <p:nvPr/>
        </p:nvCxnSpPr>
        <p:spPr>
          <a:xfrm rot="10800000">
            <a:off x="2789906" y="4689543"/>
            <a:ext cx="596587" cy="0"/>
          </a:xfrm>
          <a:prstGeom prst="straightConnector1">
            <a:avLst/>
          </a:prstGeom>
          <a:noFill/>
          <a:ln cap="rnd" cmpd="sng" w="38100">
            <a:solidFill>
              <a:srgbClr val="DD7605"/>
            </a:solidFill>
            <a:prstDash val="dot"/>
            <a:round/>
            <a:headEnd len="sm" w="sm" type="none"/>
            <a:tailEnd len="sm" w="sm" type="none"/>
          </a:ln>
        </p:spPr>
      </p:cxnSp>
      <p:sp>
        <p:nvSpPr>
          <p:cNvPr id="352" name="Google Shape;352;p36"/>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3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358" name="Google Shape;358;p37"/>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359" name="Google Shape;359;p37"/>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360" name="Google Shape;360;p37"/>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361" name="Google Shape;361;p37"/>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362" name="Google Shape;362;p37"/>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363" name="Google Shape;363;p37"/>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364" name="Google Shape;364;p37"/>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365" name="Google Shape;365;p37"/>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366" name="Google Shape;366;p37"/>
          <p:cNvSpPr txBox="1"/>
          <p:nvPr/>
        </p:nvSpPr>
        <p:spPr>
          <a:xfrm>
            <a:off x="3111144" y="2919947"/>
            <a:ext cx="4379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6</a:t>
            </a:r>
            <a:endParaRPr/>
          </a:p>
        </p:txBody>
      </p:sp>
      <p:sp>
        <p:nvSpPr>
          <p:cNvPr id="367" name="Google Shape;367;p37"/>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368" name="Google Shape;368;p37"/>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369" name="Google Shape;369;p37"/>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370" name="Google Shape;370;p37"/>
          <p:cNvCxnSpPr/>
          <p:nvPr/>
        </p:nvCxnSpPr>
        <p:spPr>
          <a:xfrm rot="10800000">
            <a:off x="5698206" y="4689543"/>
            <a:ext cx="596587" cy="0"/>
          </a:xfrm>
          <a:prstGeom prst="straightConnector1">
            <a:avLst/>
          </a:prstGeom>
          <a:noFill/>
          <a:ln cap="rnd" cmpd="sng" w="38100">
            <a:solidFill>
              <a:srgbClr val="F79326"/>
            </a:solidFill>
            <a:prstDash val="dot"/>
            <a:round/>
            <a:headEnd len="sm" w="sm" type="none"/>
            <a:tailEnd len="sm" w="sm" type="none"/>
          </a:ln>
        </p:spPr>
      </p:cxnSp>
      <p:sp>
        <p:nvSpPr>
          <p:cNvPr id="371" name="Google Shape;371;p37"/>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372" name="Google Shape;372;p37"/>
          <p:cNvCxnSpPr/>
          <p:nvPr/>
        </p:nvCxnSpPr>
        <p:spPr>
          <a:xfrm rot="10800000">
            <a:off x="4382835" y="5148975"/>
            <a:ext cx="177079" cy="370050"/>
          </a:xfrm>
          <a:prstGeom prst="straightConnector1">
            <a:avLst/>
          </a:prstGeom>
          <a:noFill/>
          <a:ln cap="rnd" cmpd="sng" w="38100">
            <a:solidFill>
              <a:srgbClr val="F78C00"/>
            </a:solidFill>
            <a:prstDash val="dot"/>
            <a:round/>
            <a:headEnd len="sm" w="sm" type="none"/>
            <a:tailEnd len="sm" w="sm" type="none"/>
          </a:ln>
        </p:spPr>
      </p:cxnSp>
      <p:cxnSp>
        <p:nvCxnSpPr>
          <p:cNvPr id="373" name="Google Shape;373;p37"/>
          <p:cNvCxnSpPr/>
          <p:nvPr/>
        </p:nvCxnSpPr>
        <p:spPr>
          <a:xfrm rot="10800000">
            <a:off x="4580606" y="5527743"/>
            <a:ext cx="596587" cy="0"/>
          </a:xfrm>
          <a:prstGeom prst="straightConnector1">
            <a:avLst/>
          </a:prstGeom>
          <a:noFill/>
          <a:ln cap="rnd" cmpd="sng" w="38100">
            <a:solidFill>
              <a:srgbClr val="F78C00"/>
            </a:solidFill>
            <a:prstDash val="dot"/>
            <a:round/>
            <a:headEnd len="sm" w="sm" type="none"/>
            <a:tailEnd len="sm" w="sm" type="none"/>
          </a:ln>
        </p:spPr>
      </p:cxnSp>
      <p:sp>
        <p:nvSpPr>
          <p:cNvPr id="374" name="Google Shape;374;p37"/>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375" name="Google Shape;375;p37"/>
          <p:cNvCxnSpPr/>
          <p:nvPr/>
        </p:nvCxnSpPr>
        <p:spPr>
          <a:xfrm rot="10800000">
            <a:off x="2789906" y="4689543"/>
            <a:ext cx="596587" cy="0"/>
          </a:xfrm>
          <a:prstGeom prst="straightConnector1">
            <a:avLst/>
          </a:prstGeom>
          <a:noFill/>
          <a:ln cap="rnd" cmpd="sng" w="38100">
            <a:solidFill>
              <a:srgbClr val="DD7605"/>
            </a:solidFill>
            <a:prstDash val="dot"/>
            <a:round/>
            <a:headEnd len="sm" w="sm" type="none"/>
            <a:tailEnd len="sm" w="sm" type="none"/>
          </a:ln>
        </p:spPr>
      </p:cxnSp>
      <p:sp>
        <p:nvSpPr>
          <p:cNvPr id="376" name="Google Shape;376;p37"/>
          <p:cNvSpPr txBox="1"/>
          <p:nvPr/>
        </p:nvSpPr>
        <p:spPr>
          <a:xfrm>
            <a:off x="181741" y="2980133"/>
            <a:ext cx="2237197"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saneamiento o alcantarillado</a:t>
            </a:r>
            <a:endParaRPr/>
          </a:p>
        </p:txBody>
      </p:sp>
      <p:cxnSp>
        <p:nvCxnSpPr>
          <p:cNvPr id="377" name="Google Shape;377;p37"/>
          <p:cNvCxnSpPr/>
          <p:nvPr/>
        </p:nvCxnSpPr>
        <p:spPr>
          <a:xfrm rot="10800000">
            <a:off x="2408906" y="3254443"/>
            <a:ext cx="596587" cy="0"/>
          </a:xfrm>
          <a:prstGeom prst="straightConnector1">
            <a:avLst/>
          </a:prstGeom>
          <a:noFill/>
          <a:ln cap="rnd" cmpd="sng" w="38100">
            <a:solidFill>
              <a:srgbClr val="CC6600"/>
            </a:solidFill>
            <a:prstDash val="dot"/>
            <a:round/>
            <a:headEnd len="sm" w="sm" type="none"/>
            <a:tailEnd len="sm" w="sm" type="none"/>
          </a:ln>
        </p:spPr>
      </p:cxnSp>
      <p:sp>
        <p:nvSpPr>
          <p:cNvPr id="378" name="Google Shape;378;p37"/>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2" name="Shape 382"/>
        <p:cNvGrpSpPr/>
        <p:nvPr/>
      </p:nvGrpSpPr>
      <p:grpSpPr>
        <a:xfrm>
          <a:off x="0" y="0"/>
          <a:ext cx="0" cy="0"/>
          <a:chOff x="0" y="0"/>
          <a:chExt cx="0" cy="0"/>
        </a:xfrm>
      </p:grpSpPr>
      <p:sp>
        <p:nvSpPr>
          <p:cNvPr id="383" name="Google Shape;383;p3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CICLO URBANO DEL AGUA</a:t>
            </a:r>
            <a:endParaRPr b="0" i="0" sz="2400" u="none" cap="none" strike="noStrike">
              <a:solidFill>
                <a:srgbClr val="F78C00"/>
              </a:solidFill>
              <a:latin typeface="Calibri"/>
              <a:ea typeface="Calibri"/>
              <a:cs typeface="Calibri"/>
              <a:sym typeface="Calibri"/>
            </a:endParaRPr>
          </a:p>
        </p:txBody>
      </p:sp>
      <p:pic>
        <p:nvPicPr>
          <p:cNvPr id="384" name="Google Shape;384;p38"/>
          <p:cNvPicPr preferRelativeResize="0"/>
          <p:nvPr/>
        </p:nvPicPr>
        <p:blipFill rotWithShape="1">
          <a:blip r:embed="rId4">
            <a:alphaModFix/>
          </a:blip>
          <a:srcRect b="0" l="0" r="0" t="0"/>
          <a:stretch/>
        </p:blipFill>
        <p:spPr>
          <a:xfrm>
            <a:off x="2144551" y="1524000"/>
            <a:ext cx="4854898" cy="4197350"/>
          </a:xfrm>
          <a:prstGeom prst="rect">
            <a:avLst/>
          </a:prstGeom>
          <a:noFill/>
          <a:ln>
            <a:noFill/>
          </a:ln>
        </p:spPr>
      </p:pic>
      <p:sp>
        <p:nvSpPr>
          <p:cNvPr id="385" name="Google Shape;385;p38"/>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386" name="Google Shape;386;p38"/>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387" name="Google Shape;387;p38"/>
          <p:cNvCxnSpPr/>
          <p:nvPr/>
        </p:nvCxnSpPr>
        <p:spPr>
          <a:xfrm rot="10800000">
            <a:off x="5215814" y="2081431"/>
            <a:ext cx="880186" cy="0"/>
          </a:xfrm>
          <a:prstGeom prst="straightConnector1">
            <a:avLst/>
          </a:prstGeom>
          <a:noFill/>
          <a:ln cap="rnd" cmpd="sng" w="38100">
            <a:solidFill>
              <a:srgbClr val="FFB266"/>
            </a:solidFill>
            <a:prstDash val="dot"/>
            <a:round/>
            <a:headEnd len="sm" w="sm" type="none"/>
            <a:tailEnd len="sm" w="sm" type="none"/>
          </a:ln>
        </p:spPr>
      </p:cxnSp>
      <p:sp>
        <p:nvSpPr>
          <p:cNvPr id="388" name="Google Shape;388;p38"/>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389" name="Google Shape;389;p38"/>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390" name="Google Shape;390;p38"/>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391" name="Google Shape;391;p38"/>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392" name="Google Shape;392;p38"/>
          <p:cNvSpPr txBox="1"/>
          <p:nvPr/>
        </p:nvSpPr>
        <p:spPr>
          <a:xfrm>
            <a:off x="3111144" y="2919947"/>
            <a:ext cx="4379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6</a:t>
            </a:r>
            <a:endParaRPr/>
          </a:p>
        </p:txBody>
      </p:sp>
      <p:sp>
        <p:nvSpPr>
          <p:cNvPr id="393" name="Google Shape;393;p38"/>
          <p:cNvSpPr txBox="1"/>
          <p:nvPr/>
        </p:nvSpPr>
        <p:spPr>
          <a:xfrm>
            <a:off x="3875659" y="2019240"/>
            <a:ext cx="41069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7</a:t>
            </a:r>
            <a:endParaRPr/>
          </a:p>
        </p:txBody>
      </p:sp>
      <p:sp>
        <p:nvSpPr>
          <p:cNvPr id="394" name="Google Shape;394;p38"/>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395" name="Google Shape;395;p38"/>
          <p:cNvCxnSpPr/>
          <p:nvPr/>
        </p:nvCxnSpPr>
        <p:spPr>
          <a:xfrm rot="10800000">
            <a:off x="5655907" y="3241743"/>
            <a:ext cx="880186" cy="0"/>
          </a:xfrm>
          <a:prstGeom prst="straightConnector1">
            <a:avLst/>
          </a:prstGeom>
          <a:noFill/>
          <a:ln cap="rnd" cmpd="sng" w="38100">
            <a:solidFill>
              <a:srgbClr val="F99D41"/>
            </a:solidFill>
            <a:prstDash val="dot"/>
            <a:round/>
            <a:headEnd len="sm" w="sm" type="none"/>
            <a:tailEnd len="sm" w="sm" type="none"/>
          </a:ln>
        </p:spPr>
      </p:cxnSp>
      <p:sp>
        <p:nvSpPr>
          <p:cNvPr id="396" name="Google Shape;396;p38"/>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397" name="Google Shape;397;p38"/>
          <p:cNvCxnSpPr/>
          <p:nvPr/>
        </p:nvCxnSpPr>
        <p:spPr>
          <a:xfrm rot="10800000">
            <a:off x="5698206" y="4689543"/>
            <a:ext cx="596587" cy="0"/>
          </a:xfrm>
          <a:prstGeom prst="straightConnector1">
            <a:avLst/>
          </a:prstGeom>
          <a:noFill/>
          <a:ln cap="rnd" cmpd="sng" w="38100">
            <a:solidFill>
              <a:srgbClr val="F79326"/>
            </a:solidFill>
            <a:prstDash val="dot"/>
            <a:round/>
            <a:headEnd len="sm" w="sm" type="none"/>
            <a:tailEnd len="sm" w="sm" type="none"/>
          </a:ln>
        </p:spPr>
      </p:cxnSp>
      <p:sp>
        <p:nvSpPr>
          <p:cNvPr id="398" name="Google Shape;398;p38"/>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399" name="Google Shape;399;p38"/>
          <p:cNvCxnSpPr/>
          <p:nvPr/>
        </p:nvCxnSpPr>
        <p:spPr>
          <a:xfrm rot="10800000">
            <a:off x="4382835" y="5148975"/>
            <a:ext cx="177079" cy="370050"/>
          </a:xfrm>
          <a:prstGeom prst="straightConnector1">
            <a:avLst/>
          </a:prstGeom>
          <a:noFill/>
          <a:ln cap="rnd" cmpd="sng" w="38100">
            <a:solidFill>
              <a:srgbClr val="F78C00"/>
            </a:solidFill>
            <a:prstDash val="dot"/>
            <a:round/>
            <a:headEnd len="sm" w="sm" type="none"/>
            <a:tailEnd len="sm" w="sm" type="none"/>
          </a:ln>
        </p:spPr>
      </p:cxnSp>
      <p:cxnSp>
        <p:nvCxnSpPr>
          <p:cNvPr id="400" name="Google Shape;400;p38"/>
          <p:cNvCxnSpPr/>
          <p:nvPr/>
        </p:nvCxnSpPr>
        <p:spPr>
          <a:xfrm rot="10800000">
            <a:off x="4580606" y="5527743"/>
            <a:ext cx="596587" cy="0"/>
          </a:xfrm>
          <a:prstGeom prst="straightConnector1">
            <a:avLst/>
          </a:prstGeom>
          <a:noFill/>
          <a:ln cap="rnd" cmpd="sng" w="38100">
            <a:solidFill>
              <a:srgbClr val="F78C00"/>
            </a:solidFill>
            <a:prstDash val="dot"/>
            <a:round/>
            <a:headEnd len="sm" w="sm" type="none"/>
            <a:tailEnd len="sm" w="sm" type="none"/>
          </a:ln>
        </p:spPr>
      </p:cxnSp>
      <p:sp>
        <p:nvSpPr>
          <p:cNvPr id="401" name="Google Shape;401;p38"/>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402" name="Google Shape;402;p38"/>
          <p:cNvCxnSpPr/>
          <p:nvPr/>
        </p:nvCxnSpPr>
        <p:spPr>
          <a:xfrm rot="10800000">
            <a:off x="2789906" y="4689543"/>
            <a:ext cx="596587" cy="0"/>
          </a:xfrm>
          <a:prstGeom prst="straightConnector1">
            <a:avLst/>
          </a:prstGeom>
          <a:noFill/>
          <a:ln cap="rnd" cmpd="sng" w="38100">
            <a:solidFill>
              <a:srgbClr val="DD7605"/>
            </a:solidFill>
            <a:prstDash val="dot"/>
            <a:round/>
            <a:headEnd len="sm" w="sm" type="none"/>
            <a:tailEnd len="sm" w="sm" type="none"/>
          </a:ln>
        </p:spPr>
      </p:cxnSp>
      <p:sp>
        <p:nvSpPr>
          <p:cNvPr id="403" name="Google Shape;403;p38"/>
          <p:cNvSpPr txBox="1"/>
          <p:nvPr/>
        </p:nvSpPr>
        <p:spPr>
          <a:xfrm>
            <a:off x="181741" y="2980133"/>
            <a:ext cx="2237197"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saneamiento o alcantarillado</a:t>
            </a:r>
            <a:endParaRPr/>
          </a:p>
        </p:txBody>
      </p:sp>
      <p:cxnSp>
        <p:nvCxnSpPr>
          <p:cNvPr id="404" name="Google Shape;404;p38"/>
          <p:cNvCxnSpPr/>
          <p:nvPr/>
        </p:nvCxnSpPr>
        <p:spPr>
          <a:xfrm rot="10800000">
            <a:off x="2408906" y="3254443"/>
            <a:ext cx="596587" cy="0"/>
          </a:xfrm>
          <a:prstGeom prst="straightConnector1">
            <a:avLst/>
          </a:prstGeom>
          <a:noFill/>
          <a:ln cap="rnd" cmpd="sng" w="38100">
            <a:solidFill>
              <a:srgbClr val="CC6600"/>
            </a:solidFill>
            <a:prstDash val="dot"/>
            <a:round/>
            <a:headEnd len="sm" w="sm" type="none"/>
            <a:tailEnd len="sm" w="sm" type="none"/>
          </a:ln>
        </p:spPr>
      </p:cxnSp>
      <p:cxnSp>
        <p:nvCxnSpPr>
          <p:cNvPr id="405" name="Google Shape;405;p38"/>
          <p:cNvCxnSpPr/>
          <p:nvPr/>
        </p:nvCxnSpPr>
        <p:spPr>
          <a:xfrm rot="10800000">
            <a:off x="3005493" y="2081431"/>
            <a:ext cx="952027" cy="0"/>
          </a:xfrm>
          <a:prstGeom prst="straightConnector1">
            <a:avLst/>
          </a:prstGeom>
          <a:noFill/>
          <a:ln cap="rnd" cmpd="sng" w="38100">
            <a:solidFill>
              <a:srgbClr val="BF6302"/>
            </a:solidFill>
            <a:prstDash val="dot"/>
            <a:round/>
            <a:headEnd len="sm" w="sm" type="none"/>
            <a:tailEnd len="sm" w="sm" type="none"/>
          </a:ln>
        </p:spPr>
      </p:cxnSp>
      <p:sp>
        <p:nvSpPr>
          <p:cNvPr id="406" name="Google Shape;406;p38"/>
          <p:cNvSpPr txBox="1"/>
          <p:nvPr/>
        </p:nvSpPr>
        <p:spPr>
          <a:xfrm>
            <a:off x="911383" y="1825614"/>
            <a:ext cx="2098722"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Planta de tratamiento de aguas servidas (PTAS)</a:t>
            </a:r>
            <a:endParaRPr/>
          </a:p>
        </p:txBody>
      </p:sp>
      <p:sp>
        <p:nvSpPr>
          <p:cNvPr id="407" name="Google Shape;407;p38"/>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1" name="Shape 411"/>
        <p:cNvGrpSpPr/>
        <p:nvPr/>
      </p:nvGrpSpPr>
      <p:grpSpPr>
        <a:xfrm>
          <a:off x="0" y="0"/>
          <a:ext cx="0" cy="0"/>
          <a:chOff x="0" y="0"/>
          <a:chExt cx="0" cy="0"/>
        </a:xfrm>
      </p:grpSpPr>
      <p:sp>
        <p:nvSpPr>
          <p:cNvPr id="412" name="Google Shape;412;p39"/>
          <p:cNvSpPr txBox="1"/>
          <p:nvPr/>
        </p:nvSpPr>
        <p:spPr>
          <a:xfrm>
            <a:off x="531022" y="350427"/>
            <a:ext cx="62380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AGUA POTABLE Y SANEAMIENTO EN CHILE</a:t>
            </a:r>
            <a:endParaRPr b="0" i="0" sz="2400" u="none" cap="none" strike="noStrike">
              <a:solidFill>
                <a:srgbClr val="F78C00"/>
              </a:solidFill>
              <a:latin typeface="Calibri"/>
              <a:ea typeface="Calibri"/>
              <a:cs typeface="Calibri"/>
              <a:sym typeface="Calibri"/>
            </a:endParaRPr>
          </a:p>
        </p:txBody>
      </p:sp>
      <p:sp>
        <p:nvSpPr>
          <p:cNvPr id="413" name="Google Shape;413;p39"/>
          <p:cNvSpPr/>
          <p:nvPr/>
        </p:nvSpPr>
        <p:spPr>
          <a:xfrm>
            <a:off x="384076" y="750160"/>
            <a:ext cx="593952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Coberturas urbanas de agua potable y alcantarillado 2004-2015</a:t>
            </a:r>
            <a:endParaRPr/>
          </a:p>
        </p:txBody>
      </p:sp>
      <p:sp>
        <p:nvSpPr>
          <p:cNvPr id="414" name="Google Shape;414;p39"/>
          <p:cNvSpPr/>
          <p:nvPr/>
        </p:nvSpPr>
        <p:spPr>
          <a:xfrm>
            <a:off x="1156913" y="1489329"/>
            <a:ext cx="725689"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Año</a:t>
            </a:r>
            <a:endParaRPr/>
          </a:p>
        </p:txBody>
      </p:sp>
      <p:sp>
        <p:nvSpPr>
          <p:cNvPr id="415" name="Google Shape;415;p39"/>
          <p:cNvSpPr/>
          <p:nvPr/>
        </p:nvSpPr>
        <p:spPr>
          <a:xfrm>
            <a:off x="2080601" y="1376776"/>
            <a:ext cx="1686563" cy="52318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Cobertura de</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agua potable (%)</a:t>
            </a:r>
            <a:endParaRPr/>
          </a:p>
        </p:txBody>
      </p:sp>
      <p:sp>
        <p:nvSpPr>
          <p:cNvPr id="416" name="Google Shape;416;p39"/>
          <p:cNvSpPr/>
          <p:nvPr/>
        </p:nvSpPr>
        <p:spPr>
          <a:xfrm>
            <a:off x="4729855" y="1250633"/>
            <a:ext cx="2976509" cy="30773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Saneamiento</a:t>
            </a:r>
            <a:endParaRPr/>
          </a:p>
        </p:txBody>
      </p:sp>
      <p:cxnSp>
        <p:nvCxnSpPr>
          <p:cNvPr id="417" name="Google Shape;417;p39"/>
          <p:cNvCxnSpPr/>
          <p:nvPr/>
        </p:nvCxnSpPr>
        <p:spPr>
          <a:xfrm flipH="1" rot="10800000">
            <a:off x="3810001" y="1404501"/>
            <a:ext cx="16340" cy="4462899"/>
          </a:xfrm>
          <a:prstGeom prst="straightConnector1">
            <a:avLst/>
          </a:prstGeom>
          <a:noFill/>
          <a:ln cap="rnd" cmpd="sng" w="22225">
            <a:solidFill>
              <a:srgbClr val="BFBFBF"/>
            </a:solidFill>
            <a:prstDash val="dot"/>
            <a:round/>
            <a:headEnd len="sm" w="sm" type="none"/>
            <a:tailEnd len="sm" w="sm" type="none"/>
          </a:ln>
        </p:spPr>
      </p:cxnSp>
      <p:cxnSp>
        <p:nvCxnSpPr>
          <p:cNvPr id="418" name="Google Shape;418;p39"/>
          <p:cNvCxnSpPr/>
          <p:nvPr/>
        </p:nvCxnSpPr>
        <p:spPr>
          <a:xfrm rot="10800000">
            <a:off x="1115811" y="2063870"/>
            <a:ext cx="7027174" cy="0"/>
          </a:xfrm>
          <a:prstGeom prst="straightConnector1">
            <a:avLst/>
          </a:prstGeom>
          <a:noFill/>
          <a:ln cap="rnd" cmpd="sng" w="22225">
            <a:solidFill>
              <a:srgbClr val="BFBFBF"/>
            </a:solidFill>
            <a:prstDash val="dot"/>
            <a:round/>
            <a:headEnd len="sm" w="sm" type="none"/>
            <a:tailEnd len="sm" w="sm" type="none"/>
          </a:ln>
        </p:spPr>
      </p:cxnSp>
      <p:sp>
        <p:nvSpPr>
          <p:cNvPr id="419" name="Google Shape;419;p39"/>
          <p:cNvSpPr/>
          <p:nvPr/>
        </p:nvSpPr>
        <p:spPr>
          <a:xfrm>
            <a:off x="3802551" y="1646958"/>
            <a:ext cx="2126151" cy="30773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Alcantarillado (%)</a:t>
            </a:r>
            <a:endParaRPr/>
          </a:p>
        </p:txBody>
      </p:sp>
      <p:sp>
        <p:nvSpPr>
          <p:cNvPr id="420" name="Google Shape;420;p39"/>
          <p:cNvSpPr/>
          <p:nvPr/>
        </p:nvSpPr>
        <p:spPr>
          <a:xfrm>
            <a:off x="6220713" y="1544960"/>
            <a:ext cx="1884172" cy="52318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Tratamiento de aguas servidas (%) (1)</a:t>
            </a:r>
            <a:endParaRPr/>
          </a:p>
        </p:txBody>
      </p:sp>
      <p:cxnSp>
        <p:nvCxnSpPr>
          <p:cNvPr id="421" name="Google Shape;421;p39"/>
          <p:cNvCxnSpPr/>
          <p:nvPr/>
        </p:nvCxnSpPr>
        <p:spPr>
          <a:xfrm rot="10800000">
            <a:off x="3848101" y="1533962"/>
            <a:ext cx="4294884" cy="0"/>
          </a:xfrm>
          <a:prstGeom prst="straightConnector1">
            <a:avLst/>
          </a:prstGeom>
          <a:noFill/>
          <a:ln cap="rnd" cmpd="sng" w="22225">
            <a:solidFill>
              <a:srgbClr val="BFBFBF"/>
            </a:solidFill>
            <a:prstDash val="dot"/>
            <a:round/>
            <a:headEnd len="sm" w="sm" type="none"/>
            <a:tailEnd len="sm" w="sm" type="none"/>
          </a:ln>
        </p:spPr>
      </p:cxnSp>
      <p:sp>
        <p:nvSpPr>
          <p:cNvPr id="422" name="Google Shape;422;p39"/>
          <p:cNvSpPr/>
          <p:nvPr/>
        </p:nvSpPr>
        <p:spPr>
          <a:xfrm>
            <a:off x="10838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2004 </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2005</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2006</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2007</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2008</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2009</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2010</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2011</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2012</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2013</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2014</a:t>
            </a:r>
            <a:endParaRPr/>
          </a:p>
          <a:p>
            <a:pPr indent="0" lvl="0" marL="0" marR="0" rtl="0" algn="ctr">
              <a:lnSpc>
                <a:spcPct val="150000"/>
              </a:lnSpc>
              <a:spcBef>
                <a:spcPts val="0"/>
              </a:spcBef>
              <a:spcAft>
                <a:spcPts val="0"/>
              </a:spcAft>
              <a:buNone/>
            </a:pPr>
            <a:r>
              <a:rPr lang="es-CL" sz="1400">
                <a:solidFill>
                  <a:srgbClr val="F78C00"/>
                </a:solidFill>
                <a:latin typeface="Corbel"/>
                <a:ea typeface="Corbel"/>
                <a:cs typeface="Corbel"/>
                <a:sym typeface="Corbel"/>
              </a:rPr>
              <a:t>2015</a:t>
            </a:r>
            <a:endParaRPr/>
          </a:p>
        </p:txBody>
      </p:sp>
      <p:sp>
        <p:nvSpPr>
          <p:cNvPr id="423" name="Google Shape;423;p39"/>
          <p:cNvSpPr/>
          <p:nvPr/>
        </p:nvSpPr>
        <p:spPr>
          <a:xfrm>
            <a:off x="24300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99,7</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99,97</a:t>
            </a:r>
            <a:endParaRPr/>
          </a:p>
        </p:txBody>
      </p:sp>
      <p:sp>
        <p:nvSpPr>
          <p:cNvPr id="424" name="Google Shape;424;p39"/>
          <p:cNvSpPr/>
          <p:nvPr/>
        </p:nvSpPr>
        <p:spPr>
          <a:xfrm>
            <a:off x="43858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95,6</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96,1</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96,29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96,51</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96,65</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96,80</a:t>
            </a:r>
            <a:endParaRPr/>
          </a:p>
        </p:txBody>
      </p:sp>
      <p:sp>
        <p:nvSpPr>
          <p:cNvPr id="425" name="Google Shape;425;p39"/>
          <p:cNvSpPr/>
          <p:nvPr/>
        </p:nvSpPr>
        <p:spPr>
          <a:xfrm>
            <a:off x="66337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71,5</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73,3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81,9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82,3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82,7</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83,3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86,9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94,20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99,85</a:t>
            </a:r>
            <a:endParaRPr/>
          </a:p>
        </p:txBody>
      </p:sp>
      <p:cxnSp>
        <p:nvCxnSpPr>
          <p:cNvPr id="426" name="Google Shape;426;p39"/>
          <p:cNvCxnSpPr/>
          <p:nvPr/>
        </p:nvCxnSpPr>
        <p:spPr>
          <a:xfrm flipH="1" rot="10800000">
            <a:off x="2080601" y="1404501"/>
            <a:ext cx="7451" cy="4462899"/>
          </a:xfrm>
          <a:prstGeom prst="straightConnector1">
            <a:avLst/>
          </a:prstGeom>
          <a:noFill/>
          <a:ln cap="rnd" cmpd="sng" w="22225">
            <a:solidFill>
              <a:srgbClr val="BFBFBF"/>
            </a:solidFill>
            <a:prstDash val="dot"/>
            <a:round/>
            <a:headEnd len="sm" w="sm" type="none"/>
            <a:tailEnd len="sm" w="sm" type="none"/>
          </a:ln>
        </p:spPr>
      </p:cxnSp>
      <p:cxnSp>
        <p:nvCxnSpPr>
          <p:cNvPr id="427" name="Google Shape;427;p39"/>
          <p:cNvCxnSpPr/>
          <p:nvPr/>
        </p:nvCxnSpPr>
        <p:spPr>
          <a:xfrm rot="10800000">
            <a:off x="5928702" y="1556986"/>
            <a:ext cx="15325" cy="4310414"/>
          </a:xfrm>
          <a:prstGeom prst="straightConnector1">
            <a:avLst/>
          </a:prstGeom>
          <a:noFill/>
          <a:ln cap="rnd" cmpd="sng" w="22225">
            <a:solidFill>
              <a:srgbClr val="BFBFBF"/>
            </a:solidFill>
            <a:prstDash val="dot"/>
            <a:round/>
            <a:headEnd len="sm" w="sm" type="none"/>
            <a:tailEnd len="sm" w="sm" type="none"/>
          </a:ln>
        </p:spPr>
      </p:cxnSp>
      <p:sp>
        <p:nvSpPr>
          <p:cNvPr id="428" name="Google Shape;428;p39"/>
          <p:cNvSpPr txBox="1"/>
          <p:nvPr/>
        </p:nvSpPr>
        <p:spPr>
          <a:xfrm>
            <a:off x="4572001" y="5996047"/>
            <a:ext cx="4006230"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(1) Fuente: Superintendencia de Servicios Sanitarios (SISS).</a:t>
            </a:r>
            <a:endParaRPr/>
          </a:p>
        </p:txBody>
      </p:sp>
      <p:cxnSp>
        <p:nvCxnSpPr>
          <p:cNvPr id="429" name="Google Shape;429;p39"/>
          <p:cNvCxnSpPr/>
          <p:nvPr/>
        </p:nvCxnSpPr>
        <p:spPr>
          <a:xfrm rot="10800000">
            <a:off x="1115811" y="2406770"/>
            <a:ext cx="7027174" cy="0"/>
          </a:xfrm>
          <a:prstGeom prst="straightConnector1">
            <a:avLst/>
          </a:prstGeom>
          <a:noFill/>
          <a:ln cap="rnd" cmpd="sng" w="22225">
            <a:solidFill>
              <a:srgbClr val="BFBFBF"/>
            </a:solidFill>
            <a:prstDash val="dot"/>
            <a:round/>
            <a:headEnd len="sm" w="sm" type="none"/>
            <a:tailEnd len="sm" w="sm" type="none"/>
          </a:ln>
        </p:spPr>
      </p:cxnSp>
      <p:cxnSp>
        <p:nvCxnSpPr>
          <p:cNvPr id="430" name="Google Shape;430;p39"/>
          <p:cNvCxnSpPr/>
          <p:nvPr/>
        </p:nvCxnSpPr>
        <p:spPr>
          <a:xfrm rot="10800000">
            <a:off x="1115811" y="2724270"/>
            <a:ext cx="7027174" cy="0"/>
          </a:xfrm>
          <a:prstGeom prst="straightConnector1">
            <a:avLst/>
          </a:prstGeom>
          <a:noFill/>
          <a:ln cap="rnd" cmpd="sng" w="22225">
            <a:solidFill>
              <a:srgbClr val="BFBFBF"/>
            </a:solidFill>
            <a:prstDash val="dot"/>
            <a:round/>
            <a:headEnd len="sm" w="sm" type="none"/>
            <a:tailEnd len="sm" w="sm" type="none"/>
          </a:ln>
        </p:spPr>
      </p:cxnSp>
      <p:cxnSp>
        <p:nvCxnSpPr>
          <p:cNvPr id="431" name="Google Shape;431;p39"/>
          <p:cNvCxnSpPr/>
          <p:nvPr/>
        </p:nvCxnSpPr>
        <p:spPr>
          <a:xfrm rot="10800000">
            <a:off x="1115811" y="3054470"/>
            <a:ext cx="7027174" cy="0"/>
          </a:xfrm>
          <a:prstGeom prst="straightConnector1">
            <a:avLst/>
          </a:prstGeom>
          <a:noFill/>
          <a:ln cap="rnd" cmpd="sng" w="22225">
            <a:solidFill>
              <a:srgbClr val="BFBFBF"/>
            </a:solidFill>
            <a:prstDash val="dot"/>
            <a:round/>
            <a:headEnd len="sm" w="sm" type="none"/>
            <a:tailEnd len="sm" w="sm" type="none"/>
          </a:ln>
        </p:spPr>
      </p:cxnSp>
      <p:cxnSp>
        <p:nvCxnSpPr>
          <p:cNvPr id="432" name="Google Shape;432;p39"/>
          <p:cNvCxnSpPr/>
          <p:nvPr/>
        </p:nvCxnSpPr>
        <p:spPr>
          <a:xfrm rot="10800000">
            <a:off x="1115811" y="3371970"/>
            <a:ext cx="7027174" cy="0"/>
          </a:xfrm>
          <a:prstGeom prst="straightConnector1">
            <a:avLst/>
          </a:prstGeom>
          <a:noFill/>
          <a:ln cap="rnd" cmpd="sng" w="22225">
            <a:solidFill>
              <a:srgbClr val="BFBFBF"/>
            </a:solidFill>
            <a:prstDash val="dot"/>
            <a:round/>
            <a:headEnd len="sm" w="sm" type="none"/>
            <a:tailEnd len="sm" w="sm" type="none"/>
          </a:ln>
        </p:spPr>
      </p:cxnSp>
      <p:cxnSp>
        <p:nvCxnSpPr>
          <p:cNvPr id="433" name="Google Shape;433;p39"/>
          <p:cNvCxnSpPr/>
          <p:nvPr/>
        </p:nvCxnSpPr>
        <p:spPr>
          <a:xfrm rot="10800000">
            <a:off x="1115811" y="3676770"/>
            <a:ext cx="7027174" cy="0"/>
          </a:xfrm>
          <a:prstGeom prst="straightConnector1">
            <a:avLst/>
          </a:prstGeom>
          <a:noFill/>
          <a:ln cap="rnd" cmpd="sng" w="22225">
            <a:solidFill>
              <a:srgbClr val="BFBFBF"/>
            </a:solidFill>
            <a:prstDash val="dot"/>
            <a:round/>
            <a:headEnd len="sm" w="sm" type="none"/>
            <a:tailEnd len="sm" w="sm" type="none"/>
          </a:ln>
        </p:spPr>
      </p:cxnSp>
      <p:cxnSp>
        <p:nvCxnSpPr>
          <p:cNvPr id="434" name="Google Shape;434;p39"/>
          <p:cNvCxnSpPr/>
          <p:nvPr/>
        </p:nvCxnSpPr>
        <p:spPr>
          <a:xfrm rot="10800000">
            <a:off x="1115811" y="4006970"/>
            <a:ext cx="7027174" cy="0"/>
          </a:xfrm>
          <a:prstGeom prst="straightConnector1">
            <a:avLst/>
          </a:prstGeom>
          <a:noFill/>
          <a:ln cap="rnd" cmpd="sng" w="22225">
            <a:solidFill>
              <a:srgbClr val="BFBFBF"/>
            </a:solidFill>
            <a:prstDash val="dot"/>
            <a:round/>
            <a:headEnd len="sm" w="sm" type="none"/>
            <a:tailEnd len="sm" w="sm" type="none"/>
          </a:ln>
        </p:spPr>
      </p:cxnSp>
      <p:cxnSp>
        <p:nvCxnSpPr>
          <p:cNvPr id="435" name="Google Shape;435;p39"/>
          <p:cNvCxnSpPr/>
          <p:nvPr/>
        </p:nvCxnSpPr>
        <p:spPr>
          <a:xfrm rot="10800000">
            <a:off x="1115811" y="4337170"/>
            <a:ext cx="7027174" cy="0"/>
          </a:xfrm>
          <a:prstGeom prst="straightConnector1">
            <a:avLst/>
          </a:prstGeom>
          <a:noFill/>
          <a:ln cap="rnd" cmpd="sng" w="22225">
            <a:solidFill>
              <a:srgbClr val="BFBFBF"/>
            </a:solidFill>
            <a:prstDash val="dot"/>
            <a:round/>
            <a:headEnd len="sm" w="sm" type="none"/>
            <a:tailEnd len="sm" w="sm" type="none"/>
          </a:ln>
        </p:spPr>
      </p:cxnSp>
      <p:cxnSp>
        <p:nvCxnSpPr>
          <p:cNvPr id="436" name="Google Shape;436;p39"/>
          <p:cNvCxnSpPr/>
          <p:nvPr/>
        </p:nvCxnSpPr>
        <p:spPr>
          <a:xfrm rot="10800000">
            <a:off x="1115811" y="4641970"/>
            <a:ext cx="7027174" cy="0"/>
          </a:xfrm>
          <a:prstGeom prst="straightConnector1">
            <a:avLst/>
          </a:prstGeom>
          <a:noFill/>
          <a:ln cap="rnd" cmpd="sng" w="22225">
            <a:solidFill>
              <a:srgbClr val="BFBFBF"/>
            </a:solidFill>
            <a:prstDash val="dot"/>
            <a:round/>
            <a:headEnd len="sm" w="sm" type="none"/>
            <a:tailEnd len="sm" w="sm" type="none"/>
          </a:ln>
        </p:spPr>
      </p:cxnSp>
      <p:cxnSp>
        <p:nvCxnSpPr>
          <p:cNvPr id="437" name="Google Shape;437;p39"/>
          <p:cNvCxnSpPr/>
          <p:nvPr/>
        </p:nvCxnSpPr>
        <p:spPr>
          <a:xfrm rot="10800000">
            <a:off x="1115811" y="4984870"/>
            <a:ext cx="7027174" cy="0"/>
          </a:xfrm>
          <a:prstGeom prst="straightConnector1">
            <a:avLst/>
          </a:prstGeom>
          <a:noFill/>
          <a:ln cap="rnd" cmpd="sng" w="22225">
            <a:solidFill>
              <a:srgbClr val="BFBFBF"/>
            </a:solidFill>
            <a:prstDash val="dot"/>
            <a:round/>
            <a:headEnd len="sm" w="sm" type="none"/>
            <a:tailEnd len="sm" w="sm" type="none"/>
          </a:ln>
        </p:spPr>
      </p:cxnSp>
      <p:cxnSp>
        <p:nvCxnSpPr>
          <p:cNvPr id="438" name="Google Shape;438;p39"/>
          <p:cNvCxnSpPr/>
          <p:nvPr/>
        </p:nvCxnSpPr>
        <p:spPr>
          <a:xfrm rot="10800000">
            <a:off x="1115811" y="5302370"/>
            <a:ext cx="7027174" cy="0"/>
          </a:xfrm>
          <a:prstGeom prst="straightConnector1">
            <a:avLst/>
          </a:prstGeom>
          <a:noFill/>
          <a:ln cap="rnd" cmpd="sng" w="22225">
            <a:solidFill>
              <a:srgbClr val="BFBFBF"/>
            </a:solidFill>
            <a:prstDash val="dot"/>
            <a:round/>
            <a:headEnd len="sm" w="sm" type="none"/>
            <a:tailEnd len="sm" w="sm" type="none"/>
          </a:ln>
        </p:spPr>
      </p:cxnSp>
      <p:cxnSp>
        <p:nvCxnSpPr>
          <p:cNvPr id="439" name="Google Shape;439;p39"/>
          <p:cNvCxnSpPr/>
          <p:nvPr/>
        </p:nvCxnSpPr>
        <p:spPr>
          <a:xfrm rot="10800000">
            <a:off x="1115811" y="5619870"/>
            <a:ext cx="7027174" cy="0"/>
          </a:xfrm>
          <a:prstGeom prst="straightConnector1">
            <a:avLst/>
          </a:prstGeom>
          <a:noFill/>
          <a:ln cap="rnd" cmpd="sng" w="22225">
            <a:solidFill>
              <a:srgbClr val="BFBFBF"/>
            </a:solidFill>
            <a:prstDash val="dot"/>
            <a:round/>
            <a:headEnd len="sm" w="sm" type="none"/>
            <a:tailEnd len="sm" w="sm"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3" name="Shape 443"/>
        <p:cNvGrpSpPr/>
        <p:nvPr/>
      </p:nvGrpSpPr>
      <p:grpSpPr>
        <a:xfrm>
          <a:off x="0" y="0"/>
          <a:ext cx="0" cy="0"/>
          <a:chOff x="0" y="0"/>
          <a:chExt cx="0" cy="0"/>
        </a:xfrm>
      </p:grpSpPr>
      <p:sp>
        <p:nvSpPr>
          <p:cNvPr id="444" name="Google Shape;444;p4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SE OBTIENE EL AGUA POTABLE?</a:t>
            </a:r>
            <a:endParaRPr b="0" i="0" sz="2400" u="none" cap="none" strike="noStrike">
              <a:solidFill>
                <a:srgbClr val="F78C00"/>
              </a:solidFill>
              <a:latin typeface="Calibri"/>
              <a:ea typeface="Calibri"/>
              <a:cs typeface="Calibri"/>
              <a:sym typeface="Calibri"/>
            </a:endParaRPr>
          </a:p>
        </p:txBody>
      </p:sp>
      <p:sp>
        <p:nvSpPr>
          <p:cNvPr id="445" name="Google Shape;445;p40"/>
          <p:cNvSpPr txBox="1"/>
          <p:nvPr/>
        </p:nvSpPr>
        <p:spPr>
          <a:xfrm>
            <a:off x="1537856" y="5934873"/>
            <a:ext cx="6719454"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https://spenagroup.com/tratamiento-primario-del-agua-aguas-residuales-sistema-coagulacion-floculacion/</a:t>
            </a:r>
            <a:endParaRPr/>
          </a:p>
        </p:txBody>
      </p:sp>
      <p:pic>
        <p:nvPicPr>
          <p:cNvPr id="446" name="Google Shape;446;p40"/>
          <p:cNvPicPr preferRelativeResize="0"/>
          <p:nvPr/>
        </p:nvPicPr>
        <p:blipFill rotWithShape="1">
          <a:blip r:embed="rId4">
            <a:alphaModFix/>
          </a:blip>
          <a:srcRect b="0" l="0" r="0" t="0"/>
          <a:stretch/>
        </p:blipFill>
        <p:spPr>
          <a:xfrm>
            <a:off x="6715512" y="2197152"/>
            <a:ext cx="1849066" cy="1880513"/>
          </a:xfrm>
          <a:prstGeom prst="rect">
            <a:avLst/>
          </a:prstGeom>
          <a:noFill/>
          <a:ln>
            <a:noFill/>
          </a:ln>
        </p:spPr>
      </p:pic>
      <p:sp>
        <p:nvSpPr>
          <p:cNvPr id="447" name="Google Shape;447;p40"/>
          <p:cNvSpPr txBox="1"/>
          <p:nvPr/>
        </p:nvSpPr>
        <p:spPr>
          <a:xfrm>
            <a:off x="579422" y="1575309"/>
            <a:ext cx="5770578" cy="11461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Se produce en las plantas potabilizadoras o estaciones de tratamiento de agua potable (ETAP).</a:t>
            </a:r>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No existe un único sistema de potabilización que sirva para todo, sino que la tecnología utilizada varía según las características</a:t>
            </a:r>
            <a:endParaRPr i="0" sz="1400" u="none" cap="none" strike="noStrike">
              <a:solidFill>
                <a:srgbClr val="7F7F7F"/>
              </a:solidFill>
              <a:latin typeface="Arial"/>
              <a:ea typeface="Arial"/>
              <a:cs typeface="Arial"/>
              <a:sym typeface="Arial"/>
            </a:endParaRPr>
          </a:p>
        </p:txBody>
      </p:sp>
      <p:sp>
        <p:nvSpPr>
          <p:cNvPr id="448" name="Google Shape;448;p40"/>
          <p:cNvSpPr txBox="1"/>
          <p:nvPr/>
        </p:nvSpPr>
        <p:spPr>
          <a:xfrm>
            <a:off x="579422" y="3137409"/>
            <a:ext cx="5770578" cy="167311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7000"/>
              </a:lnSpc>
              <a:spcBef>
                <a:spcPts val="0"/>
              </a:spcBef>
              <a:spcAft>
                <a:spcPts val="0"/>
              </a:spcAft>
              <a:buClr>
                <a:srgbClr val="F78C00"/>
              </a:buClr>
              <a:buSzPts val="1600"/>
              <a:buFont typeface="Calibri"/>
              <a:buAutoNum type="alphaUcPeriod"/>
            </a:pPr>
            <a:r>
              <a:rPr lang="es-CL" sz="1600">
                <a:solidFill>
                  <a:srgbClr val="7F7F7F"/>
                </a:solidFill>
                <a:latin typeface="Corbel"/>
                <a:ea typeface="Corbel"/>
                <a:cs typeface="Corbel"/>
                <a:sym typeface="Corbel"/>
              </a:rPr>
              <a:t>La contaminación difusa es por una fuente no puntual, como por ejemplo las escorrentías de zonas agrícolas. </a:t>
            </a:r>
            <a:endParaRPr/>
          </a:p>
          <a:p>
            <a:pPr indent="-241300" lvl="0" marL="342900" marR="0" rtl="0" algn="just">
              <a:lnSpc>
                <a:spcPct val="107000"/>
              </a:lnSpc>
              <a:spcBef>
                <a:spcPts val="0"/>
              </a:spcBef>
              <a:spcAft>
                <a:spcPts val="0"/>
              </a:spcAft>
              <a:buClr>
                <a:srgbClr val="F78C00"/>
              </a:buClr>
              <a:buSzPts val="1600"/>
              <a:buFont typeface="Calibri"/>
              <a:buNone/>
            </a:pPr>
            <a:r>
              <a:t/>
            </a:r>
            <a:endParaRPr sz="1600">
              <a:solidFill>
                <a:srgbClr val="7F7F7F"/>
              </a:solidFill>
              <a:latin typeface="Corbel"/>
              <a:ea typeface="Corbel"/>
              <a:cs typeface="Corbel"/>
              <a:sym typeface="Corbel"/>
            </a:endParaRPr>
          </a:p>
          <a:p>
            <a:pPr indent="-342900" lvl="0" marL="342900" marR="0" rtl="0" algn="just">
              <a:lnSpc>
                <a:spcPct val="107000"/>
              </a:lnSpc>
              <a:spcBef>
                <a:spcPts val="0"/>
              </a:spcBef>
              <a:spcAft>
                <a:spcPts val="0"/>
              </a:spcAft>
              <a:buClr>
                <a:srgbClr val="F78C00"/>
              </a:buClr>
              <a:buSzPts val="1600"/>
              <a:buFont typeface="Calibri"/>
              <a:buAutoNum type="alphaUcPeriod"/>
            </a:pPr>
            <a:r>
              <a:rPr lang="es-CL" sz="1600">
                <a:solidFill>
                  <a:srgbClr val="7F7F7F"/>
                </a:solidFill>
                <a:latin typeface="Corbel"/>
                <a:ea typeface="Corbel"/>
                <a:cs typeface="Corbel"/>
                <a:sym typeface="Corbel"/>
              </a:rPr>
              <a:t>En cambio, la contaminación puntual resulta de verter un residuo líquido u otro contaminante en un lugar específico, por lo que se puede identificar y localizar la fuente. </a:t>
            </a:r>
            <a:endParaRPr/>
          </a:p>
        </p:txBody>
      </p:sp>
      <p:sp>
        <p:nvSpPr>
          <p:cNvPr id="449" name="Google Shape;449;p40"/>
          <p:cNvSpPr/>
          <p:nvPr/>
        </p:nvSpPr>
        <p:spPr>
          <a:xfrm>
            <a:off x="579422" y="5014027"/>
            <a:ext cx="5770578"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F78C00"/>
                </a:solidFill>
                <a:latin typeface="Corbel"/>
                <a:ea typeface="Corbel"/>
                <a:cs typeface="Corbel"/>
                <a:sym typeface="Corbel"/>
              </a:rPr>
              <a:t>Una ETAP consta de varias etapas donde se realizan diversos procesos físico-químicos.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3" name="Shape 453"/>
        <p:cNvGrpSpPr/>
        <p:nvPr/>
      </p:nvGrpSpPr>
      <p:grpSpPr>
        <a:xfrm>
          <a:off x="0" y="0"/>
          <a:ext cx="0" cy="0"/>
          <a:chOff x="0" y="0"/>
          <a:chExt cx="0" cy="0"/>
        </a:xfrm>
      </p:grpSpPr>
      <p:sp>
        <p:nvSpPr>
          <p:cNvPr id="454" name="Google Shape;454;p4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PROCESOS QUE SE REALIZAN EN UNA ETAP</a:t>
            </a:r>
            <a:endParaRPr b="0" i="0" sz="2400" u="none" cap="none" strike="noStrike">
              <a:solidFill>
                <a:srgbClr val="F78C00"/>
              </a:solidFill>
              <a:latin typeface="Calibri"/>
              <a:ea typeface="Calibri"/>
              <a:cs typeface="Calibri"/>
              <a:sym typeface="Calibri"/>
            </a:endParaRPr>
          </a:p>
        </p:txBody>
      </p:sp>
      <p:pic>
        <p:nvPicPr>
          <p:cNvPr id="455" name="Google Shape;455;p41"/>
          <p:cNvPicPr preferRelativeResize="0"/>
          <p:nvPr/>
        </p:nvPicPr>
        <p:blipFill rotWithShape="1">
          <a:blip r:embed="rId4">
            <a:alphaModFix/>
          </a:blip>
          <a:srcRect b="0" l="0" r="0" t="0"/>
          <a:stretch/>
        </p:blipFill>
        <p:spPr>
          <a:xfrm>
            <a:off x="5232399" y="2449690"/>
            <a:ext cx="3211926" cy="2145469"/>
          </a:xfrm>
          <a:prstGeom prst="rect">
            <a:avLst/>
          </a:prstGeom>
          <a:noFill/>
          <a:ln>
            <a:noFill/>
          </a:ln>
        </p:spPr>
      </p:pic>
      <p:pic>
        <p:nvPicPr>
          <p:cNvPr id="456" name="Google Shape;456;p41"/>
          <p:cNvPicPr preferRelativeResize="0"/>
          <p:nvPr/>
        </p:nvPicPr>
        <p:blipFill rotWithShape="1">
          <a:blip r:embed="rId5">
            <a:alphaModFix/>
          </a:blip>
          <a:srcRect b="0" l="0" r="0" t="0"/>
          <a:stretch/>
        </p:blipFill>
        <p:spPr>
          <a:xfrm>
            <a:off x="531023" y="2446576"/>
            <a:ext cx="3734062" cy="1964848"/>
          </a:xfrm>
          <a:prstGeom prst="rect">
            <a:avLst/>
          </a:prstGeom>
          <a:noFill/>
          <a:ln>
            <a:noFill/>
          </a:ln>
        </p:spPr>
      </p:pic>
      <p:sp>
        <p:nvSpPr>
          <p:cNvPr id="457" name="Google Shape;457;p41"/>
          <p:cNvSpPr txBox="1"/>
          <p:nvPr/>
        </p:nvSpPr>
        <p:spPr>
          <a:xfrm>
            <a:off x="1832264" y="5934873"/>
            <a:ext cx="8043397"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l">
              <a:spcBef>
                <a:spcPts val="0"/>
              </a:spcBef>
              <a:spcAft>
                <a:spcPts val="0"/>
              </a:spcAft>
              <a:buNone/>
            </a:pPr>
            <a:r>
              <a:t/>
            </a:r>
            <a:endParaRPr i="1" sz="1100">
              <a:solidFill>
                <a:srgbClr val="7F7F7F"/>
              </a:solidFill>
              <a:latin typeface="Corbel"/>
              <a:ea typeface="Corbel"/>
              <a:cs typeface="Corbel"/>
              <a:sym typeface="Corbel"/>
            </a:endParaRPr>
          </a:p>
        </p:txBody>
      </p:sp>
      <p:sp>
        <p:nvSpPr>
          <p:cNvPr id="458" name="Google Shape;458;p41"/>
          <p:cNvSpPr/>
          <p:nvPr/>
        </p:nvSpPr>
        <p:spPr>
          <a:xfrm>
            <a:off x="1303465" y="1739622"/>
            <a:ext cx="218917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1. </a:t>
            </a:r>
            <a:r>
              <a:rPr b="1" i="1" lang="es-CL" sz="1600">
                <a:solidFill>
                  <a:srgbClr val="F78C00"/>
                </a:solidFill>
                <a:latin typeface="Corbel"/>
                <a:ea typeface="Corbel"/>
                <a:cs typeface="Corbel"/>
                <a:sym typeface="Corbel"/>
              </a:rPr>
              <a:t>DESBASTE </a:t>
            </a:r>
            <a:endParaRPr/>
          </a:p>
        </p:txBody>
      </p:sp>
      <p:sp>
        <p:nvSpPr>
          <p:cNvPr id="459" name="Google Shape;459;p41"/>
          <p:cNvSpPr/>
          <p:nvPr/>
        </p:nvSpPr>
        <p:spPr>
          <a:xfrm>
            <a:off x="5096145" y="1739622"/>
            <a:ext cx="3484435"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2. </a:t>
            </a:r>
            <a:r>
              <a:rPr b="1" i="1" lang="es-CL" sz="1600">
                <a:solidFill>
                  <a:srgbClr val="F78C00"/>
                </a:solidFill>
                <a:latin typeface="Corbel"/>
                <a:ea typeface="Corbel"/>
                <a:cs typeface="Corbel"/>
                <a:sym typeface="Corbel"/>
              </a:rPr>
              <a:t>TRATAMIENTO FÍSICO-QUÍMICO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3" name="Shape 463"/>
        <p:cNvGrpSpPr/>
        <p:nvPr/>
      </p:nvGrpSpPr>
      <p:grpSpPr>
        <a:xfrm>
          <a:off x="0" y="0"/>
          <a:ext cx="0" cy="0"/>
          <a:chOff x="0" y="0"/>
          <a:chExt cx="0" cy="0"/>
        </a:xfrm>
      </p:grpSpPr>
      <p:sp>
        <p:nvSpPr>
          <p:cNvPr id="464" name="Google Shape;464;p4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PROCESOS PARA LA CLARIFICACIÓN</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DEL AGUA</a:t>
            </a:r>
            <a:endParaRPr b="0" i="0" sz="2400" u="none" cap="none" strike="noStrike">
              <a:solidFill>
                <a:srgbClr val="F78C00"/>
              </a:solidFill>
              <a:latin typeface="Calibri"/>
              <a:ea typeface="Calibri"/>
              <a:cs typeface="Calibri"/>
              <a:sym typeface="Calibri"/>
            </a:endParaRPr>
          </a:p>
        </p:txBody>
      </p:sp>
      <p:sp>
        <p:nvSpPr>
          <p:cNvPr id="465" name="Google Shape;465;p42"/>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pic>
        <p:nvPicPr>
          <p:cNvPr id="466" name="Google Shape;466;p42"/>
          <p:cNvPicPr preferRelativeResize="0"/>
          <p:nvPr/>
        </p:nvPicPr>
        <p:blipFill rotWithShape="1">
          <a:blip r:embed="rId4">
            <a:alphaModFix/>
          </a:blip>
          <a:srcRect b="0" l="0" r="0" t="0"/>
          <a:stretch/>
        </p:blipFill>
        <p:spPr>
          <a:xfrm>
            <a:off x="515726" y="2054766"/>
            <a:ext cx="2526361" cy="3350814"/>
          </a:xfrm>
          <a:prstGeom prst="rect">
            <a:avLst/>
          </a:prstGeom>
          <a:noFill/>
          <a:ln>
            <a:noFill/>
          </a:ln>
        </p:spPr>
      </p:pic>
      <p:pic>
        <p:nvPicPr>
          <p:cNvPr id="467" name="Google Shape;467;p42"/>
          <p:cNvPicPr preferRelativeResize="0"/>
          <p:nvPr/>
        </p:nvPicPr>
        <p:blipFill rotWithShape="1">
          <a:blip r:embed="rId5">
            <a:alphaModFix/>
          </a:blip>
          <a:srcRect b="0" l="0" r="0" t="0"/>
          <a:stretch/>
        </p:blipFill>
        <p:spPr>
          <a:xfrm>
            <a:off x="3381395" y="2054766"/>
            <a:ext cx="2513110" cy="3350814"/>
          </a:xfrm>
          <a:prstGeom prst="rect">
            <a:avLst/>
          </a:prstGeom>
          <a:noFill/>
          <a:ln>
            <a:noFill/>
          </a:ln>
        </p:spPr>
      </p:pic>
      <p:pic>
        <p:nvPicPr>
          <p:cNvPr id="468" name="Google Shape;468;p42"/>
          <p:cNvPicPr preferRelativeResize="0"/>
          <p:nvPr/>
        </p:nvPicPr>
        <p:blipFill rotWithShape="1">
          <a:blip r:embed="rId6">
            <a:alphaModFix/>
          </a:blip>
          <a:srcRect b="0" l="0" r="0" t="0"/>
          <a:stretch/>
        </p:blipFill>
        <p:spPr>
          <a:xfrm>
            <a:off x="6101415" y="2889214"/>
            <a:ext cx="2526859" cy="1684572"/>
          </a:xfrm>
          <a:prstGeom prst="rect">
            <a:avLst/>
          </a:prstGeom>
          <a:noFill/>
          <a:ln>
            <a:noFill/>
          </a:ln>
        </p:spPr>
      </p:pic>
      <p:sp>
        <p:nvSpPr>
          <p:cNvPr id="469" name="Google Shape;469;p42"/>
          <p:cNvSpPr/>
          <p:nvPr/>
        </p:nvSpPr>
        <p:spPr>
          <a:xfrm>
            <a:off x="696110" y="1452420"/>
            <a:ext cx="218917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1. </a:t>
            </a:r>
            <a:r>
              <a:rPr b="1" i="1" lang="es-CL" sz="1600">
                <a:solidFill>
                  <a:srgbClr val="F78C00"/>
                </a:solidFill>
                <a:latin typeface="Corbel"/>
                <a:ea typeface="Corbel"/>
                <a:cs typeface="Corbel"/>
                <a:sym typeface="Corbel"/>
              </a:rPr>
              <a:t>COAGULACIÓN</a:t>
            </a:r>
            <a:endParaRPr/>
          </a:p>
        </p:txBody>
      </p:sp>
      <p:sp>
        <p:nvSpPr>
          <p:cNvPr id="470" name="Google Shape;470;p42"/>
          <p:cNvSpPr/>
          <p:nvPr/>
        </p:nvSpPr>
        <p:spPr>
          <a:xfrm>
            <a:off x="3253326" y="1452420"/>
            <a:ext cx="263734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2. </a:t>
            </a:r>
            <a:r>
              <a:rPr b="1" i="1" lang="es-CL" sz="1600">
                <a:solidFill>
                  <a:srgbClr val="F78C00"/>
                </a:solidFill>
                <a:latin typeface="Corbel"/>
                <a:ea typeface="Corbel"/>
                <a:cs typeface="Corbel"/>
                <a:sym typeface="Corbel"/>
              </a:rPr>
              <a:t>FLOCULACIÓN</a:t>
            </a:r>
            <a:endParaRPr/>
          </a:p>
        </p:txBody>
      </p:sp>
      <p:sp>
        <p:nvSpPr>
          <p:cNvPr id="471" name="Google Shape;471;p42"/>
          <p:cNvSpPr/>
          <p:nvPr/>
        </p:nvSpPr>
        <p:spPr>
          <a:xfrm>
            <a:off x="6046170" y="1452420"/>
            <a:ext cx="263734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3. </a:t>
            </a:r>
            <a:r>
              <a:rPr b="1" i="1" lang="es-CL" sz="1600">
                <a:solidFill>
                  <a:srgbClr val="F78C00"/>
                </a:solidFill>
                <a:latin typeface="Corbel"/>
                <a:ea typeface="Corbel"/>
                <a:cs typeface="Corbel"/>
                <a:sym typeface="Corbel"/>
              </a:rPr>
              <a:t>SEDIMENTACIÓN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5" name="Shape 475"/>
        <p:cNvGrpSpPr/>
        <p:nvPr/>
      </p:nvGrpSpPr>
      <p:grpSpPr>
        <a:xfrm>
          <a:off x="0" y="0"/>
          <a:ext cx="0" cy="0"/>
          <a:chOff x="0" y="0"/>
          <a:chExt cx="0" cy="0"/>
        </a:xfrm>
      </p:grpSpPr>
      <p:sp>
        <p:nvSpPr>
          <p:cNvPr id="476" name="Google Shape;476;p43"/>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sp>
        <p:nvSpPr>
          <p:cNvPr id="477" name="Google Shape;477;p4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PRINCIPIO DE FLOCULACIÓN</a:t>
            </a:r>
            <a:endParaRPr b="0" i="0" sz="2400" u="none" cap="none" strike="noStrike">
              <a:solidFill>
                <a:srgbClr val="F78C00"/>
              </a:solidFill>
              <a:latin typeface="Calibri"/>
              <a:ea typeface="Calibri"/>
              <a:cs typeface="Calibri"/>
              <a:sym typeface="Calibri"/>
            </a:endParaRPr>
          </a:p>
        </p:txBody>
      </p:sp>
      <p:pic>
        <p:nvPicPr>
          <p:cNvPr id="478" name="Google Shape;478;p43"/>
          <p:cNvPicPr preferRelativeResize="0"/>
          <p:nvPr/>
        </p:nvPicPr>
        <p:blipFill rotWithShape="1">
          <a:blip r:embed="rId4">
            <a:alphaModFix/>
          </a:blip>
          <a:srcRect b="0" l="0" r="0" t="0"/>
          <a:stretch/>
        </p:blipFill>
        <p:spPr>
          <a:xfrm>
            <a:off x="660400" y="2044700"/>
            <a:ext cx="7823200" cy="2768600"/>
          </a:xfrm>
          <a:prstGeom prst="rect">
            <a:avLst/>
          </a:prstGeom>
          <a:noFill/>
          <a:ln>
            <a:noFill/>
          </a:ln>
        </p:spPr>
      </p:pic>
      <p:sp>
        <p:nvSpPr>
          <p:cNvPr id="479" name="Google Shape;479;p43"/>
          <p:cNvSpPr/>
          <p:nvPr/>
        </p:nvSpPr>
        <p:spPr>
          <a:xfrm>
            <a:off x="848509"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AGUA-GELATINA</a:t>
            </a:r>
            <a:endParaRPr b="1" i="1" sz="1050">
              <a:solidFill>
                <a:srgbClr val="F78C00"/>
              </a:solidFill>
              <a:latin typeface="Corbel"/>
              <a:ea typeface="Corbel"/>
              <a:cs typeface="Corbel"/>
              <a:sym typeface="Corbel"/>
            </a:endParaRPr>
          </a:p>
        </p:txBody>
      </p:sp>
      <p:sp>
        <p:nvSpPr>
          <p:cNvPr id="480" name="Google Shape;480;p43"/>
          <p:cNvSpPr/>
          <p:nvPr/>
        </p:nvSpPr>
        <p:spPr>
          <a:xfrm>
            <a:off x="3550148"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COÁGULOS</a:t>
            </a:r>
            <a:endParaRPr b="1" i="1" sz="1050">
              <a:solidFill>
                <a:srgbClr val="F78C00"/>
              </a:solidFill>
              <a:latin typeface="Corbel"/>
              <a:ea typeface="Corbel"/>
              <a:cs typeface="Corbel"/>
              <a:sym typeface="Corbel"/>
            </a:endParaRPr>
          </a:p>
        </p:txBody>
      </p:sp>
      <p:sp>
        <p:nvSpPr>
          <p:cNvPr id="481" name="Google Shape;481;p43"/>
          <p:cNvSpPr/>
          <p:nvPr/>
        </p:nvSpPr>
        <p:spPr>
          <a:xfrm>
            <a:off x="6210223"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FLÓCULOS</a:t>
            </a:r>
            <a:endParaRPr b="1" i="1" sz="1050">
              <a:solidFill>
                <a:srgbClr val="F78C00"/>
              </a:solidFill>
              <a:latin typeface="Corbel"/>
              <a:ea typeface="Corbel"/>
              <a:cs typeface="Corbel"/>
              <a:sym typeface="Corbel"/>
            </a:endParaRPr>
          </a:p>
        </p:txBody>
      </p:sp>
      <p:pic>
        <p:nvPicPr>
          <p:cNvPr id="482" name="Google Shape;482;p43"/>
          <p:cNvPicPr preferRelativeResize="0"/>
          <p:nvPr/>
        </p:nvPicPr>
        <p:blipFill rotWithShape="1">
          <a:blip r:embed="rId5">
            <a:alphaModFix/>
          </a:blip>
          <a:srcRect b="0" l="0" r="0" t="0"/>
          <a:stretch/>
        </p:blipFill>
        <p:spPr>
          <a:xfrm>
            <a:off x="5079999" y="190376"/>
            <a:ext cx="1423832" cy="144804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6" name="Shape 486"/>
        <p:cNvGrpSpPr/>
        <p:nvPr/>
      </p:nvGrpSpPr>
      <p:grpSpPr>
        <a:xfrm>
          <a:off x="0" y="0"/>
          <a:ext cx="0" cy="0"/>
          <a:chOff x="0" y="0"/>
          <a:chExt cx="0" cy="0"/>
        </a:xfrm>
      </p:grpSpPr>
      <p:sp>
        <p:nvSpPr>
          <p:cNvPr id="487" name="Google Shape;487;p44"/>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l">
              <a:spcBef>
                <a:spcPts val="0"/>
              </a:spcBef>
              <a:spcAft>
                <a:spcPts val="0"/>
              </a:spcAft>
              <a:buNone/>
            </a:pPr>
            <a:r>
              <a:t/>
            </a:r>
            <a:endParaRPr i="1" sz="1100">
              <a:solidFill>
                <a:srgbClr val="7F7F7F"/>
              </a:solidFill>
              <a:latin typeface="Corbel"/>
              <a:ea typeface="Corbel"/>
              <a:cs typeface="Corbel"/>
              <a:sym typeface="Corbel"/>
            </a:endParaRPr>
          </a:p>
        </p:txBody>
      </p:sp>
      <p:sp>
        <p:nvSpPr>
          <p:cNvPr id="488" name="Google Shape;488;p4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PRINCIPIO DE FLOCULACIÓN</a:t>
            </a:r>
            <a:endParaRPr b="0" i="0" sz="2400" u="none" cap="none" strike="noStrike">
              <a:solidFill>
                <a:srgbClr val="F78C00"/>
              </a:solidFill>
              <a:latin typeface="Calibri"/>
              <a:ea typeface="Calibri"/>
              <a:cs typeface="Calibri"/>
              <a:sym typeface="Calibri"/>
            </a:endParaRPr>
          </a:p>
        </p:txBody>
      </p:sp>
      <p:pic>
        <p:nvPicPr>
          <p:cNvPr id="489" name="Google Shape;489;p44"/>
          <p:cNvPicPr preferRelativeResize="0"/>
          <p:nvPr/>
        </p:nvPicPr>
        <p:blipFill rotWithShape="1">
          <a:blip r:embed="rId4">
            <a:alphaModFix/>
          </a:blip>
          <a:srcRect b="0" l="0" r="0" t="0"/>
          <a:stretch/>
        </p:blipFill>
        <p:spPr>
          <a:xfrm>
            <a:off x="5079999" y="190376"/>
            <a:ext cx="1423832" cy="1448047"/>
          </a:xfrm>
          <a:prstGeom prst="rect">
            <a:avLst/>
          </a:prstGeom>
          <a:noFill/>
          <a:ln>
            <a:noFill/>
          </a:ln>
        </p:spPr>
      </p:pic>
      <p:pic>
        <p:nvPicPr>
          <p:cNvPr id="490" name="Google Shape;490;p44"/>
          <p:cNvPicPr preferRelativeResize="0"/>
          <p:nvPr/>
        </p:nvPicPr>
        <p:blipFill rotWithShape="1">
          <a:blip r:embed="rId5">
            <a:alphaModFix/>
          </a:blip>
          <a:srcRect b="0" l="0" r="0" t="0"/>
          <a:stretch/>
        </p:blipFill>
        <p:spPr>
          <a:xfrm>
            <a:off x="1502853" y="2006857"/>
            <a:ext cx="6138294" cy="3952200"/>
          </a:xfrm>
          <a:prstGeom prst="rect">
            <a:avLst/>
          </a:prstGeom>
          <a:noFill/>
          <a:ln>
            <a:noFill/>
          </a:ln>
        </p:spPr>
      </p:pic>
      <p:sp>
        <p:nvSpPr>
          <p:cNvPr id="491" name="Google Shape;491;p44"/>
          <p:cNvSpPr txBox="1"/>
          <p:nvPr/>
        </p:nvSpPr>
        <p:spPr>
          <a:xfrm>
            <a:off x="675447" y="4311033"/>
            <a:ext cx="10875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PARTÍCULAS</a:t>
            </a:r>
            <a:endParaRPr/>
          </a:p>
          <a:p>
            <a:pPr indent="0" lvl="0" marL="0" marR="0" rtl="0" algn="l">
              <a:spcBef>
                <a:spcPts val="0"/>
              </a:spcBef>
              <a:spcAft>
                <a:spcPts val="0"/>
              </a:spcAft>
              <a:buNone/>
            </a:pPr>
            <a:r>
              <a:rPr b="1" lang="es-CL" sz="1200">
                <a:solidFill>
                  <a:srgbClr val="7F7F7F"/>
                </a:solidFill>
                <a:latin typeface="Corbel"/>
                <a:ea typeface="Corbel"/>
                <a:cs typeface="Corbel"/>
                <a:sym typeface="Corbel"/>
              </a:rPr>
              <a:t>COLOIDALES</a:t>
            </a:r>
            <a:endParaRPr/>
          </a:p>
        </p:txBody>
      </p:sp>
      <p:cxnSp>
        <p:nvCxnSpPr>
          <p:cNvPr id="492" name="Google Shape;492;p44"/>
          <p:cNvCxnSpPr/>
          <p:nvPr/>
        </p:nvCxnSpPr>
        <p:spPr>
          <a:xfrm rot="10800000">
            <a:off x="703157" y="4772698"/>
            <a:ext cx="1508082" cy="0"/>
          </a:xfrm>
          <a:prstGeom prst="straightConnector1">
            <a:avLst/>
          </a:prstGeom>
          <a:noFill/>
          <a:ln cap="rnd" cmpd="sng" w="38100">
            <a:solidFill>
              <a:srgbClr val="979797"/>
            </a:solidFill>
            <a:prstDash val="dot"/>
            <a:round/>
            <a:headEnd len="sm" w="sm" type="none"/>
            <a:tailEnd len="sm" w="sm" type="none"/>
          </a:ln>
        </p:spPr>
      </p:cxnSp>
      <p:sp>
        <p:nvSpPr>
          <p:cNvPr id="493" name="Google Shape;493;p44"/>
          <p:cNvSpPr txBox="1"/>
          <p:nvPr/>
        </p:nvSpPr>
        <p:spPr>
          <a:xfrm>
            <a:off x="2169321" y="1823731"/>
            <a:ext cx="189468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F78C00"/>
                </a:solidFill>
                <a:latin typeface="Corbel"/>
                <a:ea typeface="Corbel"/>
                <a:cs typeface="Corbel"/>
                <a:sym typeface="Corbel"/>
              </a:rPr>
              <a:t>SIN FLOCULACIÓN</a:t>
            </a:r>
            <a:endParaRPr/>
          </a:p>
        </p:txBody>
      </p:sp>
      <p:sp>
        <p:nvSpPr>
          <p:cNvPr id="494" name="Google Shape;494;p44"/>
          <p:cNvSpPr txBox="1"/>
          <p:nvPr/>
        </p:nvSpPr>
        <p:spPr>
          <a:xfrm>
            <a:off x="5078776" y="1823731"/>
            <a:ext cx="199086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F78C00"/>
                </a:solidFill>
                <a:latin typeface="Corbel"/>
                <a:ea typeface="Corbel"/>
                <a:cs typeface="Corbel"/>
                <a:sym typeface="Corbel"/>
              </a:rPr>
              <a:t>CON FLOCULACIÓN</a:t>
            </a:r>
            <a:endParaRPr/>
          </a:p>
        </p:txBody>
      </p:sp>
      <p:sp>
        <p:nvSpPr>
          <p:cNvPr id="495" name="Google Shape;495;p44"/>
          <p:cNvSpPr txBox="1"/>
          <p:nvPr/>
        </p:nvSpPr>
        <p:spPr>
          <a:xfrm>
            <a:off x="7422610" y="2759324"/>
            <a:ext cx="117718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PARTÍCULAS</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COAGULADAS</a:t>
            </a:r>
            <a:endParaRPr/>
          </a:p>
        </p:txBody>
      </p:sp>
      <p:cxnSp>
        <p:nvCxnSpPr>
          <p:cNvPr id="496" name="Google Shape;496;p44"/>
          <p:cNvCxnSpPr/>
          <p:nvPr/>
        </p:nvCxnSpPr>
        <p:spPr>
          <a:xfrm rot="10800000">
            <a:off x="7232076" y="3220989"/>
            <a:ext cx="1326151" cy="0"/>
          </a:xfrm>
          <a:prstGeom prst="straightConnector1">
            <a:avLst/>
          </a:prstGeom>
          <a:noFill/>
          <a:ln cap="rnd" cmpd="sng" w="38100">
            <a:solidFill>
              <a:srgbClr val="FFDAAC"/>
            </a:solidFill>
            <a:prstDash val="dot"/>
            <a:round/>
            <a:headEnd len="sm" w="sm" type="none"/>
            <a:tailEnd len="sm" w="sm" type="none"/>
          </a:ln>
        </p:spPr>
      </p:cxnSp>
      <p:sp>
        <p:nvSpPr>
          <p:cNvPr id="497" name="Google Shape;497;p44"/>
          <p:cNvSpPr txBox="1"/>
          <p:nvPr/>
        </p:nvSpPr>
        <p:spPr>
          <a:xfrm>
            <a:off x="7621190" y="4006233"/>
            <a:ext cx="97860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ARENA</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DEL FILTRO</a:t>
            </a:r>
            <a:endParaRPr/>
          </a:p>
        </p:txBody>
      </p:sp>
      <p:cxnSp>
        <p:nvCxnSpPr>
          <p:cNvPr id="498" name="Google Shape;498;p44"/>
          <p:cNvCxnSpPr/>
          <p:nvPr/>
        </p:nvCxnSpPr>
        <p:spPr>
          <a:xfrm rot="10800000">
            <a:off x="7069642" y="4467898"/>
            <a:ext cx="1488586" cy="0"/>
          </a:xfrm>
          <a:prstGeom prst="straightConnector1">
            <a:avLst/>
          </a:prstGeom>
          <a:noFill/>
          <a:ln cap="rnd" cmpd="sng" w="38100">
            <a:solidFill>
              <a:srgbClr val="F78C00"/>
            </a:solidFill>
            <a:prstDash val="dot"/>
            <a:round/>
            <a:headEnd len="sm" w="sm" type="none"/>
            <a:tailEnd len="sm" w="sm"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2" name="Shape 502"/>
        <p:cNvGrpSpPr/>
        <p:nvPr/>
      </p:nvGrpSpPr>
      <p:grpSpPr>
        <a:xfrm>
          <a:off x="0" y="0"/>
          <a:ext cx="0" cy="0"/>
          <a:chOff x="0" y="0"/>
          <a:chExt cx="0" cy="0"/>
        </a:xfrm>
      </p:grpSpPr>
      <p:sp>
        <p:nvSpPr>
          <p:cNvPr id="503" name="Google Shape;503;p4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¿EN QUÉ TIPO DE ACTIVIDADES USAMOS EL AGUA POTABLE?</a:t>
            </a:r>
            <a:endParaRPr b="0" i="0" sz="2400" u="none" cap="none" strike="noStrike">
              <a:solidFill>
                <a:srgbClr val="F78C00"/>
              </a:solidFill>
              <a:latin typeface="Calibri"/>
              <a:ea typeface="Calibri"/>
              <a:cs typeface="Calibri"/>
              <a:sym typeface="Calibri"/>
            </a:endParaRPr>
          </a:p>
        </p:txBody>
      </p:sp>
      <p:sp>
        <p:nvSpPr>
          <p:cNvPr id="504" name="Google Shape;504;p45"/>
          <p:cNvSpPr txBox="1"/>
          <p:nvPr/>
        </p:nvSpPr>
        <p:spPr>
          <a:xfrm>
            <a:off x="564097" y="1113533"/>
            <a:ext cx="7916878" cy="55331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En el hogar, el agua es utilizada para distintos usos. En la tabla se indica el consumo promedio de agua en Chile por las diferentes actividades domésticas. </a:t>
            </a:r>
            <a:r>
              <a:rPr i="1" lang="es-CL" sz="1050">
                <a:solidFill>
                  <a:srgbClr val="7F7F7F"/>
                </a:solidFill>
                <a:latin typeface="Corbel"/>
                <a:ea typeface="Corbel"/>
                <a:cs typeface="Corbel"/>
                <a:sym typeface="Corbel"/>
              </a:rPr>
              <a:t>(Fuente: http://www.siss.gob.cl/577/articles-8644_Manual_para_hogar.pdf).</a:t>
            </a:r>
            <a:endParaRPr i="1" sz="1400">
              <a:solidFill>
                <a:srgbClr val="7F7F7F"/>
              </a:solidFill>
              <a:latin typeface="Corbel"/>
              <a:ea typeface="Corbel"/>
              <a:cs typeface="Corbel"/>
              <a:sym typeface="Corbel"/>
            </a:endParaRPr>
          </a:p>
        </p:txBody>
      </p:sp>
      <p:sp>
        <p:nvSpPr>
          <p:cNvPr id="505" name="Google Shape;505;p45"/>
          <p:cNvSpPr/>
          <p:nvPr/>
        </p:nvSpPr>
        <p:spPr>
          <a:xfrm>
            <a:off x="1748406" y="1960050"/>
            <a:ext cx="2277913"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Actividades</a:t>
            </a:r>
            <a:endParaRPr/>
          </a:p>
        </p:txBody>
      </p:sp>
      <p:cxnSp>
        <p:nvCxnSpPr>
          <p:cNvPr id="506" name="Google Shape;506;p45"/>
          <p:cNvCxnSpPr/>
          <p:nvPr/>
        </p:nvCxnSpPr>
        <p:spPr>
          <a:xfrm rot="10800000">
            <a:off x="1748407" y="2378154"/>
            <a:ext cx="5647187" cy="0"/>
          </a:xfrm>
          <a:prstGeom prst="straightConnector1">
            <a:avLst/>
          </a:prstGeom>
          <a:noFill/>
          <a:ln cap="rnd" cmpd="sng" w="22225">
            <a:solidFill>
              <a:srgbClr val="BFBFBF"/>
            </a:solidFill>
            <a:prstDash val="dot"/>
            <a:round/>
            <a:headEnd len="sm" w="sm" type="none"/>
            <a:tailEnd len="sm" w="sm" type="none"/>
          </a:ln>
        </p:spPr>
      </p:cxnSp>
      <p:cxnSp>
        <p:nvCxnSpPr>
          <p:cNvPr id="507" name="Google Shape;507;p45"/>
          <p:cNvCxnSpPr/>
          <p:nvPr/>
        </p:nvCxnSpPr>
        <p:spPr>
          <a:xfrm rot="10800000">
            <a:off x="4522537" y="1982195"/>
            <a:ext cx="0" cy="4089237"/>
          </a:xfrm>
          <a:prstGeom prst="straightConnector1">
            <a:avLst/>
          </a:prstGeom>
          <a:noFill/>
          <a:ln cap="rnd" cmpd="sng" w="22225">
            <a:solidFill>
              <a:srgbClr val="BFBFBF"/>
            </a:solidFill>
            <a:prstDash val="dot"/>
            <a:round/>
            <a:headEnd len="sm" w="sm" type="none"/>
            <a:tailEnd len="sm" w="sm" type="none"/>
          </a:ln>
        </p:spPr>
      </p:cxnSp>
      <p:sp>
        <p:nvSpPr>
          <p:cNvPr id="508" name="Google Shape;508;p45"/>
          <p:cNvSpPr/>
          <p:nvPr/>
        </p:nvSpPr>
        <p:spPr>
          <a:xfrm>
            <a:off x="1466707" y="2378154"/>
            <a:ext cx="2990654" cy="369327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Lavarse las manos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Lavarse los dientes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Llenar la tina del baño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Ducharse</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Poner una lavadora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Utilizar el lavavajillas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 los platos a mano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Vaciar el estanque (nuevos) del WC</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Vaciar el estanque (antiguos) del WC</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En la cocina y para beber</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Limpiar la casa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 el auto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Regar 100m</a:t>
            </a:r>
            <a:r>
              <a:rPr baseline="30000" lang="es-CL" sz="1200">
                <a:solidFill>
                  <a:srgbClr val="7F7F7F"/>
                </a:solidFill>
                <a:latin typeface="Corbel"/>
                <a:ea typeface="Corbel"/>
                <a:cs typeface="Corbel"/>
                <a:sym typeface="Corbel"/>
              </a:rPr>
              <a:t>2  </a:t>
            </a:r>
            <a:r>
              <a:rPr lang="es-CL" sz="1200">
                <a:solidFill>
                  <a:srgbClr val="7F7F7F"/>
                </a:solidFill>
                <a:latin typeface="Corbel"/>
                <a:ea typeface="Corbel"/>
                <a:cs typeface="Corbel"/>
                <a:sym typeface="Corbel"/>
              </a:rPr>
              <a:t>de césped del jardín</a:t>
            </a:r>
            <a:endParaRPr/>
          </a:p>
        </p:txBody>
      </p:sp>
      <p:sp>
        <p:nvSpPr>
          <p:cNvPr id="509" name="Google Shape;509;p45"/>
          <p:cNvSpPr/>
          <p:nvPr/>
        </p:nvSpPr>
        <p:spPr>
          <a:xfrm>
            <a:off x="4522537" y="1934718"/>
            <a:ext cx="2873052"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Litros aproximados</a:t>
            </a:r>
            <a:endParaRPr/>
          </a:p>
        </p:txBody>
      </p:sp>
      <p:sp>
        <p:nvSpPr>
          <p:cNvPr id="510" name="Google Shape;510;p45"/>
          <p:cNvSpPr/>
          <p:nvPr/>
        </p:nvSpPr>
        <p:spPr>
          <a:xfrm>
            <a:off x="4522536" y="2374764"/>
            <a:ext cx="2990654" cy="369327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 – 18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 – 12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200 – 300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80 -120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60 – 90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18 – 30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15 – 30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6 – 10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18 – 22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 Litros/día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 Litros /día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400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1000 Litros</a:t>
            </a:r>
            <a:endParaRPr/>
          </a:p>
        </p:txBody>
      </p:sp>
      <p:cxnSp>
        <p:nvCxnSpPr>
          <p:cNvPr id="511" name="Google Shape;511;p45"/>
          <p:cNvCxnSpPr/>
          <p:nvPr/>
        </p:nvCxnSpPr>
        <p:spPr>
          <a:xfrm rot="10800000">
            <a:off x="1748407" y="2721054"/>
            <a:ext cx="5647187" cy="0"/>
          </a:xfrm>
          <a:prstGeom prst="straightConnector1">
            <a:avLst/>
          </a:prstGeom>
          <a:noFill/>
          <a:ln cap="rnd" cmpd="sng" w="22225">
            <a:solidFill>
              <a:srgbClr val="BFBFBF"/>
            </a:solidFill>
            <a:prstDash val="dot"/>
            <a:round/>
            <a:headEnd len="sm" w="sm" type="none"/>
            <a:tailEnd len="sm" w="sm" type="none"/>
          </a:ln>
        </p:spPr>
      </p:cxnSp>
      <p:cxnSp>
        <p:nvCxnSpPr>
          <p:cNvPr id="512" name="Google Shape;512;p45"/>
          <p:cNvCxnSpPr/>
          <p:nvPr/>
        </p:nvCxnSpPr>
        <p:spPr>
          <a:xfrm rot="10800000">
            <a:off x="1748407" y="2987754"/>
            <a:ext cx="5647187" cy="0"/>
          </a:xfrm>
          <a:prstGeom prst="straightConnector1">
            <a:avLst/>
          </a:prstGeom>
          <a:noFill/>
          <a:ln cap="rnd" cmpd="sng" w="22225">
            <a:solidFill>
              <a:srgbClr val="BFBFBF"/>
            </a:solidFill>
            <a:prstDash val="dot"/>
            <a:round/>
            <a:headEnd len="sm" w="sm" type="none"/>
            <a:tailEnd len="sm" w="sm" type="none"/>
          </a:ln>
        </p:spPr>
      </p:cxnSp>
      <p:cxnSp>
        <p:nvCxnSpPr>
          <p:cNvPr id="513" name="Google Shape;513;p45"/>
          <p:cNvCxnSpPr/>
          <p:nvPr/>
        </p:nvCxnSpPr>
        <p:spPr>
          <a:xfrm rot="10800000">
            <a:off x="1748407" y="3279854"/>
            <a:ext cx="5647187" cy="0"/>
          </a:xfrm>
          <a:prstGeom prst="straightConnector1">
            <a:avLst/>
          </a:prstGeom>
          <a:noFill/>
          <a:ln cap="rnd" cmpd="sng" w="22225">
            <a:solidFill>
              <a:srgbClr val="BFBFBF"/>
            </a:solidFill>
            <a:prstDash val="dot"/>
            <a:round/>
            <a:headEnd len="sm" w="sm" type="none"/>
            <a:tailEnd len="sm" w="sm" type="none"/>
          </a:ln>
        </p:spPr>
      </p:cxnSp>
      <p:cxnSp>
        <p:nvCxnSpPr>
          <p:cNvPr id="514" name="Google Shape;514;p45"/>
          <p:cNvCxnSpPr/>
          <p:nvPr/>
        </p:nvCxnSpPr>
        <p:spPr>
          <a:xfrm rot="10800000">
            <a:off x="1748407" y="3546554"/>
            <a:ext cx="5647187" cy="0"/>
          </a:xfrm>
          <a:prstGeom prst="straightConnector1">
            <a:avLst/>
          </a:prstGeom>
          <a:noFill/>
          <a:ln cap="rnd" cmpd="sng" w="22225">
            <a:solidFill>
              <a:srgbClr val="BFBFBF"/>
            </a:solidFill>
            <a:prstDash val="dot"/>
            <a:round/>
            <a:headEnd len="sm" w="sm" type="none"/>
            <a:tailEnd len="sm" w="sm" type="none"/>
          </a:ln>
        </p:spPr>
      </p:cxnSp>
      <p:cxnSp>
        <p:nvCxnSpPr>
          <p:cNvPr id="515" name="Google Shape;515;p45"/>
          <p:cNvCxnSpPr/>
          <p:nvPr/>
        </p:nvCxnSpPr>
        <p:spPr>
          <a:xfrm rot="10800000">
            <a:off x="1748407" y="3813254"/>
            <a:ext cx="5647187" cy="0"/>
          </a:xfrm>
          <a:prstGeom prst="straightConnector1">
            <a:avLst/>
          </a:prstGeom>
          <a:noFill/>
          <a:ln cap="rnd" cmpd="sng" w="22225">
            <a:solidFill>
              <a:srgbClr val="BFBFBF"/>
            </a:solidFill>
            <a:prstDash val="dot"/>
            <a:round/>
            <a:headEnd len="sm" w="sm" type="none"/>
            <a:tailEnd len="sm" w="sm" type="none"/>
          </a:ln>
        </p:spPr>
      </p:cxnSp>
      <p:cxnSp>
        <p:nvCxnSpPr>
          <p:cNvPr id="516" name="Google Shape;516;p45"/>
          <p:cNvCxnSpPr/>
          <p:nvPr/>
        </p:nvCxnSpPr>
        <p:spPr>
          <a:xfrm rot="10800000">
            <a:off x="1748407" y="4092654"/>
            <a:ext cx="5647187" cy="0"/>
          </a:xfrm>
          <a:prstGeom prst="straightConnector1">
            <a:avLst/>
          </a:prstGeom>
          <a:noFill/>
          <a:ln cap="rnd" cmpd="sng" w="22225">
            <a:solidFill>
              <a:srgbClr val="BFBFBF"/>
            </a:solidFill>
            <a:prstDash val="dot"/>
            <a:round/>
            <a:headEnd len="sm" w="sm" type="none"/>
            <a:tailEnd len="sm" w="sm" type="none"/>
          </a:ln>
        </p:spPr>
      </p:cxnSp>
      <p:cxnSp>
        <p:nvCxnSpPr>
          <p:cNvPr id="517" name="Google Shape;517;p45"/>
          <p:cNvCxnSpPr/>
          <p:nvPr/>
        </p:nvCxnSpPr>
        <p:spPr>
          <a:xfrm rot="10800000">
            <a:off x="1748407" y="4372054"/>
            <a:ext cx="5647187" cy="0"/>
          </a:xfrm>
          <a:prstGeom prst="straightConnector1">
            <a:avLst/>
          </a:prstGeom>
          <a:noFill/>
          <a:ln cap="rnd" cmpd="sng" w="22225">
            <a:solidFill>
              <a:srgbClr val="BFBFBF"/>
            </a:solidFill>
            <a:prstDash val="dot"/>
            <a:round/>
            <a:headEnd len="sm" w="sm" type="none"/>
            <a:tailEnd len="sm" w="sm" type="none"/>
          </a:ln>
        </p:spPr>
      </p:cxnSp>
      <p:cxnSp>
        <p:nvCxnSpPr>
          <p:cNvPr id="518" name="Google Shape;518;p45"/>
          <p:cNvCxnSpPr/>
          <p:nvPr/>
        </p:nvCxnSpPr>
        <p:spPr>
          <a:xfrm rot="10800000">
            <a:off x="1748407" y="4651454"/>
            <a:ext cx="5647187" cy="0"/>
          </a:xfrm>
          <a:prstGeom prst="straightConnector1">
            <a:avLst/>
          </a:prstGeom>
          <a:noFill/>
          <a:ln cap="rnd" cmpd="sng" w="22225">
            <a:solidFill>
              <a:srgbClr val="BFBFBF"/>
            </a:solidFill>
            <a:prstDash val="dot"/>
            <a:round/>
            <a:headEnd len="sm" w="sm" type="none"/>
            <a:tailEnd len="sm" w="sm" type="none"/>
          </a:ln>
        </p:spPr>
      </p:cxnSp>
      <p:cxnSp>
        <p:nvCxnSpPr>
          <p:cNvPr id="519" name="Google Shape;519;p45"/>
          <p:cNvCxnSpPr/>
          <p:nvPr/>
        </p:nvCxnSpPr>
        <p:spPr>
          <a:xfrm rot="10800000">
            <a:off x="1748407" y="4930854"/>
            <a:ext cx="5647187" cy="0"/>
          </a:xfrm>
          <a:prstGeom prst="straightConnector1">
            <a:avLst/>
          </a:prstGeom>
          <a:noFill/>
          <a:ln cap="rnd" cmpd="sng" w="22225">
            <a:solidFill>
              <a:srgbClr val="BFBFBF"/>
            </a:solidFill>
            <a:prstDash val="dot"/>
            <a:round/>
            <a:headEnd len="sm" w="sm" type="none"/>
            <a:tailEnd len="sm" w="sm" type="none"/>
          </a:ln>
        </p:spPr>
      </p:cxnSp>
      <p:cxnSp>
        <p:nvCxnSpPr>
          <p:cNvPr id="520" name="Google Shape;520;p45"/>
          <p:cNvCxnSpPr/>
          <p:nvPr/>
        </p:nvCxnSpPr>
        <p:spPr>
          <a:xfrm rot="10800000">
            <a:off x="1748407" y="5210254"/>
            <a:ext cx="5647187" cy="0"/>
          </a:xfrm>
          <a:prstGeom prst="straightConnector1">
            <a:avLst/>
          </a:prstGeom>
          <a:noFill/>
          <a:ln cap="rnd" cmpd="sng" w="22225">
            <a:solidFill>
              <a:srgbClr val="BFBFBF"/>
            </a:solidFill>
            <a:prstDash val="dot"/>
            <a:round/>
            <a:headEnd len="sm" w="sm" type="none"/>
            <a:tailEnd len="sm" w="sm" type="none"/>
          </a:ln>
        </p:spPr>
      </p:cxnSp>
      <p:cxnSp>
        <p:nvCxnSpPr>
          <p:cNvPr id="521" name="Google Shape;521;p45"/>
          <p:cNvCxnSpPr/>
          <p:nvPr/>
        </p:nvCxnSpPr>
        <p:spPr>
          <a:xfrm rot="10800000">
            <a:off x="1748407" y="5464254"/>
            <a:ext cx="5647187" cy="0"/>
          </a:xfrm>
          <a:prstGeom prst="straightConnector1">
            <a:avLst/>
          </a:prstGeom>
          <a:noFill/>
          <a:ln cap="rnd" cmpd="sng" w="22225">
            <a:solidFill>
              <a:srgbClr val="BFBFBF"/>
            </a:solidFill>
            <a:prstDash val="dot"/>
            <a:round/>
            <a:headEnd len="sm" w="sm" type="none"/>
            <a:tailEnd len="sm" w="sm" type="none"/>
          </a:ln>
        </p:spPr>
      </p:cxnSp>
      <p:cxnSp>
        <p:nvCxnSpPr>
          <p:cNvPr id="522" name="Google Shape;522;p45"/>
          <p:cNvCxnSpPr/>
          <p:nvPr/>
        </p:nvCxnSpPr>
        <p:spPr>
          <a:xfrm rot="10800000">
            <a:off x="1748407" y="5730954"/>
            <a:ext cx="5647187" cy="0"/>
          </a:xfrm>
          <a:prstGeom prst="straightConnector1">
            <a:avLst/>
          </a:prstGeom>
          <a:noFill/>
          <a:ln cap="rnd" cmpd="sng" w="22225">
            <a:solidFill>
              <a:srgbClr val="BFBFBF"/>
            </a:solidFill>
            <a:prstDash val="dot"/>
            <a:round/>
            <a:headEnd len="sm" w="sm" type="none"/>
            <a:tailEnd len="sm" w="sm"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4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¿EN QUÉ TIPO DE ACTIVIDADES USAMOS EL AGUA POTABLE?</a:t>
            </a:r>
            <a:endParaRPr b="0" i="0" sz="2400" u="none" cap="none" strike="noStrike">
              <a:solidFill>
                <a:srgbClr val="F78C00"/>
              </a:solidFill>
              <a:latin typeface="Calibri"/>
              <a:ea typeface="Calibri"/>
              <a:cs typeface="Calibri"/>
              <a:sym typeface="Calibri"/>
            </a:endParaRPr>
          </a:p>
        </p:txBody>
      </p:sp>
      <p:sp>
        <p:nvSpPr>
          <p:cNvPr id="528" name="Google Shape;528;p46"/>
          <p:cNvSpPr/>
          <p:nvPr/>
        </p:nvSpPr>
        <p:spPr>
          <a:xfrm>
            <a:off x="1037716" y="3336351"/>
            <a:ext cx="7068568" cy="2468176"/>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600">
                <a:solidFill>
                  <a:srgbClr val="7F7F7F"/>
                </a:solidFill>
                <a:latin typeface="Corbel"/>
                <a:ea typeface="Corbel"/>
                <a:cs typeface="Corbel"/>
                <a:sym typeface="Corbel"/>
              </a:rPr>
              <a:t>De acuerdo con las guías de la Superintendencia de Servicios Sanitarios (SSIS), un consumo diario menor o igual a 100 l/habitante/día (litros por habitante por día), es un uso eficiente del recurso. </a:t>
            </a:r>
            <a:endParaRPr/>
          </a:p>
          <a:p>
            <a:pPr indent="0" lvl="0" marL="0" marR="0" rtl="0" algn="ctr">
              <a:lnSpc>
                <a:spcPct val="115000"/>
              </a:lnSpc>
              <a:spcBef>
                <a:spcPts val="1600"/>
              </a:spcBef>
              <a:spcAft>
                <a:spcPts val="0"/>
              </a:spcAft>
              <a:buNone/>
            </a:pPr>
            <a:r>
              <a:rPr lang="es-CL" sz="1600">
                <a:solidFill>
                  <a:srgbClr val="7F7F7F"/>
                </a:solidFill>
                <a:latin typeface="Corbel"/>
                <a:ea typeface="Corbel"/>
                <a:cs typeface="Corbel"/>
                <a:sym typeface="Corbel"/>
              </a:rPr>
              <a:t>Valores entre 100 – 200 l/habitante/día indican que el consumo puede reducirse para ser eficiente cambiando levemente los hábitos. </a:t>
            </a:r>
            <a:endParaRPr/>
          </a:p>
          <a:p>
            <a:pPr indent="0" lvl="0" marL="0" marR="0" rtl="0" algn="ctr">
              <a:lnSpc>
                <a:spcPct val="115000"/>
              </a:lnSpc>
              <a:spcBef>
                <a:spcPts val="1600"/>
              </a:spcBef>
              <a:spcAft>
                <a:spcPts val="0"/>
              </a:spcAft>
              <a:buNone/>
            </a:pPr>
            <a:r>
              <a:rPr lang="es-CL" sz="1600">
                <a:solidFill>
                  <a:srgbClr val="7F7F7F"/>
                </a:solidFill>
                <a:latin typeface="Corbel"/>
                <a:ea typeface="Corbel"/>
                <a:cs typeface="Corbel"/>
                <a:sym typeface="Corbel"/>
              </a:rPr>
              <a:t>Valores superiores o iguales a 200 l/habitante/día requieren modificar los hábitos en forma drástica y revisar las instalaciones del agua.</a:t>
            </a:r>
            <a:endParaRPr/>
          </a:p>
        </p:txBody>
      </p:sp>
      <p:pic>
        <p:nvPicPr>
          <p:cNvPr id="529" name="Google Shape;529;p46"/>
          <p:cNvPicPr preferRelativeResize="0"/>
          <p:nvPr/>
        </p:nvPicPr>
        <p:blipFill rotWithShape="1">
          <a:blip r:embed="rId4">
            <a:alphaModFix/>
          </a:blip>
          <a:srcRect b="0" l="0" r="0" t="0"/>
          <a:stretch/>
        </p:blipFill>
        <p:spPr>
          <a:xfrm>
            <a:off x="3859731" y="1651000"/>
            <a:ext cx="1424538" cy="144876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3" name="Shape 533"/>
        <p:cNvGrpSpPr/>
        <p:nvPr/>
      </p:nvGrpSpPr>
      <p:grpSpPr>
        <a:xfrm>
          <a:off x="0" y="0"/>
          <a:ext cx="0" cy="0"/>
          <a:chOff x="0" y="0"/>
          <a:chExt cx="0" cy="0"/>
        </a:xfrm>
      </p:grpSpPr>
      <p:sp>
        <p:nvSpPr>
          <p:cNvPr id="534" name="Google Shape;534;p47"/>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F78C00"/>
                </a:solidFill>
                <a:latin typeface="Corbel"/>
                <a:ea typeface="Corbel"/>
                <a:cs typeface="Corbel"/>
                <a:sym typeface="Corbel"/>
              </a:rPr>
              <a:t>EL CIRCUITO DE TRATAMIENTO DE AGUA SERVIDA </a:t>
            </a:r>
            <a:endParaRPr b="0" i="0" sz="1800" u="none" cap="none" strike="noStrike">
              <a:solidFill>
                <a:srgbClr val="F78C00"/>
              </a:solidFill>
              <a:latin typeface="Calibri"/>
              <a:ea typeface="Calibri"/>
              <a:cs typeface="Calibri"/>
              <a:sym typeface="Calibri"/>
            </a:endParaRPr>
          </a:p>
        </p:txBody>
      </p:sp>
      <p:sp>
        <p:nvSpPr>
          <p:cNvPr id="535" name="Google Shape;535;p47"/>
          <p:cNvSpPr/>
          <p:nvPr/>
        </p:nvSpPr>
        <p:spPr>
          <a:xfrm>
            <a:off x="1278964" y="3913593"/>
            <a:ext cx="6604000" cy="14914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El agua servida o residual es el agua que resulta del uso doméstico o industrial. Se denomina residual puesto que, una vez utilizada, constituye un residuo, es decir, no sirve para el uso directo. Dado que las aguas servidas contienen contaminantes orgánicos e inorgánicos, no pueden ser vertidas directamente en la naturaleza, ya que producirían un impacto ambiental negativo. </a:t>
            </a:r>
            <a:endParaRPr/>
          </a:p>
        </p:txBody>
      </p:sp>
      <p:pic>
        <p:nvPicPr>
          <p:cNvPr id="536" name="Google Shape;536;p47"/>
          <p:cNvPicPr preferRelativeResize="0"/>
          <p:nvPr/>
        </p:nvPicPr>
        <p:blipFill rotWithShape="1">
          <a:blip r:embed="rId4">
            <a:alphaModFix/>
          </a:blip>
          <a:srcRect b="0" l="0" r="0" t="0"/>
          <a:stretch/>
        </p:blipFill>
        <p:spPr>
          <a:xfrm>
            <a:off x="3609472" y="1956393"/>
            <a:ext cx="1942983" cy="1976027"/>
          </a:xfrm>
          <a:prstGeom prst="rect">
            <a:avLst/>
          </a:prstGeom>
          <a:noFill/>
          <a:ln>
            <a:noFill/>
          </a:ln>
        </p:spPr>
      </p:pic>
      <p:sp>
        <p:nvSpPr>
          <p:cNvPr id="537" name="Google Shape;537;p47"/>
          <p:cNvSpPr txBox="1"/>
          <p:nvPr/>
        </p:nvSpPr>
        <p:spPr>
          <a:xfrm>
            <a:off x="2980774" y="2550273"/>
            <a:ext cx="628698"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F78C00"/>
                </a:solidFill>
                <a:latin typeface="Corbel"/>
                <a:ea typeface="Corbel"/>
                <a:cs typeface="Corbel"/>
                <a:sym typeface="Corbel"/>
              </a:rPr>
              <a:t>1.</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1" name="Shape 541"/>
        <p:cNvGrpSpPr/>
        <p:nvPr/>
      </p:nvGrpSpPr>
      <p:grpSpPr>
        <a:xfrm>
          <a:off x="0" y="0"/>
          <a:ext cx="0" cy="0"/>
          <a:chOff x="0" y="0"/>
          <a:chExt cx="0" cy="0"/>
        </a:xfrm>
      </p:grpSpPr>
      <p:sp>
        <p:nvSpPr>
          <p:cNvPr id="542" name="Google Shape;542;p48"/>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F78C00"/>
                </a:solidFill>
                <a:latin typeface="Corbel"/>
                <a:ea typeface="Corbel"/>
                <a:cs typeface="Corbel"/>
                <a:sym typeface="Corbel"/>
              </a:rPr>
              <a:t>EL CIRCUITO DE TRATAMIENTO DE AGUA SERVIDA </a:t>
            </a:r>
            <a:endParaRPr b="0" i="0" sz="1800" u="none" cap="none" strike="noStrike">
              <a:solidFill>
                <a:srgbClr val="F78C00"/>
              </a:solidFill>
              <a:latin typeface="Calibri"/>
              <a:ea typeface="Calibri"/>
              <a:cs typeface="Calibri"/>
              <a:sym typeface="Calibri"/>
            </a:endParaRPr>
          </a:p>
        </p:txBody>
      </p:sp>
      <p:sp>
        <p:nvSpPr>
          <p:cNvPr id="543" name="Google Shape;543;p48"/>
          <p:cNvSpPr/>
          <p:nvPr/>
        </p:nvSpPr>
        <p:spPr>
          <a:xfrm>
            <a:off x="1278964" y="3913593"/>
            <a:ext cx="6604000" cy="2262927"/>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La contaminación del agua con aguas residuales que contienen bacterias y su uso como agua de riego de hortalizas y frutas, que luego son consumidas por la población, puede generar enfermedades como tifus, cólera y hepatitis. Por lo tanto, el objetivo del tratamiento de agua servida es eliminar sus contaminantes a través de procesos físicos, químicos y biológicos, reduciendo así el efecto de las aguas que se vierten en el medioambiente.</a:t>
            </a:r>
            <a:endParaRPr/>
          </a:p>
          <a:p>
            <a:pPr indent="0" lvl="0" marL="0" marR="0" rtl="0" algn="ctr">
              <a:lnSpc>
                <a:spcPct val="115000"/>
              </a:lnSpc>
              <a:spcBef>
                <a:spcPts val="1600"/>
              </a:spcBef>
              <a:spcAft>
                <a:spcPts val="0"/>
              </a:spcAft>
              <a:buNone/>
            </a:pPr>
            <a:r>
              <a:rPr i="1" lang="es-CL" sz="1600">
                <a:solidFill>
                  <a:srgbClr val="7F7F7F"/>
                </a:solidFill>
                <a:latin typeface="Corbel"/>
                <a:ea typeface="Corbel"/>
                <a:cs typeface="Corbel"/>
                <a:sym typeface="Corbel"/>
              </a:rPr>
              <a:t>. </a:t>
            </a:r>
            <a:endParaRPr/>
          </a:p>
        </p:txBody>
      </p:sp>
      <p:pic>
        <p:nvPicPr>
          <p:cNvPr id="544" name="Google Shape;544;p48"/>
          <p:cNvPicPr preferRelativeResize="0"/>
          <p:nvPr/>
        </p:nvPicPr>
        <p:blipFill rotWithShape="1">
          <a:blip r:embed="rId4">
            <a:alphaModFix/>
          </a:blip>
          <a:srcRect b="0" l="0" r="0" t="0"/>
          <a:stretch/>
        </p:blipFill>
        <p:spPr>
          <a:xfrm>
            <a:off x="3609472" y="1956393"/>
            <a:ext cx="1942983" cy="1976026"/>
          </a:xfrm>
          <a:prstGeom prst="rect">
            <a:avLst/>
          </a:prstGeom>
          <a:noFill/>
          <a:ln>
            <a:noFill/>
          </a:ln>
        </p:spPr>
      </p:pic>
      <p:sp>
        <p:nvSpPr>
          <p:cNvPr id="545" name="Google Shape;545;p48"/>
          <p:cNvSpPr txBox="1"/>
          <p:nvPr/>
        </p:nvSpPr>
        <p:spPr>
          <a:xfrm>
            <a:off x="2980774" y="2550273"/>
            <a:ext cx="631904"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F78C00"/>
                </a:solidFill>
                <a:latin typeface="Corbel"/>
                <a:ea typeface="Corbel"/>
                <a:cs typeface="Corbel"/>
                <a:sym typeface="Corbel"/>
              </a:rPr>
              <a:t>2.</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9" name="Shape 549"/>
        <p:cNvGrpSpPr/>
        <p:nvPr/>
      </p:nvGrpSpPr>
      <p:grpSpPr>
        <a:xfrm>
          <a:off x="0" y="0"/>
          <a:ext cx="0" cy="0"/>
          <a:chOff x="0" y="0"/>
          <a:chExt cx="0" cy="0"/>
        </a:xfrm>
      </p:grpSpPr>
      <p:sp>
        <p:nvSpPr>
          <p:cNvPr id="550" name="Google Shape;550;p49"/>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F78C00"/>
                </a:solidFill>
                <a:latin typeface="Corbel"/>
                <a:ea typeface="Corbel"/>
                <a:cs typeface="Corbel"/>
                <a:sym typeface="Corbel"/>
              </a:rPr>
              <a:t>EL CIRCUITO DE TRATAMIENTO DE AGUA SERVIDA </a:t>
            </a:r>
            <a:endParaRPr b="0" i="0" sz="1800" u="none" cap="none" strike="noStrike">
              <a:solidFill>
                <a:srgbClr val="F78C00"/>
              </a:solidFill>
              <a:latin typeface="Calibri"/>
              <a:ea typeface="Calibri"/>
              <a:cs typeface="Calibri"/>
              <a:sym typeface="Calibri"/>
            </a:endParaRPr>
          </a:p>
        </p:txBody>
      </p:sp>
      <p:sp>
        <p:nvSpPr>
          <p:cNvPr id="551" name="Google Shape;551;p49"/>
          <p:cNvSpPr/>
          <p:nvPr/>
        </p:nvSpPr>
        <p:spPr>
          <a:xfrm>
            <a:off x="1278964" y="3913593"/>
            <a:ext cx="6604000" cy="1774588"/>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El tratamiento de las aguas residuales involucra una serie de procesos que pueden variar ligeramente en las distintas plantas de tratamiento de aguas servidas (PTAS). Sin embargo, en la mayoría de estas plantas el proceso incluye una etapa de pretratamiento y dos fases de tratamiento, primario y secundario. Entremedio de las fases se incluyen algunas etapas de decantación e, idealmente, una etapa terciaria de eliminación de nitrógeno (N) y fósforo (P). </a:t>
            </a:r>
            <a:endParaRPr/>
          </a:p>
        </p:txBody>
      </p:sp>
      <p:pic>
        <p:nvPicPr>
          <p:cNvPr id="552" name="Google Shape;552;p49"/>
          <p:cNvPicPr preferRelativeResize="0"/>
          <p:nvPr/>
        </p:nvPicPr>
        <p:blipFill rotWithShape="1">
          <a:blip r:embed="rId4">
            <a:alphaModFix/>
          </a:blip>
          <a:srcRect b="0" l="0" r="0" t="0"/>
          <a:stretch/>
        </p:blipFill>
        <p:spPr>
          <a:xfrm>
            <a:off x="3609472" y="1956393"/>
            <a:ext cx="1942982" cy="1976026"/>
          </a:xfrm>
          <a:prstGeom prst="rect">
            <a:avLst/>
          </a:prstGeom>
          <a:noFill/>
          <a:ln>
            <a:noFill/>
          </a:ln>
        </p:spPr>
      </p:pic>
      <p:sp>
        <p:nvSpPr>
          <p:cNvPr id="553" name="Google Shape;553;p49"/>
          <p:cNvSpPr txBox="1"/>
          <p:nvPr/>
        </p:nvSpPr>
        <p:spPr>
          <a:xfrm>
            <a:off x="2980774" y="2550273"/>
            <a:ext cx="62549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F78C00"/>
                </a:solidFill>
                <a:latin typeface="Corbel"/>
                <a:ea typeface="Corbel"/>
                <a:cs typeface="Corbel"/>
                <a:sym typeface="Corbel"/>
              </a:rPr>
              <a:t>3.</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7" name="Shape 557"/>
        <p:cNvGrpSpPr/>
        <p:nvPr/>
      </p:nvGrpSpPr>
      <p:grpSpPr>
        <a:xfrm>
          <a:off x="0" y="0"/>
          <a:ext cx="0" cy="0"/>
          <a:chOff x="0" y="0"/>
          <a:chExt cx="0" cy="0"/>
        </a:xfrm>
      </p:grpSpPr>
      <p:sp>
        <p:nvSpPr>
          <p:cNvPr id="558" name="Google Shape;558;p5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ETAPAS DEL TRATAMIENTO DE AGUAS</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SERVIDAS</a:t>
            </a:r>
            <a:endParaRPr b="0" i="0" sz="2400" u="none" cap="none" strike="noStrike">
              <a:solidFill>
                <a:srgbClr val="F78C00"/>
              </a:solidFill>
              <a:latin typeface="Calibri"/>
              <a:ea typeface="Calibri"/>
              <a:cs typeface="Calibri"/>
              <a:sym typeface="Calibri"/>
            </a:endParaRPr>
          </a:p>
        </p:txBody>
      </p:sp>
      <p:sp>
        <p:nvSpPr>
          <p:cNvPr id="559" name="Google Shape;559;p50"/>
          <p:cNvSpPr/>
          <p:nvPr/>
        </p:nvSpPr>
        <p:spPr>
          <a:xfrm>
            <a:off x="925415" y="2170253"/>
            <a:ext cx="1665240"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Etapa</a:t>
            </a:r>
            <a:endParaRPr/>
          </a:p>
        </p:txBody>
      </p:sp>
      <p:cxnSp>
        <p:nvCxnSpPr>
          <p:cNvPr id="560" name="Google Shape;560;p50"/>
          <p:cNvCxnSpPr/>
          <p:nvPr/>
        </p:nvCxnSpPr>
        <p:spPr>
          <a:xfrm rot="10800000">
            <a:off x="550334" y="3167870"/>
            <a:ext cx="7996323" cy="0"/>
          </a:xfrm>
          <a:prstGeom prst="straightConnector1">
            <a:avLst/>
          </a:prstGeom>
          <a:noFill/>
          <a:ln cap="rnd" cmpd="sng" w="22225">
            <a:solidFill>
              <a:srgbClr val="BFBFBF"/>
            </a:solidFill>
            <a:prstDash val="dot"/>
            <a:round/>
            <a:headEnd len="sm" w="sm" type="none"/>
            <a:tailEnd len="sm" w="sm" type="none"/>
          </a:ln>
        </p:spPr>
      </p:cxnSp>
      <p:cxnSp>
        <p:nvCxnSpPr>
          <p:cNvPr id="561" name="Google Shape;561;p50"/>
          <p:cNvCxnSpPr/>
          <p:nvPr/>
        </p:nvCxnSpPr>
        <p:spPr>
          <a:xfrm rot="10800000">
            <a:off x="2642106" y="2120746"/>
            <a:ext cx="0" cy="3046999"/>
          </a:xfrm>
          <a:prstGeom prst="straightConnector1">
            <a:avLst/>
          </a:prstGeom>
          <a:noFill/>
          <a:ln cap="rnd" cmpd="sng" w="22225">
            <a:solidFill>
              <a:srgbClr val="BFBFBF"/>
            </a:solidFill>
            <a:prstDash val="dot"/>
            <a:round/>
            <a:headEnd len="sm" w="sm" type="none"/>
            <a:tailEnd len="sm" w="sm" type="none"/>
          </a:ln>
        </p:spPr>
      </p:cxnSp>
      <p:sp>
        <p:nvSpPr>
          <p:cNvPr id="562" name="Google Shape;562;p50"/>
          <p:cNvSpPr/>
          <p:nvPr/>
        </p:nvSpPr>
        <p:spPr>
          <a:xfrm>
            <a:off x="3517427" y="2170253"/>
            <a:ext cx="2046126"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Función</a:t>
            </a:r>
            <a:endParaRPr/>
          </a:p>
        </p:txBody>
      </p:sp>
      <p:sp>
        <p:nvSpPr>
          <p:cNvPr id="563" name="Google Shape;563;p50"/>
          <p:cNvSpPr/>
          <p:nvPr/>
        </p:nvSpPr>
        <p:spPr>
          <a:xfrm>
            <a:off x="531023" y="2483077"/>
            <a:ext cx="2159715"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Pretratamiento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Primario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Secundario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Terciario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de Lodos</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sp>
        <p:nvSpPr>
          <p:cNvPr id="564" name="Google Shape;564;p50"/>
          <p:cNvSpPr/>
          <p:nvPr/>
        </p:nvSpPr>
        <p:spPr>
          <a:xfrm>
            <a:off x="550333" y="926612"/>
            <a:ext cx="5939523"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1600">
                <a:solidFill>
                  <a:srgbClr val="7F7F7F"/>
                </a:solidFill>
                <a:latin typeface="Corbel"/>
                <a:ea typeface="Corbel"/>
                <a:cs typeface="Corbel"/>
                <a:sym typeface="Corbel"/>
              </a:rPr>
              <a:t>Etapas del proceso de tratamiento de aguas servidas</a:t>
            </a:r>
            <a:endParaRPr/>
          </a:p>
        </p:txBody>
      </p:sp>
      <p:sp>
        <p:nvSpPr>
          <p:cNvPr id="565" name="Google Shape;565;p50"/>
          <p:cNvSpPr/>
          <p:nvPr/>
        </p:nvSpPr>
        <p:spPr>
          <a:xfrm>
            <a:off x="6443739" y="2170253"/>
            <a:ext cx="2212380"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F78C00"/>
                </a:solidFill>
                <a:latin typeface="Corbel"/>
                <a:ea typeface="Corbel"/>
                <a:cs typeface="Corbel"/>
                <a:sym typeface="Corbel"/>
              </a:rPr>
              <a:t>Tipos de procesos</a:t>
            </a:r>
            <a:endParaRPr/>
          </a:p>
        </p:txBody>
      </p:sp>
      <p:sp>
        <p:nvSpPr>
          <p:cNvPr id="566" name="Google Shape;566;p50"/>
          <p:cNvSpPr/>
          <p:nvPr/>
        </p:nvSpPr>
        <p:spPr>
          <a:xfrm>
            <a:off x="2668072" y="2483077"/>
            <a:ext cx="3744836"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sólidos</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materia en suspensión</a:t>
            </a:r>
            <a:endParaRPr sz="1400">
              <a:solidFill>
                <a:srgbClr val="7F7F7F"/>
              </a:solidFill>
              <a:latin typeface="Corbel"/>
              <a:ea typeface="Corbel"/>
              <a:cs typeface="Corbel"/>
              <a:sym typeface="Corbel"/>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materia orgánica biodegradable</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nitrógeno y/o fósforo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Estabilización y reducción de volumen de lodos</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sp>
        <p:nvSpPr>
          <p:cNvPr id="567" name="Google Shape;567;p50"/>
          <p:cNvSpPr/>
          <p:nvPr/>
        </p:nvSpPr>
        <p:spPr>
          <a:xfrm>
            <a:off x="6470072" y="2483077"/>
            <a:ext cx="2159715"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 y/o Químico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Biológico y Físico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Biológico y/o Químico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 y/o Químico</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cxnSp>
        <p:nvCxnSpPr>
          <p:cNvPr id="568" name="Google Shape;568;p50"/>
          <p:cNvCxnSpPr/>
          <p:nvPr/>
        </p:nvCxnSpPr>
        <p:spPr>
          <a:xfrm rot="10800000">
            <a:off x="550334" y="2627543"/>
            <a:ext cx="7996323" cy="0"/>
          </a:xfrm>
          <a:prstGeom prst="straightConnector1">
            <a:avLst/>
          </a:prstGeom>
          <a:noFill/>
          <a:ln cap="rnd" cmpd="sng" w="22225">
            <a:solidFill>
              <a:srgbClr val="BFBFBF"/>
            </a:solidFill>
            <a:prstDash val="dot"/>
            <a:round/>
            <a:headEnd len="sm" w="sm" type="none"/>
            <a:tailEnd len="sm" w="sm" type="none"/>
          </a:ln>
        </p:spPr>
      </p:cxnSp>
      <p:cxnSp>
        <p:nvCxnSpPr>
          <p:cNvPr id="569" name="Google Shape;569;p50"/>
          <p:cNvCxnSpPr/>
          <p:nvPr/>
        </p:nvCxnSpPr>
        <p:spPr>
          <a:xfrm rot="10800000">
            <a:off x="550334" y="3666638"/>
            <a:ext cx="7996323" cy="0"/>
          </a:xfrm>
          <a:prstGeom prst="straightConnector1">
            <a:avLst/>
          </a:prstGeom>
          <a:noFill/>
          <a:ln cap="rnd" cmpd="sng" w="22225">
            <a:solidFill>
              <a:srgbClr val="BFBFBF"/>
            </a:solidFill>
            <a:prstDash val="dot"/>
            <a:round/>
            <a:headEnd len="sm" w="sm" type="none"/>
            <a:tailEnd len="sm" w="sm" type="none"/>
          </a:ln>
        </p:spPr>
      </p:cxnSp>
      <p:cxnSp>
        <p:nvCxnSpPr>
          <p:cNvPr id="570" name="Google Shape;570;p50"/>
          <p:cNvCxnSpPr/>
          <p:nvPr/>
        </p:nvCxnSpPr>
        <p:spPr>
          <a:xfrm rot="10800000">
            <a:off x="550334" y="4193109"/>
            <a:ext cx="7996323" cy="0"/>
          </a:xfrm>
          <a:prstGeom prst="straightConnector1">
            <a:avLst/>
          </a:prstGeom>
          <a:noFill/>
          <a:ln cap="rnd" cmpd="sng" w="22225">
            <a:solidFill>
              <a:srgbClr val="BFBFBF"/>
            </a:solidFill>
            <a:prstDash val="dot"/>
            <a:round/>
            <a:headEnd len="sm" w="sm" type="none"/>
            <a:tailEnd len="sm" w="sm" type="none"/>
          </a:ln>
        </p:spPr>
      </p:cxnSp>
      <p:cxnSp>
        <p:nvCxnSpPr>
          <p:cNvPr id="571" name="Google Shape;571;p50"/>
          <p:cNvCxnSpPr/>
          <p:nvPr/>
        </p:nvCxnSpPr>
        <p:spPr>
          <a:xfrm rot="10800000">
            <a:off x="550334" y="4747292"/>
            <a:ext cx="7996323" cy="0"/>
          </a:xfrm>
          <a:prstGeom prst="straightConnector1">
            <a:avLst/>
          </a:prstGeom>
          <a:noFill/>
          <a:ln cap="rnd" cmpd="sng" w="22225">
            <a:solidFill>
              <a:srgbClr val="BFBFBF"/>
            </a:solidFill>
            <a:prstDash val="dot"/>
            <a:round/>
            <a:headEnd len="sm" w="sm" type="none"/>
            <a:tailEnd len="sm" w="sm" type="none"/>
          </a:ln>
        </p:spPr>
      </p:cxnSp>
      <p:cxnSp>
        <p:nvCxnSpPr>
          <p:cNvPr id="572" name="Google Shape;572;p50"/>
          <p:cNvCxnSpPr/>
          <p:nvPr/>
        </p:nvCxnSpPr>
        <p:spPr>
          <a:xfrm rot="10800000">
            <a:off x="6493670" y="2120746"/>
            <a:ext cx="0" cy="3046999"/>
          </a:xfrm>
          <a:prstGeom prst="straightConnector1">
            <a:avLst/>
          </a:prstGeom>
          <a:noFill/>
          <a:ln cap="rnd" cmpd="sng" w="22225">
            <a:solidFill>
              <a:srgbClr val="BFBFBF"/>
            </a:solidFill>
            <a:prstDash val="dot"/>
            <a:round/>
            <a:headEnd len="sm" w="sm" type="none"/>
            <a:tailEnd len="sm" w="sm" type="none"/>
          </a:ln>
        </p:spPr>
      </p:cxnSp>
      <p:sp>
        <p:nvSpPr>
          <p:cNvPr id="573" name="Google Shape;573;p50"/>
          <p:cNvSpPr txBox="1"/>
          <p:nvPr/>
        </p:nvSpPr>
        <p:spPr>
          <a:xfrm>
            <a:off x="1915394"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Fuente: Cheremisinoff, N. P. 2002. Handbook of Water and Wastewater Treatment Technologies. Elsevier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7" name="Shape 577"/>
        <p:cNvGrpSpPr/>
        <p:nvPr/>
      </p:nvGrpSpPr>
      <p:grpSpPr>
        <a:xfrm>
          <a:off x="0" y="0"/>
          <a:ext cx="0" cy="0"/>
          <a:chOff x="0" y="0"/>
          <a:chExt cx="0" cy="0"/>
        </a:xfrm>
      </p:grpSpPr>
      <p:sp>
        <p:nvSpPr>
          <p:cNvPr id="578" name="Google Shape;578;p51"/>
          <p:cNvSpPr txBox="1"/>
          <p:nvPr/>
        </p:nvSpPr>
        <p:spPr>
          <a:xfrm>
            <a:off x="531023" y="5155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DEBERES Y DERECHOS PARA FAVORECER</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UNA GESTIÓN SUSTENTABLE DEL CICLO URBANO DEL AGUA</a:t>
            </a:r>
            <a:endParaRPr/>
          </a:p>
        </p:txBody>
      </p:sp>
      <p:pic>
        <p:nvPicPr>
          <p:cNvPr id="579" name="Google Shape;579;p51"/>
          <p:cNvPicPr preferRelativeResize="0"/>
          <p:nvPr/>
        </p:nvPicPr>
        <p:blipFill rotWithShape="1">
          <a:blip r:embed="rId4">
            <a:alphaModFix/>
          </a:blip>
          <a:srcRect b="0" l="0" r="0" t="0"/>
          <a:stretch/>
        </p:blipFill>
        <p:spPr>
          <a:xfrm>
            <a:off x="3746949" y="1259052"/>
            <a:ext cx="1650101" cy="1678164"/>
          </a:xfrm>
          <a:prstGeom prst="rect">
            <a:avLst/>
          </a:prstGeom>
          <a:noFill/>
          <a:ln>
            <a:noFill/>
          </a:ln>
        </p:spPr>
      </p:pic>
      <p:sp>
        <p:nvSpPr>
          <p:cNvPr id="580" name="Google Shape;580;p51"/>
          <p:cNvSpPr/>
          <p:nvPr/>
        </p:nvSpPr>
        <p:spPr>
          <a:xfrm>
            <a:off x="531023" y="2937216"/>
            <a:ext cx="8058795" cy="3046948"/>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20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Consumir menos agua, lo que implica ser cuidadosos y conscientes de la importancia del recurso y de su escasez.</a:t>
            </a:r>
            <a:endParaRPr/>
          </a:p>
          <a:p>
            <a:pPr indent="-285750" lvl="0" marL="285750" marR="0" rtl="0" algn="ctr">
              <a:lnSpc>
                <a:spcPct val="20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Reducir las pérdidas del recurso en todo su ciclo. Por ejemplo, revisar constantemente las instalaciones de agua potable, verificando si existen fugas o pérdidas.</a:t>
            </a:r>
            <a:endParaRPr/>
          </a:p>
          <a:p>
            <a:pPr indent="-285750" lvl="0" marL="285750" marR="0" rtl="0" algn="ctr">
              <a:lnSpc>
                <a:spcPct val="20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Reutilizar el agua, favoreciendo el uso de aguas grises tratadas, la acumulación de las aguas lluvias y la infiltración de las napas.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4" name="Shape 584"/>
        <p:cNvGrpSpPr/>
        <p:nvPr/>
      </p:nvGrpSpPr>
      <p:grpSpPr>
        <a:xfrm>
          <a:off x="0" y="0"/>
          <a:ext cx="0" cy="0"/>
          <a:chOff x="0" y="0"/>
          <a:chExt cx="0" cy="0"/>
        </a:xfrm>
      </p:grpSpPr>
      <p:sp>
        <p:nvSpPr>
          <p:cNvPr id="585" name="Google Shape;585;p52"/>
          <p:cNvSpPr txBox="1"/>
          <p:nvPr/>
        </p:nvSpPr>
        <p:spPr>
          <a:xfrm>
            <a:off x="531023" y="5155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DEBERES Y DERECHOS PARA FAVORECER</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UNA GESTIÓN SUSTENTABLE DEL CICLO URBANO DEL AGUA</a:t>
            </a:r>
            <a:endParaRPr/>
          </a:p>
        </p:txBody>
      </p:sp>
      <p:pic>
        <p:nvPicPr>
          <p:cNvPr id="586" name="Google Shape;586;p52"/>
          <p:cNvPicPr preferRelativeResize="0"/>
          <p:nvPr/>
        </p:nvPicPr>
        <p:blipFill rotWithShape="1">
          <a:blip r:embed="rId4">
            <a:alphaModFix/>
          </a:blip>
          <a:srcRect b="0" l="0" r="0" t="0"/>
          <a:stretch/>
        </p:blipFill>
        <p:spPr>
          <a:xfrm>
            <a:off x="3746949" y="1259052"/>
            <a:ext cx="1650101" cy="1678164"/>
          </a:xfrm>
          <a:prstGeom prst="rect">
            <a:avLst/>
          </a:prstGeom>
          <a:noFill/>
          <a:ln>
            <a:noFill/>
          </a:ln>
        </p:spPr>
      </p:pic>
      <p:sp>
        <p:nvSpPr>
          <p:cNvPr id="587" name="Google Shape;587;p52"/>
          <p:cNvSpPr/>
          <p:nvPr/>
        </p:nvSpPr>
        <p:spPr>
          <a:xfrm>
            <a:off x="531023" y="2937216"/>
            <a:ext cx="8058795" cy="2062063"/>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20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Cuidar y utilizar de manera responsable las fuentes de agua, especialmente nuestras reservas de agua dulce, como son los glaciares.</a:t>
            </a:r>
            <a:endParaRPr/>
          </a:p>
          <a:p>
            <a:pPr indent="-285750" lvl="0" marL="285750" marR="0" rtl="0" algn="ctr">
              <a:lnSpc>
                <a:spcPct val="20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Reducir el impacto de las actividades humanas en las fuentes de agua, evitando todo tipo de contaminación.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1" name="Shape 591"/>
        <p:cNvGrpSpPr/>
        <p:nvPr/>
      </p:nvGrpSpPr>
      <p:grpSpPr>
        <a:xfrm>
          <a:off x="0" y="0"/>
          <a:ext cx="0" cy="0"/>
          <a:chOff x="0" y="0"/>
          <a:chExt cx="0" cy="0"/>
        </a:xfrm>
      </p:grpSpPr>
      <p:sp>
        <p:nvSpPr>
          <p:cNvPr id="592" name="Google Shape;592;p5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TRATAMIENTO DEL AGUA: LA SOLUCIÓN AL PROBLEMA DEL AGUA EN EL MUNDO</a:t>
            </a:r>
            <a:endParaRPr b="0" i="0" sz="2400" u="none" cap="none" strike="noStrike">
              <a:solidFill>
                <a:srgbClr val="F78C00"/>
              </a:solidFill>
              <a:latin typeface="Calibri"/>
              <a:ea typeface="Calibri"/>
              <a:cs typeface="Calibri"/>
              <a:sym typeface="Calibri"/>
            </a:endParaRPr>
          </a:p>
        </p:txBody>
      </p:sp>
      <p:sp>
        <p:nvSpPr>
          <p:cNvPr id="593" name="Google Shape;593;p53"/>
          <p:cNvSpPr/>
          <p:nvPr/>
        </p:nvSpPr>
        <p:spPr>
          <a:xfrm>
            <a:off x="1193664" y="3932418"/>
            <a:ext cx="6756672" cy="1208279"/>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A5A5A5"/>
                </a:solidFill>
                <a:latin typeface="Corbel"/>
                <a:ea typeface="Corbel"/>
                <a:cs typeface="Corbel"/>
                <a:sym typeface="Corbel"/>
              </a:rPr>
              <a:t>El agua es el recurso básico para garantizar la vida de todos los seres vivos del planeta. El acceso a agua, saneamiento e higiene es un derecho fundamental; sin embargo, miles de millones de personas de todo el mundo siguen enfrentándose a diario a enormes dificultades para acceder a los servicios más básicos.</a:t>
            </a:r>
            <a:endParaRPr/>
          </a:p>
        </p:txBody>
      </p:sp>
      <p:pic>
        <p:nvPicPr>
          <p:cNvPr id="594" name="Google Shape;594;p53"/>
          <p:cNvPicPr preferRelativeResize="0"/>
          <p:nvPr/>
        </p:nvPicPr>
        <p:blipFill rotWithShape="1">
          <a:blip r:embed="rId4">
            <a:alphaModFix/>
          </a:blip>
          <a:srcRect b="0" l="0" r="0" t="0"/>
          <a:stretch/>
        </p:blipFill>
        <p:spPr>
          <a:xfrm>
            <a:off x="3609472" y="1956393"/>
            <a:ext cx="1942982" cy="19760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8" name="Shape 598"/>
        <p:cNvGrpSpPr/>
        <p:nvPr/>
      </p:nvGrpSpPr>
      <p:grpSpPr>
        <a:xfrm>
          <a:off x="0" y="0"/>
          <a:ext cx="0" cy="0"/>
          <a:chOff x="0" y="0"/>
          <a:chExt cx="0" cy="0"/>
        </a:xfrm>
      </p:grpSpPr>
      <p:sp>
        <p:nvSpPr>
          <p:cNvPr id="599" name="Google Shape;599;p54"/>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PROBLEMAS PARA ACCEDER A RECURSOS HÍDRICOS</a:t>
            </a:r>
            <a:endParaRPr b="0" i="0" sz="2400" u="none" cap="none" strike="noStrike">
              <a:solidFill>
                <a:srgbClr val="F78C00"/>
              </a:solidFill>
              <a:latin typeface="Calibri"/>
              <a:ea typeface="Calibri"/>
              <a:cs typeface="Calibri"/>
              <a:sym typeface="Calibri"/>
            </a:endParaRPr>
          </a:p>
        </p:txBody>
      </p:sp>
      <p:sp>
        <p:nvSpPr>
          <p:cNvPr id="600" name="Google Shape;600;p54"/>
          <p:cNvSpPr txBox="1"/>
          <p:nvPr/>
        </p:nvSpPr>
        <p:spPr>
          <a:xfrm>
            <a:off x="564097" y="1376777"/>
            <a:ext cx="7916878" cy="114617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Aunque 2.100 millones de personas han conseguido acceso a mejores condiciones de agua y saneamiento desde 1990, la decreciente disponibilidad de agua potable de calidad es un problema importante que aqueja a todos los continentes. Se estima que al menos 1 de cada 4 personas se verá afectada por escasez de agua para 2050.</a:t>
            </a:r>
            <a:endParaRPr/>
          </a:p>
        </p:txBody>
      </p:sp>
      <p:sp>
        <p:nvSpPr>
          <p:cNvPr id="601" name="Google Shape;601;p54"/>
          <p:cNvSpPr txBox="1"/>
          <p:nvPr/>
        </p:nvSpPr>
        <p:spPr>
          <a:xfrm>
            <a:off x="1037405" y="4294468"/>
            <a:ext cx="3088566" cy="1477702"/>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La escasez de agua es un problema que afecta a más del 40% de la población mundial y se prevé que este porcentaje pueda aumentar debido, en parte, al calentamiento global y la desertificación.</a:t>
            </a:r>
            <a:endParaRPr/>
          </a:p>
        </p:txBody>
      </p:sp>
      <p:sp>
        <p:nvSpPr>
          <p:cNvPr id="602" name="Google Shape;602;p54"/>
          <p:cNvSpPr txBox="1"/>
          <p:nvPr/>
        </p:nvSpPr>
        <p:spPr>
          <a:xfrm>
            <a:off x="1367149" y="3896801"/>
            <a:ext cx="2429078"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800" u="none" cap="none" strike="noStrike">
                <a:solidFill>
                  <a:srgbClr val="F78C00"/>
                </a:solidFill>
                <a:latin typeface="Calibri"/>
                <a:ea typeface="Calibri"/>
                <a:cs typeface="Calibri"/>
                <a:sym typeface="Calibri"/>
              </a:rPr>
              <a:t>ESCASEZ DE AGUA</a:t>
            </a:r>
            <a:endParaRPr/>
          </a:p>
        </p:txBody>
      </p:sp>
      <p:sp>
        <p:nvSpPr>
          <p:cNvPr id="603" name="Google Shape;603;p54"/>
          <p:cNvSpPr txBox="1"/>
          <p:nvPr/>
        </p:nvSpPr>
        <p:spPr>
          <a:xfrm>
            <a:off x="4958117" y="4294468"/>
            <a:ext cx="3088566" cy="1884661"/>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El ser humano es el principal causante de la contaminación del agua. Más del 80% de las aguas residuales resultantes de la actividad humana se vierte en los ríos o en el mar sin ningún tipo de tratamiento, lo que provoca la contaminación de dichos depósitos hídricos.</a:t>
            </a:r>
            <a:endParaRPr/>
          </a:p>
        </p:txBody>
      </p:sp>
      <p:sp>
        <p:nvSpPr>
          <p:cNvPr id="604" name="Google Shape;604;p54"/>
          <p:cNvSpPr txBox="1"/>
          <p:nvPr/>
        </p:nvSpPr>
        <p:spPr>
          <a:xfrm>
            <a:off x="5012626" y="3896801"/>
            <a:ext cx="2979548"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800" u="none" cap="none" strike="noStrike">
                <a:solidFill>
                  <a:srgbClr val="F78C00"/>
                </a:solidFill>
                <a:latin typeface="Calibri"/>
                <a:ea typeface="Calibri"/>
                <a:cs typeface="Calibri"/>
                <a:sym typeface="Calibri"/>
              </a:rPr>
              <a:t>CONTAMINACIÓN DEL AGUA</a:t>
            </a:r>
            <a:endParaRPr/>
          </a:p>
        </p:txBody>
      </p:sp>
      <p:pic>
        <p:nvPicPr>
          <p:cNvPr id="605" name="Google Shape;605;p54"/>
          <p:cNvPicPr preferRelativeResize="0"/>
          <p:nvPr/>
        </p:nvPicPr>
        <p:blipFill rotWithShape="1">
          <a:blip r:embed="rId4">
            <a:alphaModFix/>
          </a:blip>
          <a:srcRect b="0" l="0" r="0" t="0"/>
          <a:stretch/>
        </p:blipFill>
        <p:spPr>
          <a:xfrm>
            <a:off x="2032891" y="2780541"/>
            <a:ext cx="1097593" cy="1116260"/>
          </a:xfrm>
          <a:prstGeom prst="rect">
            <a:avLst/>
          </a:prstGeom>
          <a:noFill/>
          <a:ln>
            <a:noFill/>
          </a:ln>
        </p:spPr>
      </p:pic>
      <p:pic>
        <p:nvPicPr>
          <p:cNvPr id="606" name="Google Shape;606;p54"/>
          <p:cNvPicPr preferRelativeResize="0"/>
          <p:nvPr/>
        </p:nvPicPr>
        <p:blipFill rotWithShape="1">
          <a:blip r:embed="rId5">
            <a:alphaModFix/>
          </a:blip>
          <a:srcRect b="0" l="0" r="0" t="0"/>
          <a:stretch/>
        </p:blipFill>
        <p:spPr>
          <a:xfrm>
            <a:off x="5953603" y="2780541"/>
            <a:ext cx="1097593" cy="111625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0" name="Shape 610"/>
        <p:cNvGrpSpPr/>
        <p:nvPr/>
      </p:nvGrpSpPr>
      <p:grpSpPr>
        <a:xfrm>
          <a:off x="0" y="0"/>
          <a:ext cx="0" cy="0"/>
          <a:chOff x="0" y="0"/>
          <a:chExt cx="0" cy="0"/>
        </a:xfrm>
      </p:grpSpPr>
      <p:sp>
        <p:nvSpPr>
          <p:cNvPr id="611" name="Google Shape;611;p55"/>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ALGUNOS VIDEOS QUE PODEMOS REVISAR…</a:t>
            </a:r>
            <a:endParaRPr b="0" i="0" sz="2400" u="none" cap="none" strike="noStrike">
              <a:solidFill>
                <a:srgbClr val="F78C00"/>
              </a:solidFill>
              <a:latin typeface="Calibri"/>
              <a:ea typeface="Calibri"/>
              <a:cs typeface="Calibri"/>
              <a:sym typeface="Calibri"/>
            </a:endParaRPr>
          </a:p>
        </p:txBody>
      </p:sp>
      <p:pic>
        <p:nvPicPr>
          <p:cNvPr id="612" name="Google Shape;612;p55"/>
          <p:cNvPicPr preferRelativeResize="0"/>
          <p:nvPr/>
        </p:nvPicPr>
        <p:blipFill rotWithShape="1">
          <a:blip r:embed="rId4">
            <a:alphaModFix/>
          </a:blip>
          <a:srcRect b="0" l="0" r="0" t="0"/>
          <a:stretch/>
        </p:blipFill>
        <p:spPr>
          <a:xfrm>
            <a:off x="226200" y="1981200"/>
            <a:ext cx="4138900" cy="2590722"/>
          </a:xfrm>
          <a:prstGeom prst="rect">
            <a:avLst/>
          </a:prstGeom>
          <a:noFill/>
          <a:ln>
            <a:noFill/>
          </a:ln>
        </p:spPr>
      </p:pic>
      <p:pic>
        <p:nvPicPr>
          <p:cNvPr id="613" name="Google Shape;613;p55"/>
          <p:cNvPicPr preferRelativeResize="0"/>
          <p:nvPr/>
        </p:nvPicPr>
        <p:blipFill rotWithShape="1">
          <a:blip r:embed="rId5">
            <a:alphaModFix/>
          </a:blip>
          <a:srcRect b="0" l="0" r="0" t="0"/>
          <a:stretch/>
        </p:blipFill>
        <p:spPr>
          <a:xfrm>
            <a:off x="4922123" y="1981200"/>
            <a:ext cx="4018678" cy="2590722"/>
          </a:xfrm>
          <a:prstGeom prst="rect">
            <a:avLst/>
          </a:prstGeom>
          <a:noFill/>
          <a:ln>
            <a:noFill/>
          </a:ln>
        </p:spPr>
      </p:pic>
      <p:sp>
        <p:nvSpPr>
          <p:cNvPr id="614" name="Google Shape;614;p55"/>
          <p:cNvSpPr txBox="1"/>
          <p:nvPr/>
        </p:nvSpPr>
        <p:spPr>
          <a:xfrm>
            <a:off x="226200" y="4814669"/>
            <a:ext cx="4138900"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CL" sz="1400">
                <a:solidFill>
                  <a:srgbClr val="A5A5A5"/>
                </a:solidFill>
                <a:latin typeface="Corbel"/>
                <a:ea typeface="Corbel"/>
                <a:cs typeface="Corbel"/>
                <a:sym typeface="Corbel"/>
              </a:rPr>
              <a:t>Video</a:t>
            </a:r>
            <a:endParaRPr/>
          </a:p>
          <a:p>
            <a:pPr indent="0" lvl="0" marL="0" marR="0" rtl="0" algn="ctr">
              <a:spcBef>
                <a:spcPts val="0"/>
              </a:spcBef>
              <a:spcAft>
                <a:spcPts val="0"/>
              </a:spcAft>
              <a:buNone/>
            </a:pPr>
            <a:r>
              <a:rPr b="1" lang="es-CL" sz="1600">
                <a:solidFill>
                  <a:srgbClr val="F78C00"/>
                </a:solidFill>
                <a:latin typeface="Corbel"/>
                <a:ea typeface="Corbel"/>
                <a:cs typeface="Corbel"/>
                <a:sym typeface="Corbel"/>
              </a:rPr>
              <a:t>El Ciclo del Agua/ Sostenibilidad</a:t>
            </a:r>
            <a:endParaRPr/>
          </a:p>
        </p:txBody>
      </p:sp>
      <p:sp>
        <p:nvSpPr>
          <p:cNvPr id="615" name="Google Shape;615;p55"/>
          <p:cNvSpPr txBox="1"/>
          <p:nvPr/>
        </p:nvSpPr>
        <p:spPr>
          <a:xfrm>
            <a:off x="4922123" y="4814669"/>
            <a:ext cx="4018678"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CL" sz="1400">
                <a:solidFill>
                  <a:srgbClr val="A5A5A5"/>
                </a:solidFill>
                <a:latin typeface="Corbel"/>
                <a:ea typeface="Corbel"/>
                <a:cs typeface="Corbel"/>
                <a:sym typeface="Corbel"/>
              </a:rPr>
              <a:t>Video</a:t>
            </a:r>
            <a:endParaRPr/>
          </a:p>
          <a:p>
            <a:pPr indent="0" lvl="0" marL="0" marR="0" rtl="0" algn="ctr">
              <a:spcBef>
                <a:spcPts val="0"/>
              </a:spcBef>
              <a:spcAft>
                <a:spcPts val="0"/>
              </a:spcAft>
              <a:buNone/>
            </a:pPr>
            <a:r>
              <a:rPr b="1" lang="es-CL" sz="1600">
                <a:solidFill>
                  <a:srgbClr val="F78C00"/>
                </a:solidFill>
                <a:latin typeface="Corbel"/>
                <a:ea typeface="Corbel"/>
                <a:cs typeface="Corbel"/>
                <a:sym typeface="Corbel"/>
              </a:rPr>
              <a:t>Causas y Consecuencias de la contaminación del agua</a:t>
            </a:r>
            <a:endParaRPr/>
          </a:p>
          <a:p>
            <a:pPr indent="0" lvl="0" marL="0" marR="0" rtl="0" algn="ctr">
              <a:spcBef>
                <a:spcPts val="0"/>
              </a:spcBef>
              <a:spcAft>
                <a:spcPts val="0"/>
              </a:spcAft>
              <a:buNone/>
            </a:pPr>
            <a:r>
              <a:rPr b="1" lang="es-CL" sz="1600">
                <a:solidFill>
                  <a:srgbClr val="F78C00"/>
                </a:solidFill>
                <a:latin typeface="Corbel"/>
                <a:ea typeface="Corbel"/>
                <a:cs typeface="Corbel"/>
                <a:sym typeface="Corbel"/>
              </a:rPr>
              <a:t>Sostenibilidad / ACCIONA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9" name="Shape 619"/>
        <p:cNvGrpSpPr/>
        <p:nvPr/>
      </p:nvGrpSpPr>
      <p:grpSpPr>
        <a:xfrm>
          <a:off x="0" y="0"/>
          <a:ext cx="0" cy="0"/>
          <a:chOff x="0" y="0"/>
          <a:chExt cx="0" cy="0"/>
        </a:xfrm>
      </p:grpSpPr>
      <p:sp>
        <p:nvSpPr>
          <p:cNvPr id="620" name="Google Shape;620;p56"/>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SOLUCIONAR EL PROBLEMA DEL AGUA?</a:t>
            </a:r>
            <a:endParaRPr b="0" i="0" sz="2400" u="none" cap="none" strike="noStrike">
              <a:solidFill>
                <a:srgbClr val="F78C00"/>
              </a:solidFill>
              <a:latin typeface="Calibri"/>
              <a:ea typeface="Calibri"/>
              <a:cs typeface="Calibri"/>
              <a:sym typeface="Calibri"/>
            </a:endParaRPr>
          </a:p>
        </p:txBody>
      </p:sp>
      <p:sp>
        <p:nvSpPr>
          <p:cNvPr id="621" name="Google Shape;621;p56"/>
          <p:cNvSpPr txBox="1"/>
          <p:nvPr/>
        </p:nvSpPr>
        <p:spPr>
          <a:xfrm>
            <a:off x="1066799" y="5934873"/>
            <a:ext cx="73533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https://www.sostenibilidad.com/agua/reduccion-del-impacto-medioambiental-en-el-tratamiento-de-aguas-residuales/ </a:t>
            </a:r>
            <a:endParaRPr/>
          </a:p>
          <a:p>
            <a:pPr indent="0" lvl="0" marL="0" marR="0" rtl="0" algn="l">
              <a:spcBef>
                <a:spcPts val="0"/>
              </a:spcBef>
              <a:spcAft>
                <a:spcPts val="0"/>
              </a:spcAft>
              <a:buNone/>
            </a:pPr>
            <a:r>
              <a:t/>
            </a:r>
            <a:endParaRPr b="1" i="1" sz="1100">
              <a:solidFill>
                <a:srgbClr val="7F7F7F"/>
              </a:solidFill>
              <a:latin typeface="Corbel"/>
              <a:ea typeface="Corbel"/>
              <a:cs typeface="Corbel"/>
              <a:sym typeface="Corbel"/>
            </a:endParaRPr>
          </a:p>
        </p:txBody>
      </p:sp>
      <p:sp>
        <p:nvSpPr>
          <p:cNvPr id="622" name="Google Shape;622;p56"/>
          <p:cNvSpPr/>
          <p:nvPr/>
        </p:nvSpPr>
        <p:spPr>
          <a:xfrm>
            <a:off x="531021" y="1683444"/>
            <a:ext cx="8044943" cy="4175502"/>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Debido a la creciente preocupación por el cambio climático, cada vez existe una mayor conciencia respecto a la emisión de gases de efecto invernadero (GEI) , principalmente el dióxido de carbono (CO2), el metano (CH4) y el óxido nitroso (N2O). A pesar de que el más conocido es el CO2, que se asocia generalmente al consumo de energía eléctrica, estos tres gases se producen durante el tratamiento de aguas residuales.</a:t>
            </a:r>
            <a:endParaRPr/>
          </a:p>
          <a:p>
            <a:pPr indent="-171450" lvl="0" marL="285750" marR="0" rtl="0" algn="just">
              <a:spcBef>
                <a:spcPts val="800"/>
              </a:spcBef>
              <a:spcAft>
                <a:spcPts val="0"/>
              </a:spcAft>
              <a:buClr>
                <a:srgbClr val="F78C00"/>
              </a:buClr>
              <a:buSzPts val="1800"/>
              <a:buFont typeface="Courier New"/>
              <a:buNone/>
            </a:pPr>
            <a:r>
              <a:t/>
            </a:r>
            <a:endParaRPr sz="1800">
              <a:solidFill>
                <a:srgbClr val="7F7F7F"/>
              </a:solidFill>
              <a:latin typeface="Corbel"/>
              <a:ea typeface="Corbel"/>
              <a:cs typeface="Corbel"/>
              <a:sym typeface="Corbel"/>
            </a:endParaRPr>
          </a:p>
          <a:p>
            <a:pPr indent="-285750" lvl="0" marL="285750" marR="0" rtl="0" algn="just">
              <a:spcBef>
                <a:spcPts val="80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Aparte de las emisiones indirectas, se producen emisiones directas a la atmósfera de CO2 y N2O durante los procesos biológicos de eliminación de materia orgánica y nitrógeno en las estaciones depuradoras de aguas residuales (EDAR). El metano se produce fundamentalmente en las redes de distribución de agua y en el tratamiento de los fangos. Por tanto, durante el proceso de depuración de aguas residuales en sí, son el CO2 y el N2O los principales gases de efecto invernadero producidos.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6" name="Shape 626"/>
        <p:cNvGrpSpPr/>
        <p:nvPr/>
      </p:nvGrpSpPr>
      <p:grpSpPr>
        <a:xfrm>
          <a:off x="0" y="0"/>
          <a:ext cx="0" cy="0"/>
          <a:chOff x="0" y="0"/>
          <a:chExt cx="0" cy="0"/>
        </a:xfrm>
      </p:grpSpPr>
      <p:sp>
        <p:nvSpPr>
          <p:cNvPr id="627" name="Google Shape;627;p57"/>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SOLUCIONAR EL PROBLEMA DEL AGUA?</a:t>
            </a:r>
            <a:endParaRPr b="0" i="0" sz="2400" u="none" cap="none" strike="noStrike">
              <a:solidFill>
                <a:srgbClr val="F78C00"/>
              </a:solidFill>
              <a:latin typeface="Calibri"/>
              <a:ea typeface="Calibri"/>
              <a:cs typeface="Calibri"/>
              <a:sym typeface="Calibri"/>
            </a:endParaRPr>
          </a:p>
        </p:txBody>
      </p:sp>
      <p:sp>
        <p:nvSpPr>
          <p:cNvPr id="628" name="Google Shape;628;p57"/>
          <p:cNvSpPr txBox="1"/>
          <p:nvPr/>
        </p:nvSpPr>
        <p:spPr>
          <a:xfrm>
            <a:off x="1066799" y="5934873"/>
            <a:ext cx="73533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https://www.sostenibilidad.com/agua/reduccion-del-impacto-medioambiental-en-el-tratamiento-de-aguas-residuales/ </a:t>
            </a:r>
            <a:endParaRPr/>
          </a:p>
          <a:p>
            <a:pPr indent="0" lvl="0" marL="0" marR="0" rtl="0" algn="r">
              <a:spcBef>
                <a:spcPts val="0"/>
              </a:spcBef>
              <a:spcAft>
                <a:spcPts val="0"/>
              </a:spcAft>
              <a:buNone/>
            </a:pPr>
            <a:r>
              <a:t/>
            </a:r>
            <a:endParaRPr b="1" i="1" sz="1100">
              <a:solidFill>
                <a:srgbClr val="7F7F7F"/>
              </a:solidFill>
              <a:latin typeface="Corbel"/>
              <a:ea typeface="Corbel"/>
              <a:cs typeface="Corbel"/>
              <a:sym typeface="Corbel"/>
            </a:endParaRPr>
          </a:p>
        </p:txBody>
      </p:sp>
      <p:sp>
        <p:nvSpPr>
          <p:cNvPr id="629" name="Google Shape;629;p57"/>
          <p:cNvSpPr/>
          <p:nvPr/>
        </p:nvSpPr>
        <p:spPr>
          <a:xfrm>
            <a:off x="531021" y="1683444"/>
            <a:ext cx="8044943" cy="3621504"/>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Las emisiones de N2O son un problema emergente, puesto que las aguas residuales ocupan el sexto lugar en la contribución de emisiones de N2O mundiales, llegando a emitir un 3% del N2O total emitido. Así, las emisiones de N2O de las plantas de tratamiento de aguas residuales aportan el 26% de la huella de carbono de todo el ciclo del agua.</a:t>
            </a:r>
            <a:endParaRPr/>
          </a:p>
          <a:p>
            <a:pPr indent="-171450" lvl="0" marL="285750" marR="0" rtl="0" algn="just">
              <a:spcBef>
                <a:spcPts val="800"/>
              </a:spcBef>
              <a:spcAft>
                <a:spcPts val="0"/>
              </a:spcAft>
              <a:buClr>
                <a:srgbClr val="F78C00"/>
              </a:buClr>
              <a:buSzPts val="1800"/>
              <a:buFont typeface="Courier New"/>
              <a:buNone/>
            </a:pPr>
            <a:r>
              <a:t/>
            </a:r>
            <a:endParaRPr sz="1800">
              <a:solidFill>
                <a:srgbClr val="7F7F7F"/>
              </a:solidFill>
              <a:latin typeface="Corbel"/>
              <a:ea typeface="Corbel"/>
              <a:cs typeface="Corbel"/>
              <a:sym typeface="Corbel"/>
            </a:endParaRPr>
          </a:p>
          <a:p>
            <a:pPr indent="-285750" lvl="0" marL="285750" marR="0" rtl="0" algn="just">
              <a:spcBef>
                <a:spcPts val="80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Aparte del impacto sobre la atmósfera, las EDAR también conllevan un impacto sobre las aguas receptoras. Las plantas de tratamiento de aguas residuales están diseñadas generalmente para eliminar materia orgánica, sólidos en suspensión, nitrógeno y fósforo, y minimizar así este impacto. Sin embargo, existen sustancias recalcitrantes que no son eliminadas eficazmente con los procesos de tratamiento convencionales.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3" name="Shape 633"/>
        <p:cNvGrpSpPr/>
        <p:nvPr/>
      </p:nvGrpSpPr>
      <p:grpSpPr>
        <a:xfrm>
          <a:off x="0" y="0"/>
          <a:ext cx="0" cy="0"/>
          <a:chOff x="0" y="0"/>
          <a:chExt cx="0" cy="0"/>
        </a:xfrm>
      </p:grpSpPr>
      <p:sp>
        <p:nvSpPr>
          <p:cNvPr id="634" name="Google Shape;634;p58"/>
          <p:cNvSpPr txBox="1"/>
          <p:nvPr/>
        </p:nvSpPr>
        <p:spPr>
          <a:xfrm>
            <a:off x="531023" y="350427"/>
            <a:ext cx="5971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¿CÓMO SOLUCIONAR EL PROBLEMA DEL AGUA?</a:t>
            </a:r>
            <a:endParaRPr b="0" i="0" sz="2400" u="none" cap="none" strike="noStrike">
              <a:solidFill>
                <a:srgbClr val="F78C00"/>
              </a:solidFill>
              <a:latin typeface="Calibri"/>
              <a:ea typeface="Calibri"/>
              <a:cs typeface="Calibri"/>
              <a:sym typeface="Calibri"/>
            </a:endParaRPr>
          </a:p>
        </p:txBody>
      </p:sp>
      <p:sp>
        <p:nvSpPr>
          <p:cNvPr id="635" name="Google Shape;635;p58"/>
          <p:cNvSpPr txBox="1"/>
          <p:nvPr/>
        </p:nvSpPr>
        <p:spPr>
          <a:xfrm>
            <a:off x="1066799" y="5934873"/>
            <a:ext cx="73533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https://www.sostenibilidad.com/agua/reduccion-del-impacto-medioambiental-en-el-tratamiento-de-aguas-residuales/ </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sp>
        <p:nvSpPr>
          <p:cNvPr id="636" name="Google Shape;636;p58"/>
          <p:cNvSpPr/>
          <p:nvPr/>
        </p:nvSpPr>
        <p:spPr>
          <a:xfrm>
            <a:off x="531021" y="1683444"/>
            <a:ext cx="8044943" cy="2790508"/>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Estas sustancias, llamadas contaminantes emergentes, incluyen desde fármacos a productos de higiene personal y nanomateriales, y pueden llegar a las aguas receptoras en cantidades relevantes. La naturaleza de estos contaminantes emergentes depende en gran medida de las actividades humanas y, por tanto, su aparición no se restringe a ningún área geográfica.</a:t>
            </a:r>
            <a:endParaRPr/>
          </a:p>
          <a:p>
            <a:pPr indent="-171450" lvl="0" marL="285750" marR="0" rtl="0" algn="just">
              <a:spcBef>
                <a:spcPts val="800"/>
              </a:spcBef>
              <a:spcAft>
                <a:spcPts val="0"/>
              </a:spcAft>
              <a:buClr>
                <a:srgbClr val="F78C00"/>
              </a:buClr>
              <a:buSzPts val="1800"/>
              <a:buFont typeface="Courier New"/>
              <a:buNone/>
            </a:pPr>
            <a:r>
              <a:t/>
            </a:r>
            <a:endParaRPr sz="1800">
              <a:solidFill>
                <a:srgbClr val="7F7F7F"/>
              </a:solidFill>
              <a:latin typeface="Corbel"/>
              <a:ea typeface="Corbel"/>
              <a:cs typeface="Corbel"/>
              <a:sym typeface="Corbel"/>
            </a:endParaRPr>
          </a:p>
          <a:p>
            <a:pPr indent="-285750" lvl="0" marL="285750" marR="0" rtl="0" algn="just">
              <a:spcBef>
                <a:spcPts val="800"/>
              </a:spcBef>
              <a:spcAft>
                <a:spcPts val="0"/>
              </a:spcAft>
              <a:buClr>
                <a:srgbClr val="F78C00"/>
              </a:buClr>
              <a:buSzPts val="1800"/>
              <a:buFont typeface="Courier New"/>
              <a:buChar char="o"/>
            </a:pPr>
            <a:r>
              <a:rPr lang="es-CL" sz="1800">
                <a:solidFill>
                  <a:srgbClr val="7F7F7F"/>
                </a:solidFill>
                <a:latin typeface="Corbel"/>
                <a:ea typeface="Corbel"/>
                <a:cs typeface="Corbel"/>
                <a:sym typeface="Corbel"/>
              </a:rPr>
              <a:t>Si bien se ha observado que estos compuestos pueden afectar negativamente a los ecosistemas acuáticos, los estudios en redes de distribución de agua no han podido demostrar ningún efecto adverso sobre la salud humana.</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0" name="Shape 640"/>
        <p:cNvGrpSpPr/>
        <p:nvPr/>
      </p:nvGrpSpPr>
      <p:grpSpPr>
        <a:xfrm>
          <a:off x="0" y="0"/>
          <a:ext cx="0" cy="0"/>
          <a:chOff x="0" y="0"/>
          <a:chExt cx="0" cy="0"/>
        </a:xfrm>
      </p:grpSpPr>
      <p:sp>
        <p:nvSpPr>
          <p:cNvPr id="641" name="Google Shape;641;p59"/>
          <p:cNvSpPr txBox="1"/>
          <p:nvPr/>
        </p:nvSpPr>
        <p:spPr>
          <a:xfrm>
            <a:off x="531023" y="515527"/>
            <a:ext cx="6479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TRATAMIENTO DE AGUA PARA GARANTIZAR EL ACCESO A AGUA LIMPIA Y EVITAR LA CONTAMINACIÓN DE RÍOS Y MARES</a:t>
            </a:r>
            <a:endParaRPr b="0" i="0" sz="2400" u="none" cap="none" strike="noStrike">
              <a:solidFill>
                <a:srgbClr val="F78C00"/>
              </a:solidFill>
              <a:latin typeface="Calibri"/>
              <a:ea typeface="Calibri"/>
              <a:cs typeface="Calibri"/>
              <a:sym typeface="Calibri"/>
            </a:endParaRPr>
          </a:p>
        </p:txBody>
      </p:sp>
      <p:sp>
        <p:nvSpPr>
          <p:cNvPr id="642" name="Google Shape;642;p59"/>
          <p:cNvSpPr txBox="1"/>
          <p:nvPr/>
        </p:nvSpPr>
        <p:spPr>
          <a:xfrm>
            <a:off x="1066799" y="5934873"/>
            <a:ext cx="73533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https://www.sostenibilidad.com/agua/reduccion-del-impacto-medioambiental-en-el-tratamiento-de-aguas-residuales/ </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pic>
        <p:nvPicPr>
          <p:cNvPr id="643" name="Google Shape;643;p59"/>
          <p:cNvPicPr preferRelativeResize="0"/>
          <p:nvPr/>
        </p:nvPicPr>
        <p:blipFill rotWithShape="1">
          <a:blip r:embed="rId4">
            <a:alphaModFix/>
          </a:blip>
          <a:srcRect b="0" l="0" r="0" t="0"/>
          <a:stretch/>
        </p:blipFill>
        <p:spPr>
          <a:xfrm>
            <a:off x="3662390" y="1578841"/>
            <a:ext cx="1819220" cy="1850159"/>
          </a:xfrm>
          <a:prstGeom prst="rect">
            <a:avLst/>
          </a:prstGeom>
          <a:noFill/>
          <a:ln>
            <a:noFill/>
          </a:ln>
        </p:spPr>
      </p:pic>
      <p:sp>
        <p:nvSpPr>
          <p:cNvPr id="644" name="Google Shape;644;p59"/>
          <p:cNvSpPr/>
          <p:nvPr/>
        </p:nvSpPr>
        <p:spPr>
          <a:xfrm>
            <a:off x="553942" y="3711914"/>
            <a:ext cx="8044943" cy="167225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tratamiento del agua es un proceso con operaciones de distintos tipos (físico, químico, físico-químico o biológico), cuyo objetivo es la eliminación y/o reducción de la contaminación o de las características no deseables de las aguas.</a:t>
            </a:r>
            <a:endParaRPr/>
          </a:p>
          <a:p>
            <a:pPr indent="0" lvl="0" marL="0" marR="0" rtl="0" algn="just">
              <a:spcBef>
                <a:spcPts val="800"/>
              </a:spcBef>
              <a:spcAft>
                <a:spcPts val="0"/>
              </a:spcAft>
              <a:buNone/>
            </a:pPr>
            <a:r>
              <a:rPr lang="es-CL" sz="1600">
                <a:solidFill>
                  <a:srgbClr val="7F7F7F"/>
                </a:solidFill>
                <a:latin typeface="Corbel"/>
                <a:ea typeface="Corbel"/>
                <a:cs typeface="Corbel"/>
                <a:sym typeface="Corbel"/>
              </a:rPr>
              <a:t>La finalidad de este proceso es obtener agua con las características adecuadas al uso que se le quiera dar. Por eso, el proceso de tratamiento de agua varía en función de las propiedades de partida del agua y también de su uso final.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8" name="Shape 648"/>
        <p:cNvGrpSpPr/>
        <p:nvPr/>
      </p:nvGrpSpPr>
      <p:grpSpPr>
        <a:xfrm>
          <a:off x="0" y="0"/>
          <a:ext cx="0" cy="0"/>
          <a:chOff x="0" y="0"/>
          <a:chExt cx="0" cy="0"/>
        </a:xfrm>
      </p:grpSpPr>
      <p:sp>
        <p:nvSpPr>
          <p:cNvPr id="649" name="Google Shape;649;p60"/>
          <p:cNvSpPr txBox="1"/>
          <p:nvPr/>
        </p:nvSpPr>
        <p:spPr>
          <a:xfrm>
            <a:off x="531023" y="515527"/>
            <a:ext cx="64793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TRATAMIENTO DE AGUA PARA GARANTIZAR EL ACCESO A AGUA LIMPIA Y EVITAR LA CONTAMINACIÓN DE RÍOS Y MARES</a:t>
            </a:r>
            <a:endParaRPr b="0" i="0" sz="2400" u="none" cap="none" strike="noStrike">
              <a:solidFill>
                <a:srgbClr val="F78C00"/>
              </a:solidFill>
              <a:latin typeface="Calibri"/>
              <a:ea typeface="Calibri"/>
              <a:cs typeface="Calibri"/>
              <a:sym typeface="Calibri"/>
            </a:endParaRPr>
          </a:p>
        </p:txBody>
      </p:sp>
      <p:sp>
        <p:nvSpPr>
          <p:cNvPr id="650" name="Google Shape;650;p60"/>
          <p:cNvSpPr txBox="1"/>
          <p:nvPr/>
        </p:nvSpPr>
        <p:spPr>
          <a:xfrm>
            <a:off x="1066799" y="5934873"/>
            <a:ext cx="73533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https://www.sostenibilidad.com/agua/reduccion-del-impacto-medioambiental-en-el-tratamiento-de-aguas-residuales/ </a:t>
            </a:r>
            <a:endParaRPr/>
          </a:p>
          <a:p>
            <a:pPr indent="0" lvl="0" marL="0" marR="0" rtl="0" algn="l">
              <a:spcBef>
                <a:spcPts val="0"/>
              </a:spcBef>
              <a:spcAft>
                <a:spcPts val="0"/>
              </a:spcAft>
              <a:buNone/>
            </a:pPr>
            <a:r>
              <a:t/>
            </a:r>
            <a:endParaRPr i="1" sz="1100">
              <a:solidFill>
                <a:srgbClr val="7F7F7F"/>
              </a:solidFill>
              <a:latin typeface="Corbel"/>
              <a:ea typeface="Corbel"/>
              <a:cs typeface="Corbel"/>
              <a:sym typeface="Corbel"/>
            </a:endParaRPr>
          </a:p>
        </p:txBody>
      </p:sp>
      <p:sp>
        <p:nvSpPr>
          <p:cNvPr id="651" name="Google Shape;651;p60"/>
          <p:cNvSpPr txBox="1"/>
          <p:nvPr/>
        </p:nvSpPr>
        <p:spPr>
          <a:xfrm>
            <a:off x="579422" y="1755421"/>
            <a:ext cx="5770578" cy="220004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El tratamiento de agua es cada vez más necesario debido a la escasez de agua potable y a la creciente necesidad de la población mundial. Del total de agua que hay en el planeta, tan solo un 2,5% es agua dulce, y de esa cantidad tan solo el 0,4% es agua apta para el consumo humano.</a:t>
            </a:r>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La solución está en invertir en diferentes tipos de tratamiento de aguas:</a:t>
            </a:r>
            <a:endParaRPr/>
          </a:p>
          <a:p>
            <a:pPr indent="0" lvl="0" marL="0" marR="0" rtl="0" algn="just">
              <a:lnSpc>
                <a:spcPct val="107000"/>
              </a:lnSpc>
              <a:spcBef>
                <a:spcPts val="0"/>
              </a:spcBef>
              <a:spcAft>
                <a:spcPts val="0"/>
              </a:spcAft>
              <a:buNone/>
            </a:pPr>
            <a:r>
              <a:t/>
            </a:r>
            <a:endParaRPr sz="1600">
              <a:solidFill>
                <a:srgbClr val="7F7F7F"/>
              </a:solidFill>
              <a:latin typeface="Corbel"/>
              <a:ea typeface="Corbel"/>
              <a:cs typeface="Corbel"/>
              <a:sym typeface="Corbel"/>
            </a:endParaRPr>
          </a:p>
        </p:txBody>
      </p:sp>
      <p:sp>
        <p:nvSpPr>
          <p:cNvPr id="652" name="Google Shape;652;p60"/>
          <p:cNvSpPr txBox="1"/>
          <p:nvPr/>
        </p:nvSpPr>
        <p:spPr>
          <a:xfrm>
            <a:off x="1066799" y="3672756"/>
            <a:ext cx="6430978" cy="226211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s-CL" sz="1600">
                <a:solidFill>
                  <a:srgbClr val="7F7F7F"/>
                </a:solidFill>
                <a:latin typeface="Corbel"/>
                <a:ea typeface="Corbel"/>
                <a:cs typeface="Corbel"/>
                <a:sym typeface="Corbel"/>
              </a:rPr>
              <a:t>Tratamiento de agua potable</a:t>
            </a:r>
            <a:r>
              <a:rPr lang="es-CL" sz="1600">
                <a:solidFill>
                  <a:srgbClr val="7F7F7F"/>
                </a:solidFill>
                <a:latin typeface="Corbel"/>
                <a:ea typeface="Corbel"/>
                <a:cs typeface="Corbel"/>
                <a:sym typeface="Corbel"/>
              </a:rPr>
              <a:t>: </a:t>
            </a:r>
            <a:endParaRPr/>
          </a:p>
          <a:p>
            <a:pPr indent="0" lvl="0" marL="0" marR="0" rtl="0" algn="l">
              <a:lnSpc>
                <a:spcPct val="150000"/>
              </a:lnSpc>
              <a:spcBef>
                <a:spcPts val="0"/>
              </a:spcBef>
              <a:spcAft>
                <a:spcPts val="0"/>
              </a:spcAft>
              <a:buNone/>
            </a:pPr>
            <a:r>
              <a:rPr i="1" lang="es-CL" sz="1400">
                <a:solidFill>
                  <a:srgbClr val="7F7F7F"/>
                </a:solidFill>
                <a:latin typeface="Corbel"/>
                <a:ea typeface="Corbel"/>
                <a:cs typeface="Corbel"/>
                <a:sym typeface="Corbel"/>
              </a:rPr>
              <a:t>ver https://www.acciona.com/es/tratamiento-de-agua/potabilizacion</a:t>
            </a:r>
            <a:r>
              <a:rPr lang="es-CL" sz="1600">
                <a:solidFill>
                  <a:srgbClr val="7F7F7F"/>
                </a:solidFill>
                <a:latin typeface="Corbel"/>
                <a:ea typeface="Corbel"/>
                <a:cs typeface="Corbel"/>
                <a:sym typeface="Corbel"/>
              </a:rPr>
              <a:t>/</a:t>
            </a:r>
            <a:endParaRPr/>
          </a:p>
          <a:p>
            <a:pPr indent="0" lvl="0" marL="0" marR="0" rtl="0" algn="l">
              <a:lnSpc>
                <a:spcPct val="150000"/>
              </a:lnSpc>
              <a:spcBef>
                <a:spcPts val="0"/>
              </a:spcBef>
              <a:spcAft>
                <a:spcPts val="0"/>
              </a:spcAft>
              <a:buNone/>
            </a:pPr>
            <a:r>
              <a:rPr b="1" lang="es-CL" sz="1600">
                <a:solidFill>
                  <a:srgbClr val="7F7F7F"/>
                </a:solidFill>
                <a:latin typeface="Corbel"/>
                <a:ea typeface="Corbel"/>
                <a:cs typeface="Corbel"/>
                <a:sym typeface="Corbel"/>
              </a:rPr>
              <a:t>Desalación o desalinización</a:t>
            </a:r>
            <a:r>
              <a:rPr lang="es-CL" sz="1600">
                <a:solidFill>
                  <a:srgbClr val="7F7F7F"/>
                </a:solidFill>
                <a:latin typeface="Corbel"/>
                <a:ea typeface="Corbel"/>
                <a:cs typeface="Corbel"/>
                <a:sym typeface="Corbel"/>
              </a:rPr>
              <a:t>: </a:t>
            </a:r>
            <a:endParaRPr/>
          </a:p>
          <a:p>
            <a:pPr indent="0" lvl="0" marL="0" marR="0" rtl="0" algn="l">
              <a:lnSpc>
                <a:spcPct val="150000"/>
              </a:lnSpc>
              <a:spcBef>
                <a:spcPts val="0"/>
              </a:spcBef>
              <a:spcAft>
                <a:spcPts val="0"/>
              </a:spcAft>
              <a:buNone/>
            </a:pPr>
            <a:r>
              <a:rPr i="1" lang="es-CL" sz="1400">
                <a:solidFill>
                  <a:srgbClr val="7F7F7F"/>
                </a:solidFill>
                <a:latin typeface="Corbel"/>
                <a:ea typeface="Corbel"/>
                <a:cs typeface="Corbel"/>
                <a:sym typeface="Corbel"/>
              </a:rPr>
              <a:t>Ver https://www.acciona.com/es/tratamiento-de-agua/desalacion/ </a:t>
            </a:r>
            <a:endParaRPr/>
          </a:p>
          <a:p>
            <a:pPr indent="0" lvl="0" marL="0" marR="0" rtl="0" algn="l">
              <a:lnSpc>
                <a:spcPct val="150000"/>
              </a:lnSpc>
              <a:spcBef>
                <a:spcPts val="0"/>
              </a:spcBef>
              <a:spcAft>
                <a:spcPts val="0"/>
              </a:spcAft>
              <a:buNone/>
            </a:pPr>
            <a:r>
              <a:rPr b="1" lang="es-CL" sz="1600">
                <a:solidFill>
                  <a:srgbClr val="7F7F7F"/>
                </a:solidFill>
                <a:latin typeface="Corbel"/>
                <a:ea typeface="Corbel"/>
                <a:cs typeface="Corbel"/>
                <a:sym typeface="Corbel"/>
              </a:rPr>
              <a:t>Tratamiento de aguas residuales</a:t>
            </a:r>
            <a:r>
              <a:rPr lang="es-CL" sz="1600">
                <a:solidFill>
                  <a:srgbClr val="7F7F7F"/>
                </a:solidFill>
                <a:latin typeface="Corbel"/>
                <a:ea typeface="Corbel"/>
                <a:cs typeface="Corbel"/>
                <a:sym typeface="Corbel"/>
              </a:rPr>
              <a:t>: </a:t>
            </a:r>
            <a:endParaRPr/>
          </a:p>
          <a:p>
            <a:pPr indent="0" lvl="0" marL="0" marR="0" rtl="0" algn="l">
              <a:lnSpc>
                <a:spcPct val="150000"/>
              </a:lnSpc>
              <a:spcBef>
                <a:spcPts val="0"/>
              </a:spcBef>
              <a:spcAft>
                <a:spcPts val="0"/>
              </a:spcAft>
              <a:buNone/>
            </a:pPr>
            <a:r>
              <a:rPr i="1" lang="es-CL" sz="1400">
                <a:solidFill>
                  <a:srgbClr val="7F7F7F"/>
                </a:solidFill>
                <a:latin typeface="Corbel"/>
                <a:ea typeface="Corbel"/>
                <a:cs typeface="Corbel"/>
                <a:sym typeface="Corbel"/>
              </a:rPr>
              <a:t>ver https://www.acciona.com/es/tratamiento-de-agua/depuracion/  </a:t>
            </a:r>
            <a:endParaRPr/>
          </a:p>
        </p:txBody>
      </p:sp>
      <p:pic>
        <p:nvPicPr>
          <p:cNvPr id="653" name="Google Shape;653;p60"/>
          <p:cNvPicPr preferRelativeResize="0"/>
          <p:nvPr/>
        </p:nvPicPr>
        <p:blipFill rotWithShape="1">
          <a:blip r:embed="rId4">
            <a:alphaModFix/>
          </a:blip>
          <a:srcRect b="0" l="0" r="0" t="0"/>
          <a:stretch/>
        </p:blipFill>
        <p:spPr>
          <a:xfrm>
            <a:off x="6715512" y="2488744"/>
            <a:ext cx="1849066" cy="1880512"/>
          </a:xfrm>
          <a:prstGeom prst="rect">
            <a:avLst/>
          </a:prstGeom>
          <a:noFill/>
          <a:ln>
            <a:noFill/>
          </a:ln>
        </p:spPr>
      </p:pic>
      <p:sp>
        <p:nvSpPr>
          <p:cNvPr id="654" name="Google Shape;654;p60"/>
          <p:cNvSpPr txBox="1"/>
          <p:nvPr/>
        </p:nvSpPr>
        <p:spPr>
          <a:xfrm>
            <a:off x="699391" y="3462325"/>
            <a:ext cx="367408" cy="2057615"/>
          </a:xfrm>
          <a:prstGeom prst="rect">
            <a:avLst/>
          </a:prstGeom>
          <a:noFill/>
          <a:ln>
            <a:noFill/>
          </a:ln>
        </p:spPr>
        <p:txBody>
          <a:bodyPr anchorCtr="0" anchor="t" bIns="45700" lIns="91425" spcFirstLastPara="1" rIns="91425" wrap="square" tIns="45700">
            <a:spAutoFit/>
          </a:bodyPr>
          <a:lstStyle/>
          <a:p>
            <a:pPr indent="0" lvl="0" marL="0" marR="0" rtl="0" algn="l">
              <a:lnSpc>
                <a:spcPct val="250000"/>
              </a:lnSpc>
              <a:spcBef>
                <a:spcPts val="0"/>
              </a:spcBef>
              <a:spcAft>
                <a:spcPts val="0"/>
              </a:spcAft>
              <a:buNone/>
            </a:pPr>
            <a:r>
              <a:rPr b="1" lang="es-CL" sz="1800">
                <a:solidFill>
                  <a:srgbClr val="F78C00"/>
                </a:solidFill>
                <a:latin typeface="Corbel"/>
                <a:ea typeface="Corbel"/>
                <a:cs typeface="Corbel"/>
                <a:sym typeface="Corbel"/>
              </a:rPr>
              <a:t>1.</a:t>
            </a:r>
            <a:endParaRPr/>
          </a:p>
          <a:p>
            <a:pPr indent="0" lvl="0" marL="0" marR="0" rtl="0" algn="l">
              <a:lnSpc>
                <a:spcPct val="250000"/>
              </a:lnSpc>
              <a:spcBef>
                <a:spcPts val="0"/>
              </a:spcBef>
              <a:spcAft>
                <a:spcPts val="0"/>
              </a:spcAft>
              <a:buNone/>
            </a:pPr>
            <a:r>
              <a:rPr b="1" lang="es-CL" sz="1800">
                <a:solidFill>
                  <a:srgbClr val="F78C00"/>
                </a:solidFill>
                <a:latin typeface="Corbel"/>
                <a:ea typeface="Corbel"/>
                <a:cs typeface="Corbel"/>
                <a:sym typeface="Corbel"/>
              </a:rPr>
              <a:t>2.</a:t>
            </a:r>
            <a:endParaRPr/>
          </a:p>
          <a:p>
            <a:pPr indent="0" lvl="0" marL="0" marR="0" rtl="0" algn="l">
              <a:lnSpc>
                <a:spcPct val="250000"/>
              </a:lnSpc>
              <a:spcBef>
                <a:spcPts val="0"/>
              </a:spcBef>
              <a:spcAft>
                <a:spcPts val="0"/>
              </a:spcAft>
              <a:buNone/>
            </a:pPr>
            <a:r>
              <a:rPr b="1" lang="es-CL" sz="1800">
                <a:solidFill>
                  <a:srgbClr val="F78C00"/>
                </a:solidFill>
                <a:latin typeface="Corbel"/>
                <a:ea typeface="Corbel"/>
                <a:cs typeface="Corbel"/>
                <a:sym typeface="Corbel"/>
              </a:rPr>
              <a:t>3.</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8" name="Shape 658"/>
        <p:cNvGrpSpPr/>
        <p:nvPr/>
      </p:nvGrpSpPr>
      <p:grpSpPr>
        <a:xfrm>
          <a:off x="0" y="0"/>
          <a:ext cx="0" cy="0"/>
          <a:chOff x="0" y="0"/>
          <a:chExt cx="0" cy="0"/>
        </a:xfrm>
      </p:grpSpPr>
      <p:sp>
        <p:nvSpPr>
          <p:cNvPr id="659" name="Google Shape;659;p6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CONSEJOS</a:t>
            </a:r>
            <a:endParaRPr b="0" i="0" sz="2400" u="none" cap="none" strike="noStrike">
              <a:solidFill>
                <a:srgbClr val="F78C00"/>
              </a:solidFill>
              <a:latin typeface="Calibri"/>
              <a:ea typeface="Calibri"/>
              <a:cs typeface="Calibri"/>
              <a:sym typeface="Calibri"/>
            </a:endParaRPr>
          </a:p>
        </p:txBody>
      </p:sp>
      <p:sp>
        <p:nvSpPr>
          <p:cNvPr id="660" name="Google Shape;660;p61"/>
          <p:cNvSpPr txBox="1"/>
          <p:nvPr/>
        </p:nvSpPr>
        <p:spPr>
          <a:xfrm>
            <a:off x="3823855" y="5934873"/>
            <a:ext cx="4596245"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Fuente: http://www.siss.gob.cl/586/articles-8644_Manual_para_hogar.pdf </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pic>
        <p:nvPicPr>
          <p:cNvPr id="661" name="Google Shape;661;p61"/>
          <p:cNvPicPr preferRelativeResize="0"/>
          <p:nvPr/>
        </p:nvPicPr>
        <p:blipFill rotWithShape="1">
          <a:blip r:embed="rId4">
            <a:alphaModFix/>
          </a:blip>
          <a:srcRect b="0" l="0" r="0" t="0"/>
          <a:stretch/>
        </p:blipFill>
        <p:spPr>
          <a:xfrm>
            <a:off x="1775709" y="1218298"/>
            <a:ext cx="1124617" cy="1143743"/>
          </a:xfrm>
          <a:prstGeom prst="rect">
            <a:avLst/>
          </a:prstGeom>
          <a:noFill/>
          <a:ln>
            <a:noFill/>
          </a:ln>
        </p:spPr>
      </p:pic>
      <p:sp>
        <p:nvSpPr>
          <p:cNvPr id="662" name="Google Shape;662;p61"/>
          <p:cNvSpPr txBox="1"/>
          <p:nvPr/>
        </p:nvSpPr>
        <p:spPr>
          <a:xfrm>
            <a:off x="894560" y="2362041"/>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Plantar especies adecuadas al clima, para reducir el consumo, favoreciendo a la vez un riego eficiente.</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663" name="Google Shape;663;p61"/>
          <p:cNvPicPr preferRelativeResize="0"/>
          <p:nvPr/>
        </p:nvPicPr>
        <p:blipFill rotWithShape="1">
          <a:blip r:embed="rId5">
            <a:alphaModFix/>
          </a:blip>
          <a:srcRect b="0" l="0" r="0" t="0"/>
          <a:stretch/>
        </p:blipFill>
        <p:spPr>
          <a:xfrm>
            <a:off x="6056764" y="1218298"/>
            <a:ext cx="1124616" cy="1143743"/>
          </a:xfrm>
          <a:prstGeom prst="rect">
            <a:avLst/>
          </a:prstGeom>
          <a:noFill/>
          <a:ln>
            <a:noFill/>
          </a:ln>
        </p:spPr>
      </p:pic>
      <p:sp>
        <p:nvSpPr>
          <p:cNvPr id="664" name="Google Shape;664;p61"/>
          <p:cNvSpPr txBox="1"/>
          <p:nvPr/>
        </p:nvSpPr>
        <p:spPr>
          <a:xfrm>
            <a:off x="5175614" y="2362041"/>
            <a:ext cx="2886917" cy="750934"/>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Usar electrodomésticos de bajo consumo de agua.</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665" name="Google Shape;665;p61"/>
          <p:cNvPicPr preferRelativeResize="0"/>
          <p:nvPr/>
        </p:nvPicPr>
        <p:blipFill rotWithShape="1">
          <a:blip r:embed="rId6">
            <a:alphaModFix/>
          </a:blip>
          <a:srcRect b="0" l="0" r="0" t="0"/>
          <a:stretch/>
        </p:blipFill>
        <p:spPr>
          <a:xfrm>
            <a:off x="1775709" y="3282626"/>
            <a:ext cx="1124616" cy="1143743"/>
          </a:xfrm>
          <a:prstGeom prst="rect">
            <a:avLst/>
          </a:prstGeom>
          <a:noFill/>
          <a:ln>
            <a:noFill/>
          </a:ln>
        </p:spPr>
      </p:pic>
      <p:sp>
        <p:nvSpPr>
          <p:cNvPr id="666" name="Google Shape;666;p61"/>
          <p:cNvSpPr txBox="1"/>
          <p:nvPr/>
        </p:nvSpPr>
        <p:spPr>
          <a:xfrm>
            <a:off x="894560" y="4426369"/>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Revisar nuestro consumo de agua, controlando semanalmente el medidor de nuestro hogar.</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667" name="Google Shape;667;p61"/>
          <p:cNvPicPr preferRelativeResize="0"/>
          <p:nvPr/>
        </p:nvPicPr>
        <p:blipFill rotWithShape="1">
          <a:blip r:embed="rId7">
            <a:alphaModFix/>
          </a:blip>
          <a:srcRect b="0" l="0" r="0" t="0"/>
          <a:stretch/>
        </p:blipFill>
        <p:spPr>
          <a:xfrm>
            <a:off x="6056764" y="3282626"/>
            <a:ext cx="1124616" cy="1143742"/>
          </a:xfrm>
          <a:prstGeom prst="rect">
            <a:avLst/>
          </a:prstGeom>
          <a:noFill/>
          <a:ln>
            <a:noFill/>
          </a:ln>
        </p:spPr>
      </p:pic>
      <p:sp>
        <p:nvSpPr>
          <p:cNvPr id="668" name="Google Shape;668;p61"/>
          <p:cNvSpPr txBox="1"/>
          <p:nvPr/>
        </p:nvSpPr>
        <p:spPr>
          <a:xfrm>
            <a:off x="5175614" y="4426369"/>
            <a:ext cx="2886917" cy="750934"/>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Mantener el sistema de grifería del hogar en buen estado, sin fugas.</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2" name="Shape 672"/>
        <p:cNvGrpSpPr/>
        <p:nvPr/>
      </p:nvGrpSpPr>
      <p:grpSpPr>
        <a:xfrm>
          <a:off x="0" y="0"/>
          <a:ext cx="0" cy="0"/>
          <a:chOff x="0" y="0"/>
          <a:chExt cx="0" cy="0"/>
        </a:xfrm>
      </p:grpSpPr>
      <p:sp>
        <p:nvSpPr>
          <p:cNvPr id="673" name="Google Shape;673;p6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CONSEJOS</a:t>
            </a:r>
            <a:endParaRPr b="0" i="0" sz="2400" u="none" cap="none" strike="noStrike">
              <a:solidFill>
                <a:srgbClr val="F78C00"/>
              </a:solidFill>
              <a:latin typeface="Calibri"/>
              <a:ea typeface="Calibri"/>
              <a:cs typeface="Calibri"/>
              <a:sym typeface="Calibri"/>
            </a:endParaRPr>
          </a:p>
        </p:txBody>
      </p:sp>
      <p:sp>
        <p:nvSpPr>
          <p:cNvPr id="674" name="Google Shape;674;p62"/>
          <p:cNvSpPr txBox="1"/>
          <p:nvPr/>
        </p:nvSpPr>
        <p:spPr>
          <a:xfrm>
            <a:off x="3823855" y="5934873"/>
            <a:ext cx="4596245"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Fuente: http://www.siss.gob.cl/586/articles-8644_Manual_para_hogar.pdf </a:t>
            </a:r>
            <a:endParaRPr/>
          </a:p>
          <a:p>
            <a:pPr indent="0" lvl="0" marL="0" marR="0" rtl="0" algn="r">
              <a:spcBef>
                <a:spcPts val="0"/>
              </a:spcBef>
              <a:spcAft>
                <a:spcPts val="0"/>
              </a:spcAft>
              <a:buNone/>
            </a:pPr>
            <a:r>
              <a:t/>
            </a:r>
            <a:endParaRPr i="1" sz="1100">
              <a:solidFill>
                <a:srgbClr val="7F7F7F"/>
              </a:solidFill>
              <a:latin typeface="Corbel"/>
              <a:ea typeface="Corbel"/>
              <a:cs typeface="Corbel"/>
              <a:sym typeface="Corbel"/>
            </a:endParaRPr>
          </a:p>
        </p:txBody>
      </p:sp>
      <p:pic>
        <p:nvPicPr>
          <p:cNvPr id="675" name="Google Shape;675;p62"/>
          <p:cNvPicPr preferRelativeResize="0"/>
          <p:nvPr/>
        </p:nvPicPr>
        <p:blipFill rotWithShape="1">
          <a:blip r:embed="rId4">
            <a:alphaModFix/>
          </a:blip>
          <a:srcRect b="0" l="0" r="0" t="0"/>
          <a:stretch/>
        </p:blipFill>
        <p:spPr>
          <a:xfrm>
            <a:off x="1775709" y="1218298"/>
            <a:ext cx="1124616" cy="1143743"/>
          </a:xfrm>
          <a:prstGeom prst="rect">
            <a:avLst/>
          </a:prstGeom>
          <a:noFill/>
          <a:ln>
            <a:noFill/>
          </a:ln>
        </p:spPr>
      </p:pic>
      <p:sp>
        <p:nvSpPr>
          <p:cNvPr id="676" name="Google Shape;676;p62"/>
          <p:cNvSpPr txBox="1"/>
          <p:nvPr/>
        </p:nvSpPr>
        <p:spPr>
          <a:xfrm>
            <a:off x="801103" y="2362041"/>
            <a:ext cx="3073827" cy="1442470"/>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Tomar conciencia de la importancia del agua para la vida en el planeta, enseñando y compartiendo con el resto de las personas lo que implica usar de manera responsable este recurso.  </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pic>
        <p:nvPicPr>
          <p:cNvPr id="677" name="Google Shape;677;p62"/>
          <p:cNvPicPr preferRelativeResize="0"/>
          <p:nvPr/>
        </p:nvPicPr>
        <p:blipFill rotWithShape="1">
          <a:blip r:embed="rId5">
            <a:alphaModFix/>
          </a:blip>
          <a:srcRect b="0" l="0" r="0" t="0"/>
          <a:stretch/>
        </p:blipFill>
        <p:spPr>
          <a:xfrm>
            <a:off x="6056764" y="1218298"/>
            <a:ext cx="1124616" cy="1143742"/>
          </a:xfrm>
          <a:prstGeom prst="rect">
            <a:avLst/>
          </a:prstGeom>
          <a:noFill/>
          <a:ln>
            <a:noFill/>
          </a:ln>
        </p:spPr>
      </p:pic>
      <p:sp>
        <p:nvSpPr>
          <p:cNvPr id="678" name="Google Shape;678;p62"/>
          <p:cNvSpPr txBox="1"/>
          <p:nvPr/>
        </p:nvSpPr>
        <p:spPr>
          <a:xfrm>
            <a:off x="5175614" y="2362041"/>
            <a:ext cx="2886917" cy="98144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None/>
            </a:pPr>
            <a:r>
              <a:rPr i="1" lang="es-CL" sz="1400">
                <a:solidFill>
                  <a:srgbClr val="7F7F7F"/>
                </a:solidFill>
                <a:latin typeface="Corbel"/>
                <a:ea typeface="Corbel"/>
                <a:cs typeface="Corbel"/>
                <a:sym typeface="Corbel"/>
              </a:rPr>
              <a:t>Realizar un diseño adecuado del jardín, de manera que permita un riego eficiente.</a:t>
            </a:r>
            <a:endParaRPr/>
          </a:p>
          <a:p>
            <a:pPr indent="0" lvl="0" marL="0" marR="0" rtl="0" algn="ctr">
              <a:lnSpc>
                <a:spcPct val="107000"/>
              </a:lnSpc>
              <a:spcBef>
                <a:spcPts val="0"/>
              </a:spcBef>
              <a:spcAft>
                <a:spcPts val="0"/>
              </a:spcAft>
              <a:buNone/>
            </a:pPr>
            <a:r>
              <a:t/>
            </a:r>
            <a:endParaRPr i="1" sz="1200">
              <a:solidFill>
                <a:srgbClr val="7F7F7F"/>
              </a:solidFill>
              <a:latin typeface="Corbel"/>
              <a:ea typeface="Corbel"/>
              <a:cs typeface="Corbel"/>
              <a:sym typeface="Corbe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2" name="Shape 682"/>
        <p:cNvGrpSpPr/>
        <p:nvPr/>
      </p:nvGrpSpPr>
      <p:grpSpPr>
        <a:xfrm>
          <a:off x="0" y="0"/>
          <a:ext cx="0" cy="0"/>
          <a:chOff x="0" y="0"/>
          <a:chExt cx="0" cy="0"/>
        </a:xfrm>
      </p:grpSpPr>
      <p:sp>
        <p:nvSpPr>
          <p:cNvPr id="683" name="Google Shape;683;p63"/>
          <p:cNvSpPr/>
          <p:nvPr/>
        </p:nvSpPr>
        <p:spPr>
          <a:xfrm>
            <a:off x="473588" y="2479730"/>
            <a:ext cx="8196820" cy="2862322"/>
          </a:xfrm>
          <a:prstGeom prst="rect">
            <a:avLst/>
          </a:prstGeom>
          <a:noFill/>
          <a:ln>
            <a:noFill/>
          </a:ln>
        </p:spPr>
        <p:txBody>
          <a:bodyPr anchorCtr="0" anchor="t" bIns="45700" lIns="91425" spcFirstLastPara="1" rIns="91425" wrap="square" tIns="45700">
            <a:noAutofit/>
          </a:bodyPr>
          <a:lstStyle/>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https://spenagroup.com/tratamiento-primario-del-agua-aguas-residuales-sistema-coagulacion-floculacion/ </a:t>
            </a:r>
            <a:endParaRPr/>
          </a:p>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https://www.sostenibilidad.com/agua/reduccion-del-impacto-medioambiental-en-el-tratamiento-de-aguas-residuales/ -</a:t>
            </a:r>
            <a:endParaRPr/>
          </a:p>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https://ciperchile.cl/pdfs/11-2013/norovirus/NCh409.pdf  </a:t>
            </a:r>
            <a:endParaRPr/>
          </a:p>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http://www.informeavina2013.org/oportunidades-agua.html </a:t>
            </a:r>
            <a:endParaRPr/>
          </a:p>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http://www.cr2.cl/mapa-los-lugares-mas-afectados-con-la-peor-sequia-de-los-ultimos-cien-anos-las-ultimas-noticias/ </a:t>
            </a:r>
            <a:endParaRPr/>
          </a:p>
          <a:p>
            <a:pPr indent="-285750" lvl="0" marL="285750" marR="0" rtl="0" algn="ctr">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http://www.siss.gob.cl/586/articles-8644_Manual_para_hogar.pdf</a:t>
            </a:r>
            <a:endParaRPr/>
          </a:p>
        </p:txBody>
      </p:sp>
      <p:sp>
        <p:nvSpPr>
          <p:cNvPr id="684" name="Google Shape;684;p63"/>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400">
                <a:solidFill>
                  <a:schemeClr val="lt1"/>
                </a:solidFill>
                <a:latin typeface="Corbel"/>
                <a:ea typeface="Corbel"/>
                <a:cs typeface="Corbel"/>
                <a:sym typeface="Corbel"/>
              </a:rPr>
              <a:t>Fuentes</a:t>
            </a:r>
            <a:endParaRPr b="1" sz="2400">
              <a:solidFill>
                <a:schemeClr val="lt1"/>
              </a:solidFill>
              <a:latin typeface="Corbel"/>
              <a:ea typeface="Corbel"/>
              <a:cs typeface="Corbel"/>
              <a:sym typeface="Corbel"/>
            </a:endParaRPr>
          </a:p>
        </p:txBody>
      </p:sp>
      <p:cxnSp>
        <p:nvCxnSpPr>
          <p:cNvPr id="685" name="Google Shape;685;p63"/>
          <p:cNvCxnSpPr/>
          <p:nvPr/>
        </p:nvCxnSpPr>
        <p:spPr>
          <a:xfrm rot="10800000">
            <a:off x="3275589" y="5658122"/>
            <a:ext cx="2592820" cy="0"/>
          </a:xfrm>
          <a:prstGeom prst="straightConnector1">
            <a:avLst/>
          </a:prstGeom>
          <a:noFill/>
          <a:ln cap="rnd" cmpd="sng" w="38100">
            <a:solidFill>
              <a:schemeClr val="lt1"/>
            </a:solidFill>
            <a:prstDash val="dot"/>
            <a:round/>
            <a:headEnd len="sm" w="sm" type="none"/>
            <a:tailEnd len="sm" w="sm" type="none"/>
          </a:ln>
        </p:spPr>
      </p:cxnSp>
      <p:cxnSp>
        <p:nvCxnSpPr>
          <p:cNvPr id="686" name="Google Shape;686;p63"/>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0" name="Shape 690"/>
        <p:cNvGrpSpPr/>
        <p:nvPr/>
      </p:nvGrpSpPr>
      <p:grpSpPr>
        <a:xfrm>
          <a:off x="0" y="0"/>
          <a:ext cx="0" cy="0"/>
          <a:chOff x="0" y="0"/>
          <a:chExt cx="0" cy="0"/>
        </a:xfrm>
      </p:grpSpPr>
      <p:cxnSp>
        <p:nvCxnSpPr>
          <p:cNvPr id="691" name="Google Shape;691;p64"/>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692" name="Google Shape;692;p64"/>
          <p:cNvSpPr txBox="1"/>
          <p:nvPr/>
        </p:nvSpPr>
        <p:spPr>
          <a:xfrm>
            <a:off x="1325655" y="2040105"/>
            <a:ext cx="6699193" cy="88175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¿POR QUÉ ES NECESARIO UN CONSUMO Y UNA GESTIÓN SUSTENTABLE DEL AGUA?</a:t>
            </a:r>
            <a:endParaRPr b="0" i="0" sz="2400" u="none" cap="none" strike="noStrike">
              <a:solidFill>
                <a:srgbClr val="000000"/>
              </a:solidFill>
              <a:latin typeface="Arial"/>
              <a:ea typeface="Arial"/>
              <a:cs typeface="Arial"/>
              <a:sym typeface="Arial"/>
            </a:endParaRPr>
          </a:p>
        </p:txBody>
      </p:sp>
      <p:sp>
        <p:nvSpPr>
          <p:cNvPr id="693" name="Google Shape;693;p64"/>
          <p:cNvSpPr txBox="1"/>
          <p:nvPr/>
        </p:nvSpPr>
        <p:spPr>
          <a:xfrm>
            <a:off x="2357276" y="2871027"/>
            <a:ext cx="4458269"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Ciclo urbano del agua</a:t>
            </a:r>
            <a:endParaRPr b="0" i="1" sz="1800" u="none" cap="none" strike="noStrike">
              <a:solidFill>
                <a:srgbClr val="000000"/>
              </a:solidFill>
              <a:latin typeface="Arial"/>
              <a:ea typeface="Arial"/>
              <a:cs typeface="Arial"/>
              <a:sym typeface="Arial"/>
            </a:endParaRPr>
          </a:p>
        </p:txBody>
      </p:sp>
      <p:sp>
        <p:nvSpPr>
          <p:cNvPr id="694" name="Google Shape;694;p64"/>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de 2 a 3 clases) </a:t>
            </a:r>
            <a:endParaRPr/>
          </a:p>
        </p:txBody>
      </p:sp>
      <p:sp>
        <p:nvSpPr>
          <p:cNvPr id="695" name="Google Shape;695;p64"/>
          <p:cNvSpPr/>
          <p:nvPr/>
        </p:nvSpPr>
        <p:spPr>
          <a:xfrm>
            <a:off x="3401649" y="3663614"/>
            <a:ext cx="234070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 / CLASE 3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