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Lst>
  <p:sldSz cy="6858000" cx="9144000"/>
  <p:notesSz cx="6858000" cy="9144000"/>
  <p:embeddedFontLst>
    <p:embeddedFont>
      <p:font typeface="Corbel"/>
      <p:regular r:id="rId43"/>
      <p:bold r:id="rId44"/>
      <p:italic r:id="rId45"/>
      <p:bold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20" Type="http://schemas.openxmlformats.org/officeDocument/2006/relationships/slide" Target="slides/slide16.xml"/><Relationship Id="rId42" Type="http://schemas.openxmlformats.org/officeDocument/2006/relationships/slide" Target="slides/slide38.xml"/><Relationship Id="rId41" Type="http://schemas.openxmlformats.org/officeDocument/2006/relationships/slide" Target="slides/slide37.xml"/><Relationship Id="rId22" Type="http://schemas.openxmlformats.org/officeDocument/2006/relationships/slide" Target="slides/slide18.xml"/><Relationship Id="rId44" Type="http://schemas.openxmlformats.org/officeDocument/2006/relationships/font" Target="fonts/Corbel-bold.fntdata"/><Relationship Id="rId21" Type="http://schemas.openxmlformats.org/officeDocument/2006/relationships/slide" Target="slides/slide17.xml"/><Relationship Id="rId43" Type="http://schemas.openxmlformats.org/officeDocument/2006/relationships/font" Target="fonts/Corbel-regular.fntdata"/><Relationship Id="rId24" Type="http://schemas.openxmlformats.org/officeDocument/2006/relationships/slide" Target="slides/slide20.xml"/><Relationship Id="rId46" Type="http://schemas.openxmlformats.org/officeDocument/2006/relationships/font" Target="fonts/Corbel-boldItalic.fntdata"/><Relationship Id="rId23" Type="http://schemas.openxmlformats.org/officeDocument/2006/relationships/slide" Target="slides/slide19.xml"/><Relationship Id="rId45" Type="http://schemas.openxmlformats.org/officeDocument/2006/relationships/font" Target="fonts/Corbel-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slide" Target="slides/slide35.xml"/><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s-CL"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 name="Google Shape;94;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 name="Google Shape;102;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 name="Google Shape;110;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 name="Google Shape;120;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 name="Google Shape;132;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 name="Google Shape;177;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 name="Google Shape;187;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 name="Google Shape;201;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9" name="Google Shape;229;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 name="Google Shape;243;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1" name="Google Shape;261;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1" name="Google Shape;271;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 name="Google Shape;286;p1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6" name="Google Shape;306;p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3" name="Google Shape;313;p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5" name="Google Shape;325;p2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7" name="Google Shape;337;p2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5" name="Google Shape;345;p2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8" name="Google Shape;358;p2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2" name="Google Shape;372;p2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5" name="Google Shape;395;p2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7" name="Google Shape;407;p2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9" name="Google Shape;419;p2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1" name="Google Shape;431;p2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9" name="Google Shape;439;p3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8" name="Google Shape;448;p3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0" name="Google Shape;460;p3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5" name="Google Shape;465;p3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3" name="Google Shape;473;p3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1" name="Google Shape;481;p3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9" name="Google Shape;489;p3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7" name="Google Shape;497;p3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5" name="Google Shape;505;p3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1122363"/>
            <a:ext cx="77724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27" name="Shape 27"/>
        <p:cNvGrpSpPr/>
        <p:nvPr/>
      </p:nvGrpSpPr>
      <p:grpSpPr>
        <a:xfrm>
          <a:off x="0" y="0"/>
          <a:ext cx="0" cy="0"/>
          <a:chOff x="0" y="0"/>
          <a:chExt cx="0" cy="0"/>
        </a:xfrm>
      </p:grpSpPr>
      <p:sp>
        <p:nvSpPr>
          <p:cNvPr id="28" name="Google Shape;28;p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31" name="Shape 31"/>
        <p:cNvGrpSpPr/>
        <p:nvPr/>
      </p:nvGrpSpPr>
      <p:grpSpPr>
        <a:xfrm>
          <a:off x="0" y="0"/>
          <a:ext cx="0" cy="0"/>
          <a:chOff x="0" y="0"/>
          <a:chExt cx="0" cy="0"/>
        </a:xfrm>
      </p:grpSpPr>
      <p:sp>
        <p:nvSpPr>
          <p:cNvPr id="32" name="Google Shape;32;p5"/>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5"/>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37" name="Shape 37"/>
        <p:cNvGrpSpPr/>
        <p:nvPr/>
      </p:nvGrpSpPr>
      <p:grpSpPr>
        <a:xfrm>
          <a:off x="0" y="0"/>
          <a:ext cx="0" cy="0"/>
          <a:chOff x="0" y="0"/>
          <a:chExt cx="0" cy="0"/>
        </a:xfrm>
      </p:grpSpPr>
      <p:sp>
        <p:nvSpPr>
          <p:cNvPr id="38" name="Google Shape;38;p6"/>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6"/>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44" name="Shape 44"/>
        <p:cNvGrpSpPr/>
        <p:nvPr/>
      </p:nvGrpSpPr>
      <p:grpSpPr>
        <a:xfrm>
          <a:off x="0" y="0"/>
          <a:ext cx="0" cy="0"/>
          <a:chOff x="0" y="0"/>
          <a:chExt cx="0" cy="0"/>
        </a:xfrm>
      </p:grpSpPr>
      <p:sp>
        <p:nvSpPr>
          <p:cNvPr id="45" name="Google Shape;45;p7"/>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7"/>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7"/>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7"/>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7"/>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53" name="Shape 53"/>
        <p:cNvGrpSpPr/>
        <p:nvPr/>
      </p:nvGrpSpPr>
      <p:grpSpPr>
        <a:xfrm>
          <a:off x="0" y="0"/>
          <a:ext cx="0" cy="0"/>
          <a:chOff x="0" y="0"/>
          <a:chExt cx="0" cy="0"/>
        </a:xfrm>
      </p:grpSpPr>
      <p:sp>
        <p:nvSpPr>
          <p:cNvPr id="54" name="Google Shape;54;p8"/>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3887391" y="987426"/>
            <a:ext cx="4629150" cy="4873625"/>
          </a:xfrm>
          <a:prstGeom prst="rect">
            <a:avLst/>
          </a:prstGeom>
          <a:noFill/>
          <a:ln>
            <a:noFill/>
          </a:ln>
        </p:spPr>
      </p:sp>
      <p:sp>
        <p:nvSpPr>
          <p:cNvPr id="68" name="Google Shape;68;p10"/>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4623594" y="2285207"/>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623094" y="370681"/>
            <a:ext cx="5811838"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C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8.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8.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8.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8.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8.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8.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8.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8.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8.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8.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8.png"/><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8.pn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1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1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1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8.png"/><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8.png"/><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2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8.png"/><Relationship Id="rId4" Type="http://schemas.openxmlformats.org/officeDocument/2006/relationships/image" Target="../media/image2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8.png"/><Relationship Id="rId4" Type="http://schemas.openxmlformats.org/officeDocument/2006/relationships/image" Target="../media/image2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8.png"/><Relationship Id="rId4" Type="http://schemas.openxmlformats.org/officeDocument/2006/relationships/image" Target="../media/image2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8.png"/><Relationship Id="rId4" Type="http://schemas.openxmlformats.org/officeDocument/2006/relationships/image" Target="../media/image2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7" name="Shape 87"/>
        <p:cNvGrpSpPr/>
        <p:nvPr/>
      </p:nvGrpSpPr>
      <p:grpSpPr>
        <a:xfrm>
          <a:off x="0" y="0"/>
          <a:ext cx="0" cy="0"/>
          <a:chOff x="0" y="0"/>
          <a:chExt cx="0" cy="0"/>
        </a:xfrm>
      </p:grpSpPr>
      <p:cxnSp>
        <p:nvCxnSpPr>
          <p:cNvPr id="88" name="Google Shape;88;p13"/>
          <p:cNvCxnSpPr/>
          <p:nvPr/>
        </p:nvCxnSpPr>
        <p:spPr>
          <a:xfrm rot="10800000">
            <a:off x="2500436" y="3362741"/>
            <a:ext cx="4054783" cy="0"/>
          </a:xfrm>
          <a:prstGeom prst="straightConnector1">
            <a:avLst/>
          </a:prstGeom>
          <a:noFill/>
          <a:ln cap="rnd" cmpd="sng" w="38100">
            <a:solidFill>
              <a:schemeClr val="lt1"/>
            </a:solidFill>
            <a:prstDash val="solid"/>
            <a:round/>
            <a:headEnd len="sm" w="sm" type="none"/>
            <a:tailEnd len="sm" w="sm" type="none"/>
          </a:ln>
        </p:spPr>
      </p:cxnSp>
      <p:sp>
        <p:nvSpPr>
          <p:cNvPr id="89" name="Google Shape;89;p13"/>
          <p:cNvSpPr txBox="1"/>
          <p:nvPr/>
        </p:nvSpPr>
        <p:spPr>
          <a:xfrm>
            <a:off x="1325655" y="2700603"/>
            <a:ext cx="6699193" cy="88175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2400" u="none" cap="none" strike="noStrike">
                <a:solidFill>
                  <a:srgbClr val="FFFFFF"/>
                </a:solidFill>
                <a:latin typeface="Corbel"/>
                <a:ea typeface="Corbel"/>
                <a:cs typeface="Corbel"/>
                <a:sym typeface="Corbel"/>
              </a:rPr>
              <a:t>CIENCIA CIUDADANA</a:t>
            </a:r>
            <a:endParaRPr b="0" i="0" sz="2400" u="none" cap="none" strike="noStrike">
              <a:solidFill>
                <a:srgbClr val="000000"/>
              </a:solidFill>
              <a:latin typeface="Arial"/>
              <a:ea typeface="Arial"/>
              <a:cs typeface="Arial"/>
              <a:sym typeface="Arial"/>
            </a:endParaRPr>
          </a:p>
        </p:txBody>
      </p:sp>
      <p:sp>
        <p:nvSpPr>
          <p:cNvPr id="90" name="Google Shape;90;p13"/>
          <p:cNvSpPr/>
          <p:nvPr/>
        </p:nvSpPr>
        <p:spPr>
          <a:xfrm>
            <a:off x="1546501" y="4849840"/>
            <a:ext cx="5962651" cy="46166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1200" u="none" cap="none" strike="noStrike">
                <a:solidFill>
                  <a:schemeClr val="lt1"/>
                </a:solidFill>
                <a:latin typeface="Corbel"/>
                <a:ea typeface="Corbel"/>
                <a:cs typeface="Corbel"/>
                <a:sym typeface="Corbel"/>
              </a:rPr>
              <a:t>MATERIAL DE APOYO PARA EL PROFESOR</a:t>
            </a:r>
            <a:endParaRPr/>
          </a:p>
          <a:p>
            <a:pPr indent="0" lvl="0" marL="0" marR="0" rtl="0" algn="ctr">
              <a:spcBef>
                <a:spcPts val="0"/>
              </a:spcBef>
              <a:spcAft>
                <a:spcPts val="0"/>
              </a:spcAft>
              <a:buNone/>
            </a:pPr>
            <a:r>
              <a:rPr b="0" i="0" lang="es-CL" sz="1200" u="none" cap="none" strike="noStrike">
                <a:solidFill>
                  <a:schemeClr val="lt1"/>
                </a:solidFill>
                <a:latin typeface="Corbel"/>
                <a:ea typeface="Corbel"/>
                <a:cs typeface="Corbel"/>
                <a:sym typeface="Corbel"/>
              </a:rPr>
              <a:t>Tiempo estimado: 1 clase o 2 horas pedagógicas  </a:t>
            </a:r>
            <a:endParaRPr/>
          </a:p>
        </p:txBody>
      </p:sp>
      <p:sp>
        <p:nvSpPr>
          <p:cNvPr id="91" name="Google Shape;91;p13"/>
          <p:cNvSpPr/>
          <p:nvPr/>
        </p:nvSpPr>
        <p:spPr>
          <a:xfrm>
            <a:off x="3401649" y="3663614"/>
            <a:ext cx="2340705"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CIENCIA CIUDADANA</a:t>
            </a:r>
            <a:endParaRPr/>
          </a:p>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MÓDULO I / CLASE 3 / Ob. 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5" name="Shape 95"/>
        <p:cNvGrpSpPr/>
        <p:nvPr/>
      </p:nvGrpSpPr>
      <p:grpSpPr>
        <a:xfrm>
          <a:off x="0" y="0"/>
          <a:ext cx="0" cy="0"/>
          <a:chOff x="0" y="0"/>
          <a:chExt cx="0" cy="0"/>
        </a:xfrm>
      </p:grpSpPr>
      <p:sp>
        <p:nvSpPr>
          <p:cNvPr id="96" name="Google Shape;96;p14"/>
          <p:cNvSpPr/>
          <p:nvPr/>
        </p:nvSpPr>
        <p:spPr>
          <a:xfrm>
            <a:off x="-1" y="1711674"/>
            <a:ext cx="9144001" cy="4661276"/>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None/>
            </a:pPr>
            <a:r>
              <a:rPr b="0" i="0" lang="es-CL" sz="2000" u="none" cap="none" strike="noStrike">
                <a:solidFill>
                  <a:srgbClr val="D8D8D8"/>
                </a:solidFill>
                <a:latin typeface="Corbel"/>
                <a:ea typeface="Corbel"/>
                <a:cs typeface="Corbel"/>
                <a:sym typeface="Corbel"/>
              </a:rPr>
              <a:t>1. </a:t>
            </a:r>
            <a:r>
              <a:rPr b="0" i="0" lang="es-CL" sz="1600" u="none" cap="none" strike="noStrike">
                <a:solidFill>
                  <a:schemeClr val="lt1"/>
                </a:solidFill>
                <a:latin typeface="Corbel"/>
                <a:ea typeface="Corbel"/>
                <a:cs typeface="Corbel"/>
                <a:sym typeface="Corbel"/>
              </a:rPr>
              <a:t>Involucra a las personas.</a:t>
            </a:r>
            <a:endParaRPr/>
          </a:p>
          <a:p>
            <a:pPr indent="0" lvl="0" marL="0" marR="0" rtl="0" algn="ctr">
              <a:lnSpc>
                <a:spcPct val="150000"/>
              </a:lnSpc>
              <a:spcBef>
                <a:spcPts val="0"/>
              </a:spcBef>
              <a:spcAft>
                <a:spcPts val="0"/>
              </a:spcAft>
              <a:buNone/>
            </a:pPr>
            <a:r>
              <a:rPr b="0" i="0" lang="es-CL" sz="2000" u="none" cap="none" strike="noStrike">
                <a:solidFill>
                  <a:srgbClr val="D8D8D8"/>
                </a:solidFill>
                <a:latin typeface="Corbel"/>
                <a:ea typeface="Corbel"/>
                <a:cs typeface="Corbel"/>
                <a:sym typeface="Corbel"/>
              </a:rPr>
              <a:t>2.  </a:t>
            </a:r>
            <a:r>
              <a:rPr b="0" i="0" lang="es-CL" sz="1600" u="none" cap="none" strike="noStrike">
                <a:solidFill>
                  <a:schemeClr val="lt1"/>
                </a:solidFill>
                <a:latin typeface="Corbel"/>
                <a:ea typeface="Corbel"/>
                <a:cs typeface="Corbel"/>
                <a:sym typeface="Corbel"/>
              </a:rPr>
              <a:t>Se orienta a la producción de un resultado científico.</a:t>
            </a:r>
            <a:endParaRPr/>
          </a:p>
          <a:p>
            <a:pPr indent="0" lvl="0" marL="0" marR="0" rtl="0" algn="ctr">
              <a:lnSpc>
                <a:spcPct val="150000"/>
              </a:lnSpc>
              <a:spcBef>
                <a:spcPts val="0"/>
              </a:spcBef>
              <a:spcAft>
                <a:spcPts val="0"/>
              </a:spcAft>
              <a:buNone/>
            </a:pPr>
            <a:r>
              <a:rPr b="0" i="0" lang="es-CL" sz="2000" u="none" cap="none" strike="noStrike">
                <a:solidFill>
                  <a:srgbClr val="D8D8D8"/>
                </a:solidFill>
                <a:latin typeface="Corbel"/>
                <a:ea typeface="Corbel"/>
                <a:cs typeface="Corbel"/>
                <a:sym typeface="Corbel"/>
              </a:rPr>
              <a:t>3. </a:t>
            </a:r>
            <a:r>
              <a:rPr b="0" i="0" lang="es-CL" sz="1600" u="none" cap="none" strike="noStrike">
                <a:solidFill>
                  <a:schemeClr val="lt1"/>
                </a:solidFill>
                <a:latin typeface="Corbel"/>
                <a:ea typeface="Corbel"/>
                <a:cs typeface="Corbel"/>
                <a:sym typeface="Corbel"/>
              </a:rPr>
              <a:t>Genera beneficios para todos.</a:t>
            </a:r>
            <a:endParaRPr/>
          </a:p>
          <a:p>
            <a:pPr indent="0" lvl="0" marL="0" marR="0" rtl="0" algn="ctr">
              <a:lnSpc>
                <a:spcPct val="150000"/>
              </a:lnSpc>
              <a:spcBef>
                <a:spcPts val="0"/>
              </a:spcBef>
              <a:spcAft>
                <a:spcPts val="0"/>
              </a:spcAft>
              <a:buNone/>
            </a:pPr>
            <a:r>
              <a:rPr b="0" i="0" lang="es-CL" sz="2000" u="none" cap="none" strike="noStrike">
                <a:solidFill>
                  <a:srgbClr val="D8D8D8"/>
                </a:solidFill>
                <a:latin typeface="Corbel"/>
                <a:ea typeface="Corbel"/>
                <a:cs typeface="Corbel"/>
                <a:sym typeface="Corbel"/>
              </a:rPr>
              <a:t>4. </a:t>
            </a:r>
            <a:r>
              <a:rPr b="0" i="0" lang="es-CL" sz="1600" u="none" cap="none" strike="noStrike">
                <a:solidFill>
                  <a:schemeClr val="lt1"/>
                </a:solidFill>
                <a:latin typeface="Corbel"/>
                <a:ea typeface="Corbel"/>
                <a:cs typeface="Corbel"/>
                <a:sym typeface="Corbel"/>
              </a:rPr>
              <a:t>Habilita condiciones para mejorar la participación. </a:t>
            </a:r>
            <a:endParaRPr/>
          </a:p>
          <a:p>
            <a:pPr indent="0" lvl="0" marL="0" marR="0" rtl="0" algn="ctr">
              <a:lnSpc>
                <a:spcPct val="150000"/>
              </a:lnSpc>
              <a:spcBef>
                <a:spcPts val="0"/>
              </a:spcBef>
              <a:spcAft>
                <a:spcPts val="0"/>
              </a:spcAft>
              <a:buNone/>
            </a:pPr>
            <a:r>
              <a:rPr b="0" i="0" lang="es-CL" sz="2000" u="none" cap="none" strike="noStrike">
                <a:solidFill>
                  <a:srgbClr val="D8D8D8"/>
                </a:solidFill>
                <a:latin typeface="Corbel"/>
                <a:ea typeface="Corbel"/>
                <a:cs typeface="Corbel"/>
                <a:sym typeface="Corbel"/>
              </a:rPr>
              <a:t>5. </a:t>
            </a:r>
            <a:r>
              <a:rPr b="0" i="0" lang="es-CL" sz="1600" u="none" cap="none" strike="noStrike">
                <a:solidFill>
                  <a:schemeClr val="lt1"/>
                </a:solidFill>
                <a:latin typeface="Corbel"/>
                <a:ea typeface="Corbel"/>
                <a:cs typeface="Corbel"/>
                <a:sym typeface="Corbel"/>
              </a:rPr>
              <a:t>Facilita la información para los participantes.</a:t>
            </a:r>
            <a:endParaRPr/>
          </a:p>
          <a:p>
            <a:pPr indent="0" lvl="0" marL="0" marR="0" rtl="0" algn="ctr">
              <a:lnSpc>
                <a:spcPct val="150000"/>
              </a:lnSpc>
              <a:spcBef>
                <a:spcPts val="0"/>
              </a:spcBef>
              <a:spcAft>
                <a:spcPts val="0"/>
              </a:spcAft>
              <a:buNone/>
            </a:pPr>
            <a:r>
              <a:rPr b="0" i="0" lang="es-CL" sz="2000" u="none" cap="none" strike="noStrike">
                <a:solidFill>
                  <a:srgbClr val="D8D8D8"/>
                </a:solidFill>
                <a:latin typeface="Corbel"/>
                <a:ea typeface="Corbel"/>
                <a:cs typeface="Corbel"/>
                <a:sym typeface="Corbel"/>
              </a:rPr>
              <a:t>6</a:t>
            </a:r>
            <a:r>
              <a:rPr b="0" i="0" lang="es-CL" sz="1600" u="none" cap="none" strike="noStrike">
                <a:solidFill>
                  <a:srgbClr val="D8D8D8"/>
                </a:solidFill>
                <a:latin typeface="Corbel"/>
                <a:ea typeface="Corbel"/>
                <a:cs typeface="Corbel"/>
                <a:sym typeface="Corbel"/>
              </a:rPr>
              <a:t>. </a:t>
            </a:r>
            <a:r>
              <a:rPr b="0" i="0" lang="es-CL" sz="1600" u="none" cap="none" strike="noStrike">
                <a:solidFill>
                  <a:schemeClr val="lt1"/>
                </a:solidFill>
                <a:latin typeface="Corbel"/>
                <a:ea typeface="Corbel"/>
                <a:cs typeface="Corbel"/>
                <a:sym typeface="Corbel"/>
              </a:rPr>
              <a:t>Busca democratizar la ciencia.</a:t>
            </a:r>
            <a:endParaRPr/>
          </a:p>
          <a:p>
            <a:pPr indent="0" lvl="0" marL="0" marR="0" rtl="0" algn="ctr">
              <a:lnSpc>
                <a:spcPct val="150000"/>
              </a:lnSpc>
              <a:spcBef>
                <a:spcPts val="0"/>
              </a:spcBef>
              <a:spcAft>
                <a:spcPts val="0"/>
              </a:spcAft>
              <a:buNone/>
            </a:pPr>
            <a:r>
              <a:rPr b="0" i="0" lang="es-CL" sz="2000" u="none" cap="none" strike="noStrike">
                <a:solidFill>
                  <a:srgbClr val="D8D8D8"/>
                </a:solidFill>
                <a:latin typeface="Corbel"/>
                <a:ea typeface="Corbel"/>
                <a:cs typeface="Corbel"/>
                <a:sym typeface="Corbel"/>
              </a:rPr>
              <a:t>7. </a:t>
            </a:r>
            <a:r>
              <a:rPr b="0" i="0" lang="es-CL" sz="1600" u="none" cap="none" strike="noStrike">
                <a:solidFill>
                  <a:schemeClr val="lt1"/>
                </a:solidFill>
                <a:latin typeface="Corbel"/>
                <a:ea typeface="Corbel"/>
                <a:cs typeface="Corbel"/>
                <a:sym typeface="Corbel"/>
              </a:rPr>
              <a:t>Prefiere los datos públicos.</a:t>
            </a:r>
            <a:endParaRPr/>
          </a:p>
          <a:p>
            <a:pPr indent="0" lvl="0" marL="0" marR="0" rtl="0" algn="ctr">
              <a:lnSpc>
                <a:spcPct val="150000"/>
              </a:lnSpc>
              <a:spcBef>
                <a:spcPts val="0"/>
              </a:spcBef>
              <a:spcAft>
                <a:spcPts val="0"/>
              </a:spcAft>
              <a:buNone/>
            </a:pPr>
            <a:r>
              <a:rPr b="0" i="0" lang="es-CL" sz="2000" u="none" cap="none" strike="noStrike">
                <a:solidFill>
                  <a:srgbClr val="D8D8D8"/>
                </a:solidFill>
                <a:latin typeface="Corbel"/>
                <a:ea typeface="Corbel"/>
                <a:cs typeface="Corbel"/>
                <a:sym typeface="Corbel"/>
              </a:rPr>
              <a:t>8</a:t>
            </a:r>
            <a:r>
              <a:rPr b="0" i="0" lang="es-CL" sz="1600" u="none" cap="none" strike="noStrike">
                <a:solidFill>
                  <a:srgbClr val="D8D8D8"/>
                </a:solidFill>
                <a:latin typeface="Corbel"/>
                <a:ea typeface="Corbel"/>
                <a:cs typeface="Corbel"/>
                <a:sym typeface="Corbel"/>
              </a:rPr>
              <a:t>. </a:t>
            </a:r>
            <a:r>
              <a:rPr b="0" i="0" lang="es-CL" sz="1600" u="none" cap="none" strike="noStrike">
                <a:solidFill>
                  <a:schemeClr val="lt1"/>
                </a:solidFill>
                <a:latin typeface="Corbel"/>
                <a:ea typeface="Corbel"/>
                <a:cs typeface="Corbel"/>
                <a:sym typeface="Corbel"/>
              </a:rPr>
              <a:t>Reconoce responsablemente a sus participantes. </a:t>
            </a:r>
            <a:endParaRPr/>
          </a:p>
          <a:p>
            <a:pPr indent="0" lvl="0" marL="0" marR="0" rtl="0" algn="ctr">
              <a:lnSpc>
                <a:spcPct val="150000"/>
              </a:lnSpc>
              <a:spcBef>
                <a:spcPts val="0"/>
              </a:spcBef>
              <a:spcAft>
                <a:spcPts val="0"/>
              </a:spcAft>
              <a:buNone/>
            </a:pPr>
            <a:r>
              <a:rPr b="0" i="0" lang="es-CL" sz="2000" u="none" cap="none" strike="noStrike">
                <a:solidFill>
                  <a:srgbClr val="D8D8D8"/>
                </a:solidFill>
                <a:latin typeface="Corbel"/>
                <a:ea typeface="Corbel"/>
                <a:cs typeface="Corbel"/>
                <a:sym typeface="Corbel"/>
              </a:rPr>
              <a:t>9. </a:t>
            </a:r>
            <a:r>
              <a:rPr b="0" i="0" lang="es-CL" sz="1600" u="none" cap="none" strike="noStrike">
                <a:solidFill>
                  <a:schemeClr val="lt1"/>
                </a:solidFill>
                <a:latin typeface="Corbel"/>
                <a:ea typeface="Corbel"/>
                <a:cs typeface="Corbel"/>
                <a:sym typeface="Corbel"/>
              </a:rPr>
              <a:t>Evalúa en sus diversas dimensiones. </a:t>
            </a:r>
            <a:endParaRPr/>
          </a:p>
          <a:p>
            <a:pPr indent="0" lvl="0" marL="0" marR="0" rtl="0" algn="ctr">
              <a:lnSpc>
                <a:spcPct val="150000"/>
              </a:lnSpc>
              <a:spcBef>
                <a:spcPts val="0"/>
              </a:spcBef>
              <a:spcAft>
                <a:spcPts val="0"/>
              </a:spcAft>
              <a:buNone/>
            </a:pPr>
            <a:r>
              <a:rPr b="0" i="0" lang="es-CL" sz="2000" u="none" cap="none" strike="noStrike">
                <a:solidFill>
                  <a:srgbClr val="D8D8D8"/>
                </a:solidFill>
                <a:latin typeface="Corbel"/>
                <a:ea typeface="Corbel"/>
                <a:cs typeface="Corbel"/>
                <a:sym typeface="Corbel"/>
              </a:rPr>
              <a:t>10</a:t>
            </a:r>
            <a:r>
              <a:rPr b="0" i="0" lang="es-CL" sz="1600" u="none" cap="none" strike="noStrike">
                <a:solidFill>
                  <a:srgbClr val="D8D8D8"/>
                </a:solidFill>
                <a:latin typeface="Corbel"/>
                <a:ea typeface="Corbel"/>
                <a:cs typeface="Corbel"/>
                <a:sym typeface="Corbel"/>
              </a:rPr>
              <a:t>. </a:t>
            </a:r>
            <a:r>
              <a:rPr b="0" i="0" lang="es-CL" sz="1600" u="none" cap="none" strike="noStrike">
                <a:solidFill>
                  <a:schemeClr val="lt1"/>
                </a:solidFill>
                <a:latin typeface="Corbel"/>
                <a:ea typeface="Corbel"/>
                <a:cs typeface="Corbel"/>
                <a:sym typeface="Corbel"/>
              </a:rPr>
              <a:t>Considera aspectos legales, culturales y éticos. </a:t>
            </a:r>
            <a:endParaRPr/>
          </a:p>
        </p:txBody>
      </p:sp>
      <p:sp>
        <p:nvSpPr>
          <p:cNvPr id="97" name="Google Shape;97;p14"/>
          <p:cNvSpPr/>
          <p:nvPr/>
        </p:nvSpPr>
        <p:spPr>
          <a:xfrm>
            <a:off x="2504515" y="648061"/>
            <a:ext cx="4134964" cy="8309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CL" sz="2400" u="none" cap="none" strike="noStrike">
                <a:solidFill>
                  <a:schemeClr val="lt1"/>
                </a:solidFill>
                <a:latin typeface="Corbel"/>
                <a:ea typeface="Corbel"/>
                <a:cs typeface="Corbel"/>
                <a:sym typeface="Corbel"/>
              </a:rPr>
              <a:t>DIEZ PRINCIPIOS DE LA CIENCIA CIUDADANA</a:t>
            </a:r>
            <a:endParaRPr b="1" i="0" sz="2400" u="none" cap="none" strike="noStrike">
              <a:solidFill>
                <a:schemeClr val="lt1"/>
              </a:solidFill>
              <a:latin typeface="Corbel"/>
              <a:ea typeface="Corbel"/>
              <a:cs typeface="Corbel"/>
              <a:sym typeface="Corbel"/>
            </a:endParaRPr>
          </a:p>
        </p:txBody>
      </p:sp>
      <p:cxnSp>
        <p:nvCxnSpPr>
          <p:cNvPr id="98" name="Google Shape;98;p14"/>
          <p:cNvCxnSpPr/>
          <p:nvPr/>
        </p:nvCxnSpPr>
        <p:spPr>
          <a:xfrm rot="10800000">
            <a:off x="3275589" y="6577790"/>
            <a:ext cx="2592820" cy="0"/>
          </a:xfrm>
          <a:prstGeom prst="straightConnector1">
            <a:avLst/>
          </a:prstGeom>
          <a:noFill/>
          <a:ln cap="rnd" cmpd="sng" w="38100">
            <a:solidFill>
              <a:schemeClr val="lt1"/>
            </a:solidFill>
            <a:prstDash val="dot"/>
            <a:round/>
            <a:headEnd len="sm" w="sm" type="none"/>
            <a:tailEnd len="sm" w="sm" type="none"/>
          </a:ln>
        </p:spPr>
      </p:cxnSp>
      <p:cxnSp>
        <p:nvCxnSpPr>
          <p:cNvPr id="99" name="Google Shape;99;p14"/>
          <p:cNvCxnSpPr/>
          <p:nvPr/>
        </p:nvCxnSpPr>
        <p:spPr>
          <a:xfrm rot="10800000">
            <a:off x="3275589" y="1704306"/>
            <a:ext cx="2592820" cy="0"/>
          </a:xfrm>
          <a:prstGeom prst="straightConnector1">
            <a:avLst/>
          </a:prstGeom>
          <a:noFill/>
          <a:ln cap="rnd" cmpd="sng" w="38100">
            <a:solidFill>
              <a:schemeClr val="lt1"/>
            </a:solidFill>
            <a:prstDash val="dot"/>
            <a:round/>
            <a:headEnd len="sm" w="sm" type="none"/>
            <a:tailEnd len="sm" w="sm"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3" name="Shape 103"/>
        <p:cNvGrpSpPr/>
        <p:nvPr/>
      </p:nvGrpSpPr>
      <p:grpSpPr>
        <a:xfrm>
          <a:off x="0" y="0"/>
          <a:ext cx="0" cy="0"/>
          <a:chOff x="0" y="0"/>
          <a:chExt cx="0" cy="0"/>
        </a:xfrm>
      </p:grpSpPr>
      <p:sp>
        <p:nvSpPr>
          <p:cNvPr id="104" name="Google Shape;104;p15"/>
          <p:cNvSpPr txBox="1"/>
          <p:nvPr/>
        </p:nvSpPr>
        <p:spPr>
          <a:xfrm>
            <a:off x="2987900" y="5909514"/>
            <a:ext cx="5334218"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Fuente: http://cienciaciudadana.cl/wp-content/uploads/2018/04/libro-CC-OK.pdf </a:t>
            </a:r>
            <a:endParaRPr/>
          </a:p>
        </p:txBody>
      </p:sp>
      <p:sp>
        <p:nvSpPr>
          <p:cNvPr id="105" name="Google Shape;105;p15"/>
          <p:cNvSpPr txBox="1"/>
          <p:nvPr/>
        </p:nvSpPr>
        <p:spPr>
          <a:xfrm>
            <a:off x="5392927" y="5520858"/>
            <a:ext cx="292919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Esquema 1  (Elaboración propia)</a:t>
            </a:r>
            <a:endParaRPr b="0" i="1" sz="1800" u="none" cap="none" strike="noStrike">
              <a:solidFill>
                <a:schemeClr val="dk1"/>
              </a:solidFill>
              <a:latin typeface="Calibri"/>
              <a:ea typeface="Calibri"/>
              <a:cs typeface="Calibri"/>
              <a:sym typeface="Calibri"/>
            </a:endParaRPr>
          </a:p>
        </p:txBody>
      </p:sp>
      <p:sp>
        <p:nvSpPr>
          <p:cNvPr id="106" name="Google Shape;106;p15"/>
          <p:cNvSpPr/>
          <p:nvPr/>
        </p:nvSpPr>
        <p:spPr>
          <a:xfrm>
            <a:off x="845656" y="463928"/>
            <a:ext cx="4098599" cy="89255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1800" u="none" cap="none" strike="noStrike">
                <a:solidFill>
                  <a:srgbClr val="F78C00"/>
                </a:solidFill>
                <a:latin typeface="Corbel"/>
                <a:ea typeface="Corbel"/>
                <a:cs typeface="Corbel"/>
                <a:sym typeface="Corbel"/>
              </a:rPr>
              <a:t>“La fuerza de la ciencia ciudadana para estudiar el medioambiente”</a:t>
            </a:r>
            <a:endParaRPr/>
          </a:p>
          <a:p>
            <a:pPr indent="0" lvl="0" marL="0" marR="0" rtl="0" algn="ctr">
              <a:spcBef>
                <a:spcPts val="0"/>
              </a:spcBef>
              <a:spcAft>
                <a:spcPts val="0"/>
              </a:spcAft>
              <a:buNone/>
            </a:pPr>
            <a:r>
              <a:rPr b="1" i="0" lang="es-CL" sz="1400" u="none" cap="none" strike="noStrike">
                <a:solidFill>
                  <a:srgbClr val="F78C00"/>
                </a:solidFill>
                <a:latin typeface="Corbel"/>
                <a:ea typeface="Corbel"/>
                <a:cs typeface="Corbel"/>
                <a:sym typeface="Corbel"/>
              </a:rPr>
              <a:t>(Fundación Ciencia Ciudadana, 2018).</a:t>
            </a:r>
            <a:endParaRPr/>
          </a:p>
        </p:txBody>
      </p:sp>
      <p:cxnSp>
        <p:nvCxnSpPr>
          <p:cNvPr id="107" name="Google Shape;107;p15"/>
          <p:cNvCxnSpPr/>
          <p:nvPr/>
        </p:nvCxnSpPr>
        <p:spPr>
          <a:xfrm rot="10800000">
            <a:off x="738275" y="1903567"/>
            <a:ext cx="0" cy="3044850"/>
          </a:xfrm>
          <a:prstGeom prst="straightConnector1">
            <a:avLst/>
          </a:prstGeom>
          <a:noFill/>
          <a:ln cap="rnd" cmpd="sng" w="34925">
            <a:solidFill>
              <a:srgbClr val="F78C00"/>
            </a:solidFill>
            <a:prstDash val="dot"/>
            <a:round/>
            <a:headEnd len="sm" w="sm" type="none"/>
            <a:tailEnd len="sm" w="sm"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1" name="Shape 111"/>
        <p:cNvGrpSpPr/>
        <p:nvPr/>
      </p:nvGrpSpPr>
      <p:grpSpPr>
        <a:xfrm>
          <a:off x="0" y="0"/>
          <a:ext cx="0" cy="0"/>
          <a:chOff x="0" y="0"/>
          <a:chExt cx="0" cy="0"/>
        </a:xfrm>
      </p:grpSpPr>
      <p:sp>
        <p:nvSpPr>
          <p:cNvPr id="112" name="Google Shape;112;p16"/>
          <p:cNvSpPr txBox="1"/>
          <p:nvPr/>
        </p:nvSpPr>
        <p:spPr>
          <a:xfrm>
            <a:off x="2987900" y="5909514"/>
            <a:ext cx="5334218"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Fuente: http://cienciaciudadana.cl/wp-content/uploads/2018/04/libro-CC-OK.pdf </a:t>
            </a:r>
            <a:endParaRPr/>
          </a:p>
        </p:txBody>
      </p:sp>
      <p:sp>
        <p:nvSpPr>
          <p:cNvPr id="113" name="Google Shape;113;p16"/>
          <p:cNvSpPr txBox="1"/>
          <p:nvPr/>
        </p:nvSpPr>
        <p:spPr>
          <a:xfrm>
            <a:off x="5392927" y="5520858"/>
            <a:ext cx="292919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b="0" i="1" lang="es-CL" sz="1200" u="none" cap="none" strike="noStrike">
                <a:solidFill>
                  <a:srgbClr val="7F7F7F"/>
                </a:solidFill>
                <a:latin typeface="Corbel"/>
                <a:ea typeface="Corbel"/>
                <a:cs typeface="Corbel"/>
                <a:sym typeface="Corbel"/>
              </a:rPr>
              <a:t>Esquema 1  (Elaboración propia)</a:t>
            </a:r>
            <a:endParaRPr b="0" i="1" sz="1800" u="none" cap="none" strike="noStrike">
              <a:solidFill>
                <a:schemeClr val="dk1"/>
              </a:solidFill>
              <a:latin typeface="Calibri"/>
              <a:ea typeface="Calibri"/>
              <a:cs typeface="Calibri"/>
              <a:sym typeface="Calibri"/>
            </a:endParaRPr>
          </a:p>
        </p:txBody>
      </p:sp>
      <p:sp>
        <p:nvSpPr>
          <p:cNvPr id="114" name="Google Shape;114;p16"/>
          <p:cNvSpPr/>
          <p:nvPr/>
        </p:nvSpPr>
        <p:spPr>
          <a:xfrm>
            <a:off x="845656" y="463928"/>
            <a:ext cx="4098599" cy="89255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1800" u="none" cap="none" strike="noStrike">
                <a:solidFill>
                  <a:srgbClr val="F78C00"/>
                </a:solidFill>
                <a:latin typeface="Corbel"/>
                <a:ea typeface="Corbel"/>
                <a:cs typeface="Corbel"/>
                <a:sym typeface="Corbel"/>
              </a:rPr>
              <a:t>“La fuerza de la ciencia ciudadana para estudiar el medioambiente”</a:t>
            </a:r>
            <a:endParaRPr/>
          </a:p>
          <a:p>
            <a:pPr indent="0" lvl="0" marL="0" marR="0" rtl="0" algn="ctr">
              <a:spcBef>
                <a:spcPts val="0"/>
              </a:spcBef>
              <a:spcAft>
                <a:spcPts val="0"/>
              </a:spcAft>
              <a:buNone/>
            </a:pPr>
            <a:r>
              <a:rPr b="1" i="0" lang="es-CL" sz="1400" u="none" cap="none" strike="noStrike">
                <a:solidFill>
                  <a:srgbClr val="F78C00"/>
                </a:solidFill>
                <a:latin typeface="Corbel"/>
                <a:ea typeface="Corbel"/>
                <a:cs typeface="Corbel"/>
                <a:sym typeface="Corbel"/>
              </a:rPr>
              <a:t>(Fundación Ciencia Ciudadana, 2018).</a:t>
            </a:r>
            <a:endParaRPr/>
          </a:p>
        </p:txBody>
      </p:sp>
      <p:sp>
        <p:nvSpPr>
          <p:cNvPr id="115" name="Google Shape;115;p16"/>
          <p:cNvSpPr/>
          <p:nvPr/>
        </p:nvSpPr>
        <p:spPr>
          <a:xfrm>
            <a:off x="1054510" y="1598038"/>
            <a:ext cx="4098599" cy="5847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s-CL" sz="1600" u="none" cap="none" strike="noStrike">
                <a:solidFill>
                  <a:srgbClr val="7F7F7F"/>
                </a:solidFill>
                <a:latin typeface="Corbel"/>
                <a:ea typeface="Corbel"/>
                <a:cs typeface="Corbel"/>
                <a:sym typeface="Corbel"/>
              </a:rPr>
              <a:t>Ofrece oportunidades insospechadas para realizar investigaciones de alto impacto</a:t>
            </a:r>
            <a:endParaRPr/>
          </a:p>
        </p:txBody>
      </p:sp>
      <p:cxnSp>
        <p:nvCxnSpPr>
          <p:cNvPr id="116" name="Google Shape;116;p16"/>
          <p:cNvCxnSpPr/>
          <p:nvPr/>
        </p:nvCxnSpPr>
        <p:spPr>
          <a:xfrm rot="10800000">
            <a:off x="738275" y="1903567"/>
            <a:ext cx="0" cy="3044850"/>
          </a:xfrm>
          <a:prstGeom prst="straightConnector1">
            <a:avLst/>
          </a:prstGeom>
          <a:noFill/>
          <a:ln cap="rnd" cmpd="sng" w="34925">
            <a:solidFill>
              <a:srgbClr val="F78C00"/>
            </a:solidFill>
            <a:prstDash val="dot"/>
            <a:round/>
            <a:headEnd len="sm" w="sm" type="none"/>
            <a:tailEnd len="sm" w="sm" type="none"/>
          </a:ln>
        </p:spPr>
      </p:cxnSp>
      <p:cxnSp>
        <p:nvCxnSpPr>
          <p:cNvPr id="117" name="Google Shape;117;p16"/>
          <p:cNvCxnSpPr/>
          <p:nvPr/>
        </p:nvCxnSpPr>
        <p:spPr>
          <a:xfrm rot="10800000">
            <a:off x="714884" y="1903567"/>
            <a:ext cx="261544" cy="0"/>
          </a:xfrm>
          <a:prstGeom prst="straightConnector1">
            <a:avLst/>
          </a:prstGeom>
          <a:noFill/>
          <a:ln cap="rnd" cmpd="sng" w="34925">
            <a:solidFill>
              <a:srgbClr val="F78C00"/>
            </a:solidFill>
            <a:prstDash val="dot"/>
            <a:round/>
            <a:headEnd len="sm" w="sm" type="none"/>
            <a:tailEnd len="sm" w="sm"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1" name="Shape 121"/>
        <p:cNvGrpSpPr/>
        <p:nvPr/>
      </p:nvGrpSpPr>
      <p:grpSpPr>
        <a:xfrm>
          <a:off x="0" y="0"/>
          <a:ext cx="0" cy="0"/>
          <a:chOff x="0" y="0"/>
          <a:chExt cx="0" cy="0"/>
        </a:xfrm>
      </p:grpSpPr>
      <p:sp>
        <p:nvSpPr>
          <p:cNvPr id="122" name="Google Shape;122;p17"/>
          <p:cNvSpPr txBox="1"/>
          <p:nvPr/>
        </p:nvSpPr>
        <p:spPr>
          <a:xfrm>
            <a:off x="2987900" y="5909514"/>
            <a:ext cx="5334218"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http://cienciaciudadana.cl/wp-content/uploads/2018/04/libro-CC-OK.pdf </a:t>
            </a:r>
            <a:endParaRPr/>
          </a:p>
        </p:txBody>
      </p:sp>
      <p:sp>
        <p:nvSpPr>
          <p:cNvPr id="123" name="Google Shape;123;p17"/>
          <p:cNvSpPr txBox="1"/>
          <p:nvPr/>
        </p:nvSpPr>
        <p:spPr>
          <a:xfrm>
            <a:off x="5392927" y="5520858"/>
            <a:ext cx="292919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Esquema 1  (Elaboración propia)</a:t>
            </a:r>
            <a:endParaRPr i="1" sz="1800">
              <a:solidFill>
                <a:schemeClr val="dk1"/>
              </a:solidFill>
              <a:latin typeface="Calibri"/>
              <a:ea typeface="Calibri"/>
              <a:cs typeface="Calibri"/>
              <a:sym typeface="Calibri"/>
            </a:endParaRPr>
          </a:p>
        </p:txBody>
      </p:sp>
      <p:sp>
        <p:nvSpPr>
          <p:cNvPr id="124" name="Google Shape;124;p17"/>
          <p:cNvSpPr/>
          <p:nvPr/>
        </p:nvSpPr>
        <p:spPr>
          <a:xfrm>
            <a:off x="845656" y="463928"/>
            <a:ext cx="4098599" cy="89255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1800">
                <a:solidFill>
                  <a:srgbClr val="F78C00"/>
                </a:solidFill>
                <a:latin typeface="Corbel"/>
                <a:ea typeface="Corbel"/>
                <a:cs typeface="Corbel"/>
                <a:sym typeface="Corbel"/>
              </a:rPr>
              <a:t>“La fuerza de la ciencia ciudadana para estudiar el medioambiente”</a:t>
            </a:r>
            <a:endParaRPr/>
          </a:p>
          <a:p>
            <a:pPr indent="0" lvl="0" marL="0" marR="0" rtl="0" algn="ctr">
              <a:spcBef>
                <a:spcPts val="0"/>
              </a:spcBef>
              <a:spcAft>
                <a:spcPts val="0"/>
              </a:spcAft>
              <a:buNone/>
            </a:pPr>
            <a:r>
              <a:rPr b="1" lang="es-CL" sz="1400">
                <a:solidFill>
                  <a:srgbClr val="F78C00"/>
                </a:solidFill>
                <a:latin typeface="Corbel"/>
                <a:ea typeface="Corbel"/>
                <a:cs typeface="Corbel"/>
                <a:sym typeface="Corbel"/>
              </a:rPr>
              <a:t>(Fundación Ciencia Ciudadana, 2018).</a:t>
            </a:r>
            <a:endParaRPr/>
          </a:p>
        </p:txBody>
      </p:sp>
      <p:sp>
        <p:nvSpPr>
          <p:cNvPr id="125" name="Google Shape;125;p17"/>
          <p:cNvSpPr/>
          <p:nvPr/>
        </p:nvSpPr>
        <p:spPr>
          <a:xfrm>
            <a:off x="1054510" y="1598038"/>
            <a:ext cx="4098599" cy="5847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L" sz="1600">
                <a:solidFill>
                  <a:srgbClr val="7F7F7F"/>
                </a:solidFill>
                <a:latin typeface="Corbel"/>
                <a:ea typeface="Corbel"/>
                <a:cs typeface="Corbel"/>
                <a:sym typeface="Corbel"/>
              </a:rPr>
              <a:t>Ofrece oportunidades insospechadas para realizar investigaciones de alto impacto</a:t>
            </a:r>
            <a:endParaRPr/>
          </a:p>
        </p:txBody>
      </p:sp>
      <p:sp>
        <p:nvSpPr>
          <p:cNvPr id="126" name="Google Shape;126;p17"/>
          <p:cNvSpPr/>
          <p:nvPr/>
        </p:nvSpPr>
        <p:spPr>
          <a:xfrm>
            <a:off x="1709670" y="2438305"/>
            <a:ext cx="5659407"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L" sz="1600">
                <a:solidFill>
                  <a:srgbClr val="7F7F7F"/>
                </a:solidFill>
                <a:latin typeface="Corbel"/>
                <a:ea typeface="Corbel"/>
                <a:cs typeface="Corbel"/>
                <a:sym typeface="Corbel"/>
              </a:rPr>
              <a:t>Hasta el 2016, el 82% de los proyectos de ciencia ciudadana se enfocaron en ecosistemas terrestres, el 33% en agua dulce, y el 30% en aguas marinas (Chandler et al., 2016).</a:t>
            </a:r>
            <a:endParaRPr/>
          </a:p>
        </p:txBody>
      </p:sp>
      <p:cxnSp>
        <p:nvCxnSpPr>
          <p:cNvPr id="127" name="Google Shape;127;p17"/>
          <p:cNvCxnSpPr/>
          <p:nvPr/>
        </p:nvCxnSpPr>
        <p:spPr>
          <a:xfrm rot="10800000">
            <a:off x="738275" y="1903567"/>
            <a:ext cx="0" cy="3044850"/>
          </a:xfrm>
          <a:prstGeom prst="straightConnector1">
            <a:avLst/>
          </a:prstGeom>
          <a:noFill/>
          <a:ln cap="rnd" cmpd="sng" w="34925">
            <a:solidFill>
              <a:srgbClr val="F78C00"/>
            </a:solidFill>
            <a:prstDash val="dot"/>
            <a:round/>
            <a:headEnd len="sm" w="sm" type="none"/>
            <a:tailEnd len="sm" w="sm" type="none"/>
          </a:ln>
        </p:spPr>
      </p:cxnSp>
      <p:cxnSp>
        <p:nvCxnSpPr>
          <p:cNvPr id="128" name="Google Shape;128;p17"/>
          <p:cNvCxnSpPr/>
          <p:nvPr/>
        </p:nvCxnSpPr>
        <p:spPr>
          <a:xfrm rot="10800000">
            <a:off x="714884" y="1903567"/>
            <a:ext cx="261544" cy="0"/>
          </a:xfrm>
          <a:prstGeom prst="straightConnector1">
            <a:avLst/>
          </a:prstGeom>
          <a:noFill/>
          <a:ln cap="rnd" cmpd="sng" w="34925">
            <a:solidFill>
              <a:srgbClr val="F78C00"/>
            </a:solidFill>
            <a:prstDash val="dot"/>
            <a:round/>
            <a:headEnd len="sm" w="sm" type="none"/>
            <a:tailEnd len="sm" w="sm" type="none"/>
          </a:ln>
        </p:spPr>
      </p:cxnSp>
      <p:cxnSp>
        <p:nvCxnSpPr>
          <p:cNvPr id="129" name="Google Shape;129;p17"/>
          <p:cNvCxnSpPr/>
          <p:nvPr/>
        </p:nvCxnSpPr>
        <p:spPr>
          <a:xfrm flipH="1">
            <a:off x="740642" y="2853804"/>
            <a:ext cx="865996" cy="15678"/>
          </a:xfrm>
          <a:prstGeom prst="straightConnector1">
            <a:avLst/>
          </a:prstGeom>
          <a:noFill/>
          <a:ln cap="rnd" cmpd="sng" w="34925">
            <a:solidFill>
              <a:srgbClr val="F78C00"/>
            </a:solidFill>
            <a:prstDash val="dot"/>
            <a:round/>
            <a:headEnd len="sm" w="sm" type="none"/>
            <a:tailEnd len="sm" w="sm"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3" name="Shape 133"/>
        <p:cNvGrpSpPr/>
        <p:nvPr/>
      </p:nvGrpSpPr>
      <p:grpSpPr>
        <a:xfrm>
          <a:off x="0" y="0"/>
          <a:ext cx="0" cy="0"/>
          <a:chOff x="0" y="0"/>
          <a:chExt cx="0" cy="0"/>
        </a:xfrm>
      </p:grpSpPr>
      <p:sp>
        <p:nvSpPr>
          <p:cNvPr id="134" name="Google Shape;134;p18"/>
          <p:cNvSpPr txBox="1"/>
          <p:nvPr/>
        </p:nvSpPr>
        <p:spPr>
          <a:xfrm>
            <a:off x="2987900" y="5909514"/>
            <a:ext cx="5334218"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http://cienciaciudadana.cl/wp-content/uploads/2018/04/libro-CC-OK.pdf </a:t>
            </a:r>
            <a:endParaRPr/>
          </a:p>
        </p:txBody>
      </p:sp>
      <p:sp>
        <p:nvSpPr>
          <p:cNvPr id="135" name="Google Shape;135;p18"/>
          <p:cNvSpPr txBox="1"/>
          <p:nvPr/>
        </p:nvSpPr>
        <p:spPr>
          <a:xfrm>
            <a:off x="5392927" y="5520858"/>
            <a:ext cx="292919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Esquema 1  (Elaboración propia)</a:t>
            </a:r>
            <a:endParaRPr i="1" sz="1800">
              <a:solidFill>
                <a:schemeClr val="dk1"/>
              </a:solidFill>
              <a:latin typeface="Calibri"/>
              <a:ea typeface="Calibri"/>
              <a:cs typeface="Calibri"/>
              <a:sym typeface="Calibri"/>
            </a:endParaRPr>
          </a:p>
        </p:txBody>
      </p:sp>
      <p:sp>
        <p:nvSpPr>
          <p:cNvPr id="136" name="Google Shape;136;p18"/>
          <p:cNvSpPr/>
          <p:nvPr/>
        </p:nvSpPr>
        <p:spPr>
          <a:xfrm>
            <a:off x="845656" y="463928"/>
            <a:ext cx="4098599" cy="89255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1800">
                <a:solidFill>
                  <a:srgbClr val="F78C00"/>
                </a:solidFill>
                <a:latin typeface="Corbel"/>
                <a:ea typeface="Corbel"/>
                <a:cs typeface="Corbel"/>
                <a:sym typeface="Corbel"/>
              </a:rPr>
              <a:t>“La fuerza de la ciencia ciudadana para estudiar el medioambiente”</a:t>
            </a:r>
            <a:endParaRPr/>
          </a:p>
          <a:p>
            <a:pPr indent="0" lvl="0" marL="0" marR="0" rtl="0" algn="ctr">
              <a:spcBef>
                <a:spcPts val="0"/>
              </a:spcBef>
              <a:spcAft>
                <a:spcPts val="0"/>
              </a:spcAft>
              <a:buNone/>
            </a:pPr>
            <a:r>
              <a:rPr b="1" lang="es-CL" sz="1400">
                <a:solidFill>
                  <a:srgbClr val="F78C00"/>
                </a:solidFill>
                <a:latin typeface="Corbel"/>
                <a:ea typeface="Corbel"/>
                <a:cs typeface="Corbel"/>
                <a:sym typeface="Corbel"/>
              </a:rPr>
              <a:t>(Fundación Ciencia Ciudadana, 2018).</a:t>
            </a:r>
            <a:endParaRPr/>
          </a:p>
        </p:txBody>
      </p:sp>
      <p:sp>
        <p:nvSpPr>
          <p:cNvPr id="137" name="Google Shape;137;p18"/>
          <p:cNvSpPr/>
          <p:nvPr/>
        </p:nvSpPr>
        <p:spPr>
          <a:xfrm>
            <a:off x="1054510" y="1598038"/>
            <a:ext cx="4098599" cy="5847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L" sz="1600">
                <a:solidFill>
                  <a:srgbClr val="7F7F7F"/>
                </a:solidFill>
                <a:latin typeface="Corbel"/>
                <a:ea typeface="Corbel"/>
                <a:cs typeface="Corbel"/>
                <a:sym typeface="Corbel"/>
              </a:rPr>
              <a:t>Ofrece oportunidades insospechadas para realizar investigaciones de alto impacto</a:t>
            </a:r>
            <a:endParaRPr/>
          </a:p>
        </p:txBody>
      </p:sp>
      <p:sp>
        <p:nvSpPr>
          <p:cNvPr id="138" name="Google Shape;138;p18"/>
          <p:cNvSpPr/>
          <p:nvPr/>
        </p:nvSpPr>
        <p:spPr>
          <a:xfrm>
            <a:off x="2159581" y="3459773"/>
            <a:ext cx="5334218"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L" sz="1600">
                <a:solidFill>
                  <a:srgbClr val="7F7F7F"/>
                </a:solidFill>
                <a:latin typeface="Corbel"/>
                <a:ea typeface="Corbel"/>
                <a:cs typeface="Corbel"/>
                <a:sym typeface="Corbel"/>
              </a:rPr>
              <a:t>50% de la información registrada en el mundo y en la infraestructura mundial de la información en biodiversidad (GBIF) proviene de programas de proyectos locales</a:t>
            </a:r>
            <a:endParaRPr/>
          </a:p>
        </p:txBody>
      </p:sp>
      <p:sp>
        <p:nvSpPr>
          <p:cNvPr id="139" name="Google Shape;139;p18"/>
          <p:cNvSpPr/>
          <p:nvPr/>
        </p:nvSpPr>
        <p:spPr>
          <a:xfrm>
            <a:off x="1709670" y="2438305"/>
            <a:ext cx="5659407"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L" sz="1600">
                <a:solidFill>
                  <a:srgbClr val="7F7F7F"/>
                </a:solidFill>
                <a:latin typeface="Corbel"/>
                <a:ea typeface="Corbel"/>
                <a:cs typeface="Corbel"/>
                <a:sym typeface="Corbel"/>
              </a:rPr>
              <a:t>Hasta el 2016, el 82% de los proyectos de ciencia ciudadana se enfocaron en ecosistemas terrestres, el 33% en agua dulce, y el 30% en aguas marinas (Chandler et al., 2016).</a:t>
            </a:r>
            <a:endParaRPr/>
          </a:p>
        </p:txBody>
      </p:sp>
      <p:cxnSp>
        <p:nvCxnSpPr>
          <p:cNvPr id="140" name="Google Shape;140;p18"/>
          <p:cNvCxnSpPr/>
          <p:nvPr/>
        </p:nvCxnSpPr>
        <p:spPr>
          <a:xfrm rot="10800000">
            <a:off x="738275" y="1903567"/>
            <a:ext cx="0" cy="3044850"/>
          </a:xfrm>
          <a:prstGeom prst="straightConnector1">
            <a:avLst/>
          </a:prstGeom>
          <a:noFill/>
          <a:ln cap="rnd" cmpd="sng" w="34925">
            <a:solidFill>
              <a:srgbClr val="F78C00"/>
            </a:solidFill>
            <a:prstDash val="dot"/>
            <a:round/>
            <a:headEnd len="sm" w="sm" type="none"/>
            <a:tailEnd len="sm" w="sm" type="none"/>
          </a:ln>
        </p:spPr>
      </p:cxnSp>
      <p:cxnSp>
        <p:nvCxnSpPr>
          <p:cNvPr id="141" name="Google Shape;141;p18"/>
          <p:cNvCxnSpPr/>
          <p:nvPr/>
        </p:nvCxnSpPr>
        <p:spPr>
          <a:xfrm rot="10800000">
            <a:off x="714884" y="1903567"/>
            <a:ext cx="261544" cy="0"/>
          </a:xfrm>
          <a:prstGeom prst="straightConnector1">
            <a:avLst/>
          </a:prstGeom>
          <a:noFill/>
          <a:ln cap="rnd" cmpd="sng" w="34925">
            <a:solidFill>
              <a:srgbClr val="F78C00"/>
            </a:solidFill>
            <a:prstDash val="dot"/>
            <a:round/>
            <a:headEnd len="sm" w="sm" type="none"/>
            <a:tailEnd len="sm" w="sm" type="none"/>
          </a:ln>
        </p:spPr>
      </p:cxnSp>
      <p:cxnSp>
        <p:nvCxnSpPr>
          <p:cNvPr id="142" name="Google Shape;142;p18"/>
          <p:cNvCxnSpPr/>
          <p:nvPr/>
        </p:nvCxnSpPr>
        <p:spPr>
          <a:xfrm flipH="1">
            <a:off x="740642" y="2853804"/>
            <a:ext cx="865996" cy="15678"/>
          </a:xfrm>
          <a:prstGeom prst="straightConnector1">
            <a:avLst/>
          </a:prstGeom>
          <a:noFill/>
          <a:ln cap="rnd" cmpd="sng" w="34925">
            <a:solidFill>
              <a:srgbClr val="F78C00"/>
            </a:solidFill>
            <a:prstDash val="dot"/>
            <a:round/>
            <a:headEnd len="sm" w="sm" type="none"/>
            <a:tailEnd len="sm" w="sm" type="none"/>
          </a:ln>
        </p:spPr>
      </p:cxnSp>
      <p:cxnSp>
        <p:nvCxnSpPr>
          <p:cNvPr id="143" name="Google Shape;143;p18"/>
          <p:cNvCxnSpPr/>
          <p:nvPr/>
        </p:nvCxnSpPr>
        <p:spPr>
          <a:xfrm flipH="1">
            <a:off x="753522" y="3875272"/>
            <a:ext cx="1367422" cy="11641"/>
          </a:xfrm>
          <a:prstGeom prst="straightConnector1">
            <a:avLst/>
          </a:prstGeom>
          <a:noFill/>
          <a:ln cap="rnd" cmpd="sng" w="34925">
            <a:solidFill>
              <a:srgbClr val="F78C00"/>
            </a:solidFill>
            <a:prstDash val="dot"/>
            <a:round/>
            <a:headEnd len="sm" w="sm" type="none"/>
            <a:tailEnd len="sm" w="sm" type="non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7" name="Shape 147"/>
        <p:cNvGrpSpPr/>
        <p:nvPr/>
      </p:nvGrpSpPr>
      <p:grpSpPr>
        <a:xfrm>
          <a:off x="0" y="0"/>
          <a:ext cx="0" cy="0"/>
          <a:chOff x="0" y="0"/>
          <a:chExt cx="0" cy="0"/>
        </a:xfrm>
      </p:grpSpPr>
      <p:sp>
        <p:nvSpPr>
          <p:cNvPr id="148" name="Google Shape;148;p19"/>
          <p:cNvSpPr txBox="1"/>
          <p:nvPr/>
        </p:nvSpPr>
        <p:spPr>
          <a:xfrm>
            <a:off x="2987900" y="5909514"/>
            <a:ext cx="5334218"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http://cienciaciudadana.cl/wp-content/uploads/2018/04/libro-CC-OK.pdf </a:t>
            </a:r>
            <a:endParaRPr/>
          </a:p>
        </p:txBody>
      </p:sp>
      <p:sp>
        <p:nvSpPr>
          <p:cNvPr id="149" name="Google Shape;149;p19"/>
          <p:cNvSpPr txBox="1"/>
          <p:nvPr/>
        </p:nvSpPr>
        <p:spPr>
          <a:xfrm>
            <a:off x="5392927" y="5520858"/>
            <a:ext cx="2929191"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Esquema 1  (Elaboración propia)</a:t>
            </a:r>
            <a:endParaRPr i="1" sz="1800">
              <a:solidFill>
                <a:schemeClr val="dk1"/>
              </a:solidFill>
              <a:latin typeface="Calibri"/>
              <a:ea typeface="Calibri"/>
              <a:cs typeface="Calibri"/>
              <a:sym typeface="Calibri"/>
            </a:endParaRPr>
          </a:p>
        </p:txBody>
      </p:sp>
      <p:sp>
        <p:nvSpPr>
          <p:cNvPr id="150" name="Google Shape;150;p19"/>
          <p:cNvSpPr/>
          <p:nvPr/>
        </p:nvSpPr>
        <p:spPr>
          <a:xfrm>
            <a:off x="845656" y="463928"/>
            <a:ext cx="4098599" cy="89255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1" lang="es-CL" sz="1800">
                <a:solidFill>
                  <a:srgbClr val="F78C00"/>
                </a:solidFill>
                <a:latin typeface="Corbel"/>
                <a:ea typeface="Corbel"/>
                <a:cs typeface="Corbel"/>
                <a:sym typeface="Corbel"/>
              </a:rPr>
              <a:t>“La fuerza de la ciencia ciudadana para estudiar el medioambiente”</a:t>
            </a:r>
            <a:endParaRPr/>
          </a:p>
          <a:p>
            <a:pPr indent="0" lvl="0" marL="0" marR="0" rtl="0" algn="ctr">
              <a:spcBef>
                <a:spcPts val="0"/>
              </a:spcBef>
              <a:spcAft>
                <a:spcPts val="0"/>
              </a:spcAft>
              <a:buNone/>
            </a:pPr>
            <a:r>
              <a:rPr b="1" lang="es-CL" sz="1400">
                <a:solidFill>
                  <a:srgbClr val="F78C00"/>
                </a:solidFill>
                <a:latin typeface="Corbel"/>
                <a:ea typeface="Corbel"/>
                <a:cs typeface="Corbel"/>
                <a:sym typeface="Corbel"/>
              </a:rPr>
              <a:t>(Fundación Ciencia Ciudadana, 2018).</a:t>
            </a:r>
            <a:endParaRPr/>
          </a:p>
        </p:txBody>
      </p:sp>
      <p:sp>
        <p:nvSpPr>
          <p:cNvPr id="151" name="Google Shape;151;p19"/>
          <p:cNvSpPr/>
          <p:nvPr/>
        </p:nvSpPr>
        <p:spPr>
          <a:xfrm>
            <a:off x="1054510" y="1598038"/>
            <a:ext cx="4098599" cy="5847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L" sz="1600">
                <a:solidFill>
                  <a:srgbClr val="7F7F7F"/>
                </a:solidFill>
                <a:latin typeface="Corbel"/>
                <a:ea typeface="Corbel"/>
                <a:cs typeface="Corbel"/>
                <a:sym typeface="Corbel"/>
              </a:rPr>
              <a:t>Ofrece oportunidades insospechadas para realizar investigaciones de alto impacto</a:t>
            </a:r>
            <a:endParaRPr/>
          </a:p>
        </p:txBody>
      </p:sp>
      <p:sp>
        <p:nvSpPr>
          <p:cNvPr id="152" name="Google Shape;152;p19"/>
          <p:cNvSpPr/>
          <p:nvPr/>
        </p:nvSpPr>
        <p:spPr>
          <a:xfrm>
            <a:off x="2159581" y="3459773"/>
            <a:ext cx="5334218"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L" sz="1600">
                <a:solidFill>
                  <a:srgbClr val="7F7F7F"/>
                </a:solidFill>
                <a:latin typeface="Corbel"/>
                <a:ea typeface="Corbel"/>
                <a:cs typeface="Corbel"/>
                <a:sym typeface="Corbel"/>
              </a:rPr>
              <a:t>50% de la información registrada en el mundo y en la infraestructura mundial de la información en biodiversidad (GBIF) proviene de programas de proyectos locales</a:t>
            </a:r>
            <a:endParaRPr/>
          </a:p>
        </p:txBody>
      </p:sp>
      <p:sp>
        <p:nvSpPr>
          <p:cNvPr id="153" name="Google Shape;153;p19"/>
          <p:cNvSpPr/>
          <p:nvPr/>
        </p:nvSpPr>
        <p:spPr>
          <a:xfrm>
            <a:off x="1709670" y="2438305"/>
            <a:ext cx="5659407"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L" sz="1600">
                <a:solidFill>
                  <a:srgbClr val="7F7F7F"/>
                </a:solidFill>
                <a:latin typeface="Corbel"/>
                <a:ea typeface="Corbel"/>
                <a:cs typeface="Corbel"/>
                <a:sym typeface="Corbel"/>
              </a:rPr>
              <a:t>Hasta el 2016, el 82% de los proyectos de ciencia ciudadana se enfocaron en ecosistemas terrestres, el 33% en agua dulce, y el 30% en aguas marinas (Chandler et al., 2016).</a:t>
            </a:r>
            <a:endParaRPr/>
          </a:p>
        </p:txBody>
      </p:sp>
      <p:sp>
        <p:nvSpPr>
          <p:cNvPr id="154" name="Google Shape;154;p19"/>
          <p:cNvSpPr/>
          <p:nvPr/>
        </p:nvSpPr>
        <p:spPr>
          <a:xfrm>
            <a:off x="2725818" y="4481241"/>
            <a:ext cx="5334218"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CL" sz="1600">
                <a:solidFill>
                  <a:srgbClr val="7F7F7F"/>
                </a:solidFill>
                <a:latin typeface="Corbel"/>
                <a:ea typeface="Corbel"/>
                <a:cs typeface="Corbel"/>
                <a:sym typeface="Corbel"/>
              </a:rPr>
              <a:t>Permite la obtención de datos, trabajar y fortalecer la relación con las comunidades locales para estudios ecológicos tanto urbanos como  agrícolas y residenciales. </a:t>
            </a:r>
            <a:endParaRPr/>
          </a:p>
        </p:txBody>
      </p:sp>
      <p:cxnSp>
        <p:nvCxnSpPr>
          <p:cNvPr id="155" name="Google Shape;155;p19"/>
          <p:cNvCxnSpPr/>
          <p:nvPr/>
        </p:nvCxnSpPr>
        <p:spPr>
          <a:xfrm rot="10800000">
            <a:off x="738275" y="1903567"/>
            <a:ext cx="0" cy="3044850"/>
          </a:xfrm>
          <a:prstGeom prst="straightConnector1">
            <a:avLst/>
          </a:prstGeom>
          <a:noFill/>
          <a:ln cap="rnd" cmpd="sng" w="34925">
            <a:solidFill>
              <a:srgbClr val="F78C00"/>
            </a:solidFill>
            <a:prstDash val="dot"/>
            <a:round/>
            <a:headEnd len="sm" w="sm" type="none"/>
            <a:tailEnd len="sm" w="sm" type="none"/>
          </a:ln>
        </p:spPr>
      </p:cxnSp>
      <p:cxnSp>
        <p:nvCxnSpPr>
          <p:cNvPr id="156" name="Google Shape;156;p19"/>
          <p:cNvCxnSpPr/>
          <p:nvPr/>
        </p:nvCxnSpPr>
        <p:spPr>
          <a:xfrm rot="10800000">
            <a:off x="714884" y="1903567"/>
            <a:ext cx="261544" cy="0"/>
          </a:xfrm>
          <a:prstGeom prst="straightConnector1">
            <a:avLst/>
          </a:prstGeom>
          <a:noFill/>
          <a:ln cap="rnd" cmpd="sng" w="34925">
            <a:solidFill>
              <a:srgbClr val="F78C00"/>
            </a:solidFill>
            <a:prstDash val="dot"/>
            <a:round/>
            <a:headEnd len="sm" w="sm" type="none"/>
            <a:tailEnd len="sm" w="sm" type="none"/>
          </a:ln>
        </p:spPr>
      </p:cxnSp>
      <p:cxnSp>
        <p:nvCxnSpPr>
          <p:cNvPr id="157" name="Google Shape;157;p19"/>
          <p:cNvCxnSpPr/>
          <p:nvPr/>
        </p:nvCxnSpPr>
        <p:spPr>
          <a:xfrm flipH="1">
            <a:off x="740642" y="2853804"/>
            <a:ext cx="865996" cy="15678"/>
          </a:xfrm>
          <a:prstGeom prst="straightConnector1">
            <a:avLst/>
          </a:prstGeom>
          <a:noFill/>
          <a:ln cap="rnd" cmpd="sng" w="34925">
            <a:solidFill>
              <a:srgbClr val="F78C00"/>
            </a:solidFill>
            <a:prstDash val="dot"/>
            <a:round/>
            <a:headEnd len="sm" w="sm" type="none"/>
            <a:tailEnd len="sm" w="sm" type="none"/>
          </a:ln>
        </p:spPr>
      </p:cxnSp>
      <p:cxnSp>
        <p:nvCxnSpPr>
          <p:cNvPr id="158" name="Google Shape;158;p19"/>
          <p:cNvCxnSpPr/>
          <p:nvPr/>
        </p:nvCxnSpPr>
        <p:spPr>
          <a:xfrm flipH="1">
            <a:off x="753522" y="3875272"/>
            <a:ext cx="1367422" cy="11641"/>
          </a:xfrm>
          <a:prstGeom prst="straightConnector1">
            <a:avLst/>
          </a:prstGeom>
          <a:noFill/>
          <a:ln cap="rnd" cmpd="sng" w="34925">
            <a:solidFill>
              <a:srgbClr val="F78C00"/>
            </a:solidFill>
            <a:prstDash val="dot"/>
            <a:round/>
            <a:headEnd len="sm" w="sm" type="none"/>
            <a:tailEnd len="sm" w="sm" type="none"/>
          </a:ln>
        </p:spPr>
      </p:cxnSp>
      <p:cxnSp>
        <p:nvCxnSpPr>
          <p:cNvPr id="159" name="Google Shape;159;p19"/>
          <p:cNvCxnSpPr/>
          <p:nvPr/>
        </p:nvCxnSpPr>
        <p:spPr>
          <a:xfrm rot="10800000">
            <a:off x="766401" y="4968738"/>
            <a:ext cx="1886647" cy="0"/>
          </a:xfrm>
          <a:prstGeom prst="straightConnector1">
            <a:avLst/>
          </a:prstGeom>
          <a:noFill/>
          <a:ln cap="rnd" cmpd="sng" w="34925">
            <a:solidFill>
              <a:srgbClr val="F78C00"/>
            </a:solidFill>
            <a:prstDash val="dot"/>
            <a:round/>
            <a:headEnd len="sm" w="sm" type="none"/>
            <a:tailEnd len="sm" w="sm"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3" name="Shape 163"/>
        <p:cNvGrpSpPr/>
        <p:nvPr/>
      </p:nvGrpSpPr>
      <p:grpSpPr>
        <a:xfrm>
          <a:off x="0" y="0"/>
          <a:ext cx="0" cy="0"/>
          <a:chOff x="0" y="0"/>
          <a:chExt cx="0" cy="0"/>
        </a:xfrm>
      </p:grpSpPr>
      <p:sp>
        <p:nvSpPr>
          <p:cNvPr id="164" name="Google Shape;164;p20"/>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EL MODELO CANVAS</a:t>
            </a:r>
            <a:endParaRPr b="0" i="0" sz="2400" u="none" cap="none" strike="noStrike">
              <a:solidFill>
                <a:srgbClr val="F78C00"/>
              </a:solidFill>
              <a:latin typeface="Calibri"/>
              <a:ea typeface="Calibri"/>
              <a:cs typeface="Calibri"/>
              <a:sym typeface="Calibri"/>
            </a:endParaRPr>
          </a:p>
        </p:txBody>
      </p:sp>
      <p:sp>
        <p:nvSpPr>
          <p:cNvPr id="165" name="Google Shape;165;p20"/>
          <p:cNvSpPr txBox="1"/>
          <p:nvPr/>
        </p:nvSpPr>
        <p:spPr>
          <a:xfrm>
            <a:off x="2987900" y="5909514"/>
            <a:ext cx="5334218"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http://cienciaciudadana.</a:t>
            </a:r>
            <a:r>
              <a:rPr i="1" lang="es-CL" sz="1200">
                <a:solidFill>
                  <a:srgbClr val="A5A5A5"/>
                </a:solidFill>
                <a:latin typeface="Corbel"/>
                <a:ea typeface="Corbel"/>
                <a:cs typeface="Corbel"/>
                <a:sym typeface="Corbel"/>
              </a:rPr>
              <a:t>cl</a:t>
            </a:r>
            <a:r>
              <a:rPr i="1" lang="es-CL" sz="1200">
                <a:solidFill>
                  <a:srgbClr val="7F7F7F"/>
                </a:solidFill>
                <a:latin typeface="Corbel"/>
                <a:ea typeface="Corbel"/>
                <a:cs typeface="Corbel"/>
                <a:sym typeface="Corbel"/>
              </a:rPr>
              <a:t>/wp-content/uploads/2018/04/libro-CC-OK.pdf </a:t>
            </a:r>
            <a:endParaRPr/>
          </a:p>
        </p:txBody>
      </p:sp>
      <p:pic>
        <p:nvPicPr>
          <p:cNvPr id="166" name="Google Shape;166;p20"/>
          <p:cNvPicPr preferRelativeResize="0"/>
          <p:nvPr/>
        </p:nvPicPr>
        <p:blipFill rotWithShape="1">
          <a:blip r:embed="rId4">
            <a:alphaModFix/>
          </a:blip>
          <a:srcRect b="0" l="0" r="0" t="0"/>
          <a:stretch/>
        </p:blipFill>
        <p:spPr>
          <a:xfrm>
            <a:off x="3746949" y="1259052"/>
            <a:ext cx="1650101" cy="1678163"/>
          </a:xfrm>
          <a:prstGeom prst="rect">
            <a:avLst/>
          </a:prstGeom>
          <a:noFill/>
          <a:ln>
            <a:noFill/>
          </a:ln>
        </p:spPr>
      </p:pic>
      <p:sp>
        <p:nvSpPr>
          <p:cNvPr id="167" name="Google Shape;167;p20"/>
          <p:cNvSpPr/>
          <p:nvPr/>
        </p:nvSpPr>
        <p:spPr>
          <a:xfrm>
            <a:off x="531023" y="3169036"/>
            <a:ext cx="8058795" cy="2308284"/>
          </a:xfrm>
          <a:prstGeom prst="rect">
            <a:avLst/>
          </a:prstGeom>
          <a:noFill/>
          <a:ln>
            <a:noFill/>
          </a:ln>
        </p:spPr>
        <p:txBody>
          <a:bodyPr anchorCtr="0" anchor="t" bIns="45700" lIns="91425" spcFirstLastPara="1" rIns="91425" wrap="square" tIns="45700">
            <a:noAutofit/>
          </a:bodyPr>
          <a:lstStyle/>
          <a:p>
            <a:pPr indent="-285750" lvl="0" marL="285750" marR="0" rtl="0" algn="ctr">
              <a:lnSpc>
                <a:spcPct val="150000"/>
              </a:lnSpc>
              <a:spcBef>
                <a:spcPts val="0"/>
              </a:spcBef>
              <a:spcAft>
                <a:spcPts val="0"/>
              </a:spcAft>
              <a:buClr>
                <a:srgbClr val="F78C00"/>
              </a:buClr>
              <a:buSzPts val="1600"/>
              <a:buFont typeface="Courier New"/>
              <a:buChar char="o"/>
            </a:pPr>
            <a:r>
              <a:rPr lang="es-CL" sz="1600">
                <a:solidFill>
                  <a:srgbClr val="7F7F7F"/>
                </a:solidFill>
                <a:latin typeface="Corbel"/>
                <a:ea typeface="Corbel"/>
                <a:cs typeface="Corbel"/>
                <a:sym typeface="Corbel"/>
              </a:rPr>
              <a:t>Creado por Alexander Osterwalder en 2004.</a:t>
            </a:r>
            <a:endParaRPr/>
          </a:p>
          <a:p>
            <a:pPr indent="-285750" lvl="0" marL="285750" marR="0" rtl="0" algn="ctr">
              <a:lnSpc>
                <a:spcPct val="150000"/>
              </a:lnSpc>
              <a:spcBef>
                <a:spcPts val="0"/>
              </a:spcBef>
              <a:spcAft>
                <a:spcPts val="0"/>
              </a:spcAft>
              <a:buClr>
                <a:srgbClr val="F78C00"/>
              </a:buClr>
              <a:buSzPts val="1600"/>
              <a:buFont typeface="Courier New"/>
              <a:buChar char="o"/>
            </a:pPr>
            <a:r>
              <a:rPr lang="es-CL" sz="1600">
                <a:solidFill>
                  <a:srgbClr val="7F7F7F"/>
                </a:solidFill>
                <a:latin typeface="Corbel"/>
                <a:ea typeface="Corbel"/>
                <a:cs typeface="Corbel"/>
                <a:sym typeface="Corbel"/>
              </a:rPr>
              <a:t>Su objetivo… Establecer una relación lógica entre cada uno de los componentes de un proyecto y todas las variables que influyen para que sea exitoso. </a:t>
            </a:r>
            <a:endParaRPr/>
          </a:p>
          <a:p>
            <a:pPr indent="-285750" lvl="0" marL="285750" marR="0" rtl="0" algn="ctr">
              <a:lnSpc>
                <a:spcPct val="150000"/>
              </a:lnSpc>
              <a:spcBef>
                <a:spcPts val="0"/>
              </a:spcBef>
              <a:spcAft>
                <a:spcPts val="0"/>
              </a:spcAft>
              <a:buClr>
                <a:srgbClr val="F78C00"/>
              </a:buClr>
              <a:buSzPts val="1600"/>
              <a:buFont typeface="Courier New"/>
              <a:buChar char="o"/>
            </a:pPr>
            <a:r>
              <a:rPr lang="es-CL" sz="1600">
                <a:solidFill>
                  <a:srgbClr val="7F7F7F"/>
                </a:solidFill>
                <a:latin typeface="Corbel"/>
                <a:ea typeface="Corbel"/>
                <a:cs typeface="Corbel"/>
                <a:sym typeface="Corbel"/>
              </a:rPr>
              <a:t>En un inicio surgió para apoyar ideas de negocio; con el tiempo se adaptó a otras disciplinas, como el diseño social, la formación de proyectos para ONG y también para ciencia ciudadana.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1" name="Shape 171"/>
        <p:cNvGrpSpPr/>
        <p:nvPr/>
      </p:nvGrpSpPr>
      <p:grpSpPr>
        <a:xfrm>
          <a:off x="0" y="0"/>
          <a:ext cx="0" cy="0"/>
          <a:chOff x="0" y="0"/>
          <a:chExt cx="0" cy="0"/>
        </a:xfrm>
      </p:grpSpPr>
      <p:sp>
        <p:nvSpPr>
          <p:cNvPr id="172" name="Google Shape;172;p21"/>
          <p:cNvSpPr txBox="1"/>
          <p:nvPr/>
        </p:nvSpPr>
        <p:spPr>
          <a:xfrm>
            <a:off x="845321" y="1656604"/>
            <a:ext cx="7453356" cy="572700"/>
          </a:xfrm>
          <a:prstGeom prst="rect">
            <a:avLst/>
          </a:prstGeom>
          <a:noFill/>
          <a:ln>
            <a:noFill/>
          </a:ln>
        </p:spPr>
        <p:txBody>
          <a:bodyPr anchorCtr="0" anchor="t" bIns="91425" lIns="91425" spcFirstLastPara="1" rIns="91425" wrap="square" tIns="91425">
            <a:noAutofit/>
          </a:bodyPr>
          <a:lstStyle/>
          <a:p>
            <a:pPr indent="0" lvl="0" marL="0" marR="0" rtl="0" algn="ctr">
              <a:lnSpc>
                <a:spcPct val="90000"/>
              </a:lnSpc>
              <a:spcBef>
                <a:spcPts val="0"/>
              </a:spcBef>
              <a:spcAft>
                <a:spcPts val="0"/>
              </a:spcAft>
              <a:buClr>
                <a:srgbClr val="F78C00"/>
              </a:buClr>
              <a:buSzPts val="3600"/>
              <a:buFont typeface="Corbel"/>
              <a:buNone/>
            </a:pPr>
            <a:r>
              <a:rPr b="1" lang="es-CL" sz="3600">
                <a:solidFill>
                  <a:srgbClr val="F78C00"/>
                </a:solidFill>
                <a:latin typeface="Corbel"/>
                <a:ea typeface="Corbel"/>
                <a:cs typeface="Corbel"/>
                <a:sym typeface="Corbel"/>
              </a:rPr>
              <a:t>Modelo Canvas para planificar un proyecto de ciencia ciudadana </a:t>
            </a:r>
            <a:endParaRPr/>
          </a:p>
        </p:txBody>
      </p:sp>
      <p:pic>
        <p:nvPicPr>
          <p:cNvPr id="173" name="Google Shape;173;p21"/>
          <p:cNvPicPr preferRelativeResize="0"/>
          <p:nvPr/>
        </p:nvPicPr>
        <p:blipFill rotWithShape="1">
          <a:blip r:embed="rId4">
            <a:alphaModFix/>
          </a:blip>
          <a:srcRect b="0" l="0" r="0" t="0"/>
          <a:stretch/>
        </p:blipFill>
        <p:spPr>
          <a:xfrm>
            <a:off x="3472620" y="3155323"/>
            <a:ext cx="2198759" cy="2236153"/>
          </a:xfrm>
          <a:prstGeom prst="rect">
            <a:avLst/>
          </a:prstGeom>
          <a:noFill/>
          <a:ln>
            <a:noFill/>
          </a:ln>
        </p:spPr>
      </p:pic>
      <p:cxnSp>
        <p:nvCxnSpPr>
          <p:cNvPr id="174" name="Google Shape;174;p21"/>
          <p:cNvCxnSpPr/>
          <p:nvPr/>
        </p:nvCxnSpPr>
        <p:spPr>
          <a:xfrm rot="10800000">
            <a:off x="1226765" y="2856603"/>
            <a:ext cx="6690468" cy="0"/>
          </a:xfrm>
          <a:prstGeom prst="straightConnector1">
            <a:avLst/>
          </a:prstGeom>
          <a:noFill/>
          <a:ln cap="rnd" cmpd="sng" w="34925">
            <a:solidFill>
              <a:srgbClr val="F78C00"/>
            </a:solidFill>
            <a:prstDash val="dot"/>
            <a:round/>
            <a:headEnd len="sm" w="sm" type="none"/>
            <a:tailEnd len="sm" w="sm" type="non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8" name="Shape 178"/>
        <p:cNvGrpSpPr/>
        <p:nvPr/>
      </p:nvGrpSpPr>
      <p:grpSpPr>
        <a:xfrm>
          <a:off x="0" y="0"/>
          <a:ext cx="0" cy="0"/>
          <a:chOff x="0" y="0"/>
          <a:chExt cx="0" cy="0"/>
        </a:xfrm>
      </p:grpSpPr>
      <p:pic>
        <p:nvPicPr>
          <p:cNvPr id="179" name="Google Shape;179;p22"/>
          <p:cNvPicPr preferRelativeResize="0"/>
          <p:nvPr/>
        </p:nvPicPr>
        <p:blipFill rotWithShape="1">
          <a:blip r:embed="rId4">
            <a:alphaModFix/>
          </a:blip>
          <a:srcRect b="0" l="0" r="0" t="0"/>
          <a:stretch/>
        </p:blipFill>
        <p:spPr>
          <a:xfrm>
            <a:off x="337796" y="1256404"/>
            <a:ext cx="2359164" cy="3972418"/>
          </a:xfrm>
          <a:prstGeom prst="rect">
            <a:avLst/>
          </a:prstGeom>
          <a:noFill/>
          <a:ln>
            <a:noFill/>
          </a:ln>
        </p:spPr>
      </p:pic>
      <p:sp>
        <p:nvSpPr>
          <p:cNvPr id="180" name="Google Shape;180;p22"/>
          <p:cNvSpPr txBox="1"/>
          <p:nvPr/>
        </p:nvSpPr>
        <p:spPr>
          <a:xfrm>
            <a:off x="456694" y="1432252"/>
            <a:ext cx="550803" cy="563973"/>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93D2B8"/>
              </a:buClr>
              <a:buSzPts val="3200"/>
              <a:buFont typeface="Calibri"/>
              <a:buNone/>
            </a:pPr>
            <a:r>
              <a:rPr b="1" i="0" lang="es-CL" sz="3200" u="none" cap="none" strike="noStrike">
                <a:solidFill>
                  <a:schemeClr val="lt1"/>
                </a:solidFill>
                <a:latin typeface="Corbel"/>
                <a:ea typeface="Corbel"/>
                <a:cs typeface="Corbel"/>
                <a:sym typeface="Corbel"/>
              </a:rPr>
              <a:t>1.</a:t>
            </a:r>
            <a:endParaRPr b="0" i="0" sz="1800" u="none" cap="none" strike="noStrike">
              <a:solidFill>
                <a:schemeClr val="lt1"/>
              </a:solidFill>
              <a:latin typeface="Calibri"/>
              <a:ea typeface="Calibri"/>
              <a:cs typeface="Calibri"/>
              <a:sym typeface="Calibri"/>
            </a:endParaRPr>
          </a:p>
        </p:txBody>
      </p:sp>
      <p:sp>
        <p:nvSpPr>
          <p:cNvPr id="181" name="Google Shape;181;p22"/>
          <p:cNvSpPr/>
          <p:nvPr/>
        </p:nvSpPr>
        <p:spPr>
          <a:xfrm>
            <a:off x="904465" y="1573065"/>
            <a:ext cx="1558015" cy="553998"/>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s-CL" sz="1600">
                <a:solidFill>
                  <a:srgbClr val="7F7F7F"/>
                </a:solidFill>
                <a:latin typeface="Corbel"/>
                <a:ea typeface="Corbel"/>
                <a:cs typeface="Corbel"/>
                <a:sym typeface="Corbel"/>
              </a:rPr>
              <a:t>¿Qué harás? </a:t>
            </a:r>
            <a:endParaRPr/>
          </a:p>
          <a:p>
            <a:pPr indent="0" lvl="0" marL="0" marR="0" rtl="0" algn="r">
              <a:spcBef>
                <a:spcPts val="0"/>
              </a:spcBef>
              <a:spcAft>
                <a:spcPts val="0"/>
              </a:spcAft>
              <a:buNone/>
            </a:pPr>
            <a:r>
              <a:t/>
            </a:r>
            <a:endParaRPr sz="1400">
              <a:solidFill>
                <a:srgbClr val="7F7F7F"/>
              </a:solidFill>
              <a:latin typeface="Corbel"/>
              <a:ea typeface="Corbel"/>
              <a:cs typeface="Corbel"/>
              <a:sym typeface="Corbel"/>
            </a:endParaRPr>
          </a:p>
        </p:txBody>
      </p:sp>
      <p:sp>
        <p:nvSpPr>
          <p:cNvPr id="182" name="Google Shape;182;p22"/>
          <p:cNvSpPr/>
          <p:nvPr/>
        </p:nvSpPr>
        <p:spPr>
          <a:xfrm>
            <a:off x="549966" y="2172073"/>
            <a:ext cx="2028423" cy="73866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“Pregunta de investigación y objetivos concretos”</a:t>
            </a:r>
            <a:endParaRPr/>
          </a:p>
        </p:txBody>
      </p:sp>
      <p:sp>
        <p:nvSpPr>
          <p:cNvPr id="183" name="Google Shape;183;p22"/>
          <p:cNvSpPr/>
          <p:nvPr/>
        </p:nvSpPr>
        <p:spPr>
          <a:xfrm>
            <a:off x="524209" y="3307008"/>
            <a:ext cx="2079939" cy="149271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300">
                <a:solidFill>
                  <a:srgbClr val="F78C00"/>
                </a:solidFill>
                <a:latin typeface="Corbel"/>
                <a:ea typeface="Corbel"/>
                <a:cs typeface="Corbel"/>
                <a:sym typeface="Corbel"/>
              </a:rPr>
              <a:t>A. </a:t>
            </a:r>
            <a:r>
              <a:rPr lang="es-CL" sz="1300">
                <a:solidFill>
                  <a:srgbClr val="F78C00"/>
                </a:solidFill>
                <a:latin typeface="Corbel"/>
                <a:ea typeface="Corbel"/>
                <a:cs typeface="Corbel"/>
                <a:sym typeface="Corbel"/>
              </a:rPr>
              <a:t> </a:t>
            </a:r>
            <a:r>
              <a:rPr lang="es-CL" sz="1300">
                <a:solidFill>
                  <a:srgbClr val="7F7F7F"/>
                </a:solidFill>
                <a:latin typeface="Corbel"/>
                <a:ea typeface="Corbel"/>
                <a:cs typeface="Corbel"/>
                <a:sym typeface="Corbel"/>
              </a:rPr>
              <a:t>Pregunta de investigación y objetivos concretos.</a:t>
            </a:r>
            <a:endParaRPr/>
          </a:p>
          <a:p>
            <a:pPr indent="0" lvl="0" marL="0" marR="0" rtl="0" algn="ctr">
              <a:spcBef>
                <a:spcPts val="0"/>
              </a:spcBef>
              <a:spcAft>
                <a:spcPts val="0"/>
              </a:spcAft>
              <a:buNone/>
            </a:pPr>
            <a:r>
              <a:t/>
            </a:r>
            <a:endParaRPr sz="1300">
              <a:solidFill>
                <a:srgbClr val="7F7F7F"/>
              </a:solidFill>
              <a:latin typeface="Corbel"/>
              <a:ea typeface="Corbel"/>
              <a:cs typeface="Corbel"/>
              <a:sym typeface="Corbel"/>
            </a:endParaRPr>
          </a:p>
          <a:p>
            <a:pPr indent="0" lvl="0" marL="0" marR="0" rtl="0" algn="ctr">
              <a:spcBef>
                <a:spcPts val="0"/>
              </a:spcBef>
              <a:spcAft>
                <a:spcPts val="0"/>
              </a:spcAft>
              <a:buNone/>
            </a:pPr>
            <a:r>
              <a:rPr b="1" lang="es-CL" sz="1300">
                <a:solidFill>
                  <a:srgbClr val="F78C00"/>
                </a:solidFill>
                <a:latin typeface="Corbel"/>
                <a:ea typeface="Corbel"/>
                <a:cs typeface="Corbel"/>
                <a:sym typeface="Corbel"/>
              </a:rPr>
              <a:t>B. </a:t>
            </a:r>
            <a:r>
              <a:rPr lang="es-CL" sz="1300">
                <a:solidFill>
                  <a:srgbClr val="7F7F7F"/>
                </a:solidFill>
                <a:latin typeface="Corbel"/>
                <a:ea typeface="Corbel"/>
                <a:cs typeface="Corbel"/>
                <a:sym typeface="Corbel"/>
              </a:rPr>
              <a:t>Evalúa la pertinencia de hacerlo con ciencia ciudadana. </a:t>
            </a:r>
            <a:endParaRPr/>
          </a:p>
        </p:txBody>
      </p:sp>
      <p:sp>
        <p:nvSpPr>
          <p:cNvPr id="184" name="Google Shape;184;p22"/>
          <p:cNvSpPr txBox="1"/>
          <p:nvPr/>
        </p:nvSpPr>
        <p:spPr>
          <a:xfrm>
            <a:off x="2987900" y="5909514"/>
            <a:ext cx="5334218"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Esquema 2, referencial de Fundación Ciencia Ciudadana (2018).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8" name="Shape 188"/>
        <p:cNvGrpSpPr/>
        <p:nvPr/>
      </p:nvGrpSpPr>
      <p:grpSpPr>
        <a:xfrm>
          <a:off x="0" y="0"/>
          <a:ext cx="0" cy="0"/>
          <a:chOff x="0" y="0"/>
          <a:chExt cx="0" cy="0"/>
        </a:xfrm>
      </p:grpSpPr>
      <p:pic>
        <p:nvPicPr>
          <p:cNvPr id="189" name="Google Shape;189;p23"/>
          <p:cNvPicPr preferRelativeResize="0"/>
          <p:nvPr/>
        </p:nvPicPr>
        <p:blipFill rotWithShape="1">
          <a:blip r:embed="rId4">
            <a:alphaModFix/>
          </a:blip>
          <a:srcRect b="0" l="0" r="0" t="0"/>
          <a:stretch/>
        </p:blipFill>
        <p:spPr>
          <a:xfrm>
            <a:off x="337796" y="1256404"/>
            <a:ext cx="2359164" cy="3972418"/>
          </a:xfrm>
          <a:prstGeom prst="rect">
            <a:avLst/>
          </a:prstGeom>
          <a:noFill/>
          <a:ln>
            <a:noFill/>
          </a:ln>
        </p:spPr>
      </p:pic>
      <p:sp>
        <p:nvSpPr>
          <p:cNvPr id="190" name="Google Shape;190;p23"/>
          <p:cNvSpPr txBox="1"/>
          <p:nvPr/>
        </p:nvSpPr>
        <p:spPr>
          <a:xfrm>
            <a:off x="456694" y="1432252"/>
            <a:ext cx="550803" cy="563973"/>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93D2B8"/>
              </a:buClr>
              <a:buSzPts val="3200"/>
              <a:buFont typeface="Calibri"/>
              <a:buNone/>
            </a:pPr>
            <a:r>
              <a:rPr b="1" i="0" lang="es-CL" sz="3200" u="none" cap="none" strike="noStrike">
                <a:solidFill>
                  <a:schemeClr val="lt1"/>
                </a:solidFill>
                <a:latin typeface="Corbel"/>
                <a:ea typeface="Corbel"/>
                <a:cs typeface="Corbel"/>
                <a:sym typeface="Corbel"/>
              </a:rPr>
              <a:t>1.</a:t>
            </a:r>
            <a:endParaRPr b="0" i="0" sz="1800" u="none" cap="none" strike="noStrike">
              <a:solidFill>
                <a:schemeClr val="lt1"/>
              </a:solidFill>
              <a:latin typeface="Calibri"/>
              <a:ea typeface="Calibri"/>
              <a:cs typeface="Calibri"/>
              <a:sym typeface="Calibri"/>
            </a:endParaRPr>
          </a:p>
        </p:txBody>
      </p:sp>
      <p:sp>
        <p:nvSpPr>
          <p:cNvPr id="191" name="Google Shape;191;p23"/>
          <p:cNvSpPr/>
          <p:nvPr/>
        </p:nvSpPr>
        <p:spPr>
          <a:xfrm>
            <a:off x="904465" y="1573065"/>
            <a:ext cx="1558015" cy="553998"/>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s-CL" sz="1600">
                <a:solidFill>
                  <a:srgbClr val="7F7F7F"/>
                </a:solidFill>
                <a:latin typeface="Corbel"/>
                <a:ea typeface="Corbel"/>
                <a:cs typeface="Corbel"/>
                <a:sym typeface="Corbel"/>
              </a:rPr>
              <a:t>¿Qué harás? </a:t>
            </a:r>
            <a:endParaRPr/>
          </a:p>
          <a:p>
            <a:pPr indent="0" lvl="0" marL="0" marR="0" rtl="0" algn="r">
              <a:spcBef>
                <a:spcPts val="0"/>
              </a:spcBef>
              <a:spcAft>
                <a:spcPts val="0"/>
              </a:spcAft>
              <a:buNone/>
            </a:pPr>
            <a:r>
              <a:t/>
            </a:r>
            <a:endParaRPr sz="1400">
              <a:solidFill>
                <a:srgbClr val="7F7F7F"/>
              </a:solidFill>
              <a:latin typeface="Corbel"/>
              <a:ea typeface="Corbel"/>
              <a:cs typeface="Corbel"/>
              <a:sym typeface="Corbel"/>
            </a:endParaRPr>
          </a:p>
        </p:txBody>
      </p:sp>
      <p:sp>
        <p:nvSpPr>
          <p:cNvPr id="192" name="Google Shape;192;p23"/>
          <p:cNvSpPr/>
          <p:nvPr/>
        </p:nvSpPr>
        <p:spPr>
          <a:xfrm>
            <a:off x="549966" y="2172073"/>
            <a:ext cx="2028423" cy="73866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“Pregunta de investigación y objetivos concretos”</a:t>
            </a:r>
            <a:endParaRPr/>
          </a:p>
        </p:txBody>
      </p:sp>
      <p:sp>
        <p:nvSpPr>
          <p:cNvPr id="193" name="Google Shape;193;p23"/>
          <p:cNvSpPr/>
          <p:nvPr/>
        </p:nvSpPr>
        <p:spPr>
          <a:xfrm>
            <a:off x="524209" y="3307008"/>
            <a:ext cx="2079939" cy="149271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300">
                <a:solidFill>
                  <a:srgbClr val="F78C00"/>
                </a:solidFill>
                <a:latin typeface="Corbel"/>
                <a:ea typeface="Corbel"/>
                <a:cs typeface="Corbel"/>
                <a:sym typeface="Corbel"/>
              </a:rPr>
              <a:t>A. </a:t>
            </a:r>
            <a:r>
              <a:rPr lang="es-CL" sz="1300">
                <a:solidFill>
                  <a:srgbClr val="F78C00"/>
                </a:solidFill>
                <a:latin typeface="Corbel"/>
                <a:ea typeface="Corbel"/>
                <a:cs typeface="Corbel"/>
                <a:sym typeface="Corbel"/>
              </a:rPr>
              <a:t> </a:t>
            </a:r>
            <a:r>
              <a:rPr lang="es-CL" sz="1300">
                <a:solidFill>
                  <a:srgbClr val="7F7F7F"/>
                </a:solidFill>
                <a:latin typeface="Corbel"/>
                <a:ea typeface="Corbel"/>
                <a:cs typeface="Corbel"/>
                <a:sym typeface="Corbel"/>
              </a:rPr>
              <a:t>Pregunta de investigación y objetivos concretos.</a:t>
            </a:r>
            <a:endParaRPr/>
          </a:p>
          <a:p>
            <a:pPr indent="0" lvl="0" marL="0" marR="0" rtl="0" algn="ctr">
              <a:spcBef>
                <a:spcPts val="0"/>
              </a:spcBef>
              <a:spcAft>
                <a:spcPts val="0"/>
              </a:spcAft>
              <a:buNone/>
            </a:pPr>
            <a:r>
              <a:t/>
            </a:r>
            <a:endParaRPr sz="1300">
              <a:solidFill>
                <a:srgbClr val="7F7F7F"/>
              </a:solidFill>
              <a:latin typeface="Corbel"/>
              <a:ea typeface="Corbel"/>
              <a:cs typeface="Corbel"/>
              <a:sym typeface="Corbel"/>
            </a:endParaRPr>
          </a:p>
          <a:p>
            <a:pPr indent="0" lvl="0" marL="0" marR="0" rtl="0" algn="ctr">
              <a:spcBef>
                <a:spcPts val="0"/>
              </a:spcBef>
              <a:spcAft>
                <a:spcPts val="0"/>
              </a:spcAft>
              <a:buNone/>
            </a:pPr>
            <a:r>
              <a:rPr b="1" lang="es-CL" sz="1300">
                <a:solidFill>
                  <a:srgbClr val="F78C00"/>
                </a:solidFill>
                <a:latin typeface="Corbel"/>
                <a:ea typeface="Corbel"/>
                <a:cs typeface="Corbel"/>
                <a:sym typeface="Corbel"/>
              </a:rPr>
              <a:t>B. </a:t>
            </a:r>
            <a:r>
              <a:rPr lang="es-CL" sz="1300">
                <a:solidFill>
                  <a:srgbClr val="7F7F7F"/>
                </a:solidFill>
                <a:latin typeface="Corbel"/>
                <a:ea typeface="Corbel"/>
                <a:cs typeface="Corbel"/>
                <a:sym typeface="Corbel"/>
              </a:rPr>
              <a:t>Evalúa la pertinencia de hacerlo con ciencia ciudadana. </a:t>
            </a:r>
            <a:endParaRPr/>
          </a:p>
        </p:txBody>
      </p:sp>
      <p:pic>
        <p:nvPicPr>
          <p:cNvPr id="194" name="Google Shape;194;p23"/>
          <p:cNvPicPr preferRelativeResize="0"/>
          <p:nvPr/>
        </p:nvPicPr>
        <p:blipFill rotWithShape="1">
          <a:blip r:embed="rId4">
            <a:alphaModFix/>
          </a:blip>
          <a:srcRect b="0" l="0" r="0" t="0"/>
          <a:stretch/>
        </p:blipFill>
        <p:spPr>
          <a:xfrm>
            <a:off x="3353781" y="1256404"/>
            <a:ext cx="2359164" cy="3972418"/>
          </a:xfrm>
          <a:prstGeom prst="rect">
            <a:avLst/>
          </a:prstGeom>
          <a:noFill/>
          <a:ln>
            <a:noFill/>
          </a:ln>
        </p:spPr>
      </p:pic>
      <p:sp>
        <p:nvSpPr>
          <p:cNvPr id="195" name="Google Shape;195;p23"/>
          <p:cNvSpPr txBox="1"/>
          <p:nvPr/>
        </p:nvSpPr>
        <p:spPr>
          <a:xfrm>
            <a:off x="3503946" y="1432252"/>
            <a:ext cx="550803" cy="563973"/>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93D2B8"/>
              </a:buClr>
              <a:buSzPts val="3200"/>
              <a:buFont typeface="Calibri"/>
              <a:buNone/>
            </a:pPr>
            <a:r>
              <a:rPr b="1" i="0" lang="es-CL" sz="3200" u="none" cap="none" strike="noStrike">
                <a:solidFill>
                  <a:schemeClr val="lt1"/>
                </a:solidFill>
                <a:latin typeface="Corbel"/>
                <a:ea typeface="Corbel"/>
                <a:cs typeface="Corbel"/>
                <a:sym typeface="Corbel"/>
              </a:rPr>
              <a:t>2.</a:t>
            </a:r>
            <a:endParaRPr b="0" i="0" sz="1800" u="none" cap="none" strike="noStrike">
              <a:solidFill>
                <a:schemeClr val="lt1"/>
              </a:solidFill>
              <a:latin typeface="Calibri"/>
              <a:ea typeface="Calibri"/>
              <a:cs typeface="Calibri"/>
              <a:sym typeface="Calibri"/>
            </a:endParaRPr>
          </a:p>
        </p:txBody>
      </p:sp>
      <p:sp>
        <p:nvSpPr>
          <p:cNvPr id="196" name="Google Shape;196;p23"/>
          <p:cNvSpPr/>
          <p:nvPr/>
        </p:nvSpPr>
        <p:spPr>
          <a:xfrm>
            <a:off x="3615743" y="2279795"/>
            <a:ext cx="1912514"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“Actividades científicas claves”</a:t>
            </a:r>
            <a:endParaRPr/>
          </a:p>
        </p:txBody>
      </p:sp>
      <p:sp>
        <p:nvSpPr>
          <p:cNvPr id="197" name="Google Shape;197;p23"/>
          <p:cNvSpPr/>
          <p:nvPr/>
        </p:nvSpPr>
        <p:spPr>
          <a:xfrm>
            <a:off x="3532031" y="3307008"/>
            <a:ext cx="2079939" cy="6924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300">
                <a:solidFill>
                  <a:srgbClr val="F78C00"/>
                </a:solidFill>
                <a:latin typeface="Corbel"/>
                <a:ea typeface="Corbel"/>
                <a:cs typeface="Corbel"/>
                <a:sym typeface="Corbel"/>
              </a:rPr>
              <a:t>C. </a:t>
            </a:r>
            <a:r>
              <a:rPr lang="es-CL" sz="1300">
                <a:solidFill>
                  <a:srgbClr val="F78C00"/>
                </a:solidFill>
                <a:latin typeface="Corbel"/>
                <a:ea typeface="Corbel"/>
                <a:cs typeface="Corbel"/>
                <a:sym typeface="Corbel"/>
              </a:rPr>
              <a:t> </a:t>
            </a:r>
            <a:r>
              <a:rPr lang="es-CL" sz="1300">
                <a:solidFill>
                  <a:srgbClr val="7F7F7F"/>
                </a:solidFill>
                <a:latin typeface="Corbel"/>
                <a:ea typeface="Corbel"/>
                <a:cs typeface="Corbel"/>
                <a:sym typeface="Corbel"/>
              </a:rPr>
              <a:t>Diseña tu experimento o actividad.</a:t>
            </a:r>
            <a:endParaRPr/>
          </a:p>
          <a:p>
            <a:pPr indent="0" lvl="0" marL="0" marR="0" rtl="0" algn="ctr">
              <a:spcBef>
                <a:spcPts val="0"/>
              </a:spcBef>
              <a:spcAft>
                <a:spcPts val="0"/>
              </a:spcAft>
              <a:buNone/>
            </a:pPr>
            <a:r>
              <a:t/>
            </a:r>
            <a:endParaRPr sz="1300">
              <a:solidFill>
                <a:srgbClr val="7F7F7F"/>
              </a:solidFill>
              <a:latin typeface="Corbel"/>
              <a:ea typeface="Corbel"/>
              <a:cs typeface="Corbel"/>
              <a:sym typeface="Corbel"/>
            </a:endParaRPr>
          </a:p>
        </p:txBody>
      </p:sp>
      <p:sp>
        <p:nvSpPr>
          <p:cNvPr id="198" name="Google Shape;198;p23"/>
          <p:cNvSpPr txBox="1"/>
          <p:nvPr/>
        </p:nvSpPr>
        <p:spPr>
          <a:xfrm>
            <a:off x="2987900" y="5909514"/>
            <a:ext cx="5334218"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Esquema 2, referencial de Fundación Ciencia Ciudadana (2018).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2" name="Shape 202"/>
        <p:cNvGrpSpPr/>
        <p:nvPr/>
      </p:nvGrpSpPr>
      <p:grpSpPr>
        <a:xfrm>
          <a:off x="0" y="0"/>
          <a:ext cx="0" cy="0"/>
          <a:chOff x="0" y="0"/>
          <a:chExt cx="0" cy="0"/>
        </a:xfrm>
      </p:grpSpPr>
      <p:pic>
        <p:nvPicPr>
          <p:cNvPr id="203" name="Google Shape;203;p24"/>
          <p:cNvPicPr preferRelativeResize="0"/>
          <p:nvPr/>
        </p:nvPicPr>
        <p:blipFill rotWithShape="1">
          <a:blip r:embed="rId4">
            <a:alphaModFix/>
          </a:blip>
          <a:srcRect b="0" l="0" r="0" t="0"/>
          <a:stretch/>
        </p:blipFill>
        <p:spPr>
          <a:xfrm>
            <a:off x="337796" y="1256404"/>
            <a:ext cx="2359164" cy="3972418"/>
          </a:xfrm>
          <a:prstGeom prst="rect">
            <a:avLst/>
          </a:prstGeom>
          <a:noFill/>
          <a:ln>
            <a:noFill/>
          </a:ln>
        </p:spPr>
      </p:pic>
      <p:sp>
        <p:nvSpPr>
          <p:cNvPr id="204" name="Google Shape;204;p24"/>
          <p:cNvSpPr txBox="1"/>
          <p:nvPr/>
        </p:nvSpPr>
        <p:spPr>
          <a:xfrm>
            <a:off x="456694" y="1432252"/>
            <a:ext cx="550803" cy="563973"/>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93D2B8"/>
              </a:buClr>
              <a:buSzPts val="3200"/>
              <a:buFont typeface="Calibri"/>
              <a:buNone/>
            </a:pPr>
            <a:r>
              <a:rPr b="1" i="0" lang="es-CL" sz="3200" u="none" cap="none" strike="noStrike">
                <a:solidFill>
                  <a:schemeClr val="lt1"/>
                </a:solidFill>
                <a:latin typeface="Corbel"/>
                <a:ea typeface="Corbel"/>
                <a:cs typeface="Corbel"/>
                <a:sym typeface="Corbel"/>
              </a:rPr>
              <a:t>1.</a:t>
            </a:r>
            <a:endParaRPr b="0" i="0" sz="1800" u="none" cap="none" strike="noStrike">
              <a:solidFill>
                <a:schemeClr val="lt1"/>
              </a:solidFill>
              <a:latin typeface="Calibri"/>
              <a:ea typeface="Calibri"/>
              <a:cs typeface="Calibri"/>
              <a:sym typeface="Calibri"/>
            </a:endParaRPr>
          </a:p>
        </p:txBody>
      </p:sp>
      <p:sp>
        <p:nvSpPr>
          <p:cNvPr id="205" name="Google Shape;205;p24"/>
          <p:cNvSpPr/>
          <p:nvPr/>
        </p:nvSpPr>
        <p:spPr>
          <a:xfrm>
            <a:off x="904465" y="1573065"/>
            <a:ext cx="1558015" cy="553998"/>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s-CL" sz="1600">
                <a:solidFill>
                  <a:srgbClr val="7F7F7F"/>
                </a:solidFill>
                <a:latin typeface="Corbel"/>
                <a:ea typeface="Corbel"/>
                <a:cs typeface="Corbel"/>
                <a:sym typeface="Corbel"/>
              </a:rPr>
              <a:t>¿Qué harás? </a:t>
            </a:r>
            <a:endParaRPr/>
          </a:p>
          <a:p>
            <a:pPr indent="0" lvl="0" marL="0" marR="0" rtl="0" algn="r">
              <a:spcBef>
                <a:spcPts val="0"/>
              </a:spcBef>
              <a:spcAft>
                <a:spcPts val="0"/>
              </a:spcAft>
              <a:buNone/>
            </a:pPr>
            <a:r>
              <a:t/>
            </a:r>
            <a:endParaRPr sz="1400">
              <a:solidFill>
                <a:srgbClr val="7F7F7F"/>
              </a:solidFill>
              <a:latin typeface="Corbel"/>
              <a:ea typeface="Corbel"/>
              <a:cs typeface="Corbel"/>
              <a:sym typeface="Corbel"/>
            </a:endParaRPr>
          </a:p>
        </p:txBody>
      </p:sp>
      <p:sp>
        <p:nvSpPr>
          <p:cNvPr id="206" name="Google Shape;206;p24"/>
          <p:cNvSpPr/>
          <p:nvPr/>
        </p:nvSpPr>
        <p:spPr>
          <a:xfrm>
            <a:off x="549966" y="2172073"/>
            <a:ext cx="2028423" cy="73866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“Pregunta de investigación y objetivos concretos”</a:t>
            </a:r>
            <a:endParaRPr/>
          </a:p>
        </p:txBody>
      </p:sp>
      <p:sp>
        <p:nvSpPr>
          <p:cNvPr id="207" name="Google Shape;207;p24"/>
          <p:cNvSpPr/>
          <p:nvPr/>
        </p:nvSpPr>
        <p:spPr>
          <a:xfrm>
            <a:off x="524209" y="3307008"/>
            <a:ext cx="2079939" cy="149271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300">
                <a:solidFill>
                  <a:srgbClr val="F78C00"/>
                </a:solidFill>
                <a:latin typeface="Corbel"/>
                <a:ea typeface="Corbel"/>
                <a:cs typeface="Corbel"/>
                <a:sym typeface="Corbel"/>
              </a:rPr>
              <a:t>A. </a:t>
            </a:r>
            <a:r>
              <a:rPr lang="es-CL" sz="1300">
                <a:solidFill>
                  <a:srgbClr val="F78C00"/>
                </a:solidFill>
                <a:latin typeface="Corbel"/>
                <a:ea typeface="Corbel"/>
                <a:cs typeface="Corbel"/>
                <a:sym typeface="Corbel"/>
              </a:rPr>
              <a:t> </a:t>
            </a:r>
            <a:r>
              <a:rPr lang="es-CL" sz="1300">
                <a:solidFill>
                  <a:srgbClr val="7F7F7F"/>
                </a:solidFill>
                <a:latin typeface="Corbel"/>
                <a:ea typeface="Corbel"/>
                <a:cs typeface="Corbel"/>
                <a:sym typeface="Corbel"/>
              </a:rPr>
              <a:t>Pregunta de investigación y objetivos concretos.</a:t>
            </a:r>
            <a:endParaRPr/>
          </a:p>
          <a:p>
            <a:pPr indent="0" lvl="0" marL="0" marR="0" rtl="0" algn="ctr">
              <a:spcBef>
                <a:spcPts val="0"/>
              </a:spcBef>
              <a:spcAft>
                <a:spcPts val="0"/>
              </a:spcAft>
              <a:buNone/>
            </a:pPr>
            <a:r>
              <a:t/>
            </a:r>
            <a:endParaRPr sz="1300">
              <a:solidFill>
                <a:srgbClr val="7F7F7F"/>
              </a:solidFill>
              <a:latin typeface="Corbel"/>
              <a:ea typeface="Corbel"/>
              <a:cs typeface="Corbel"/>
              <a:sym typeface="Corbel"/>
            </a:endParaRPr>
          </a:p>
          <a:p>
            <a:pPr indent="0" lvl="0" marL="0" marR="0" rtl="0" algn="ctr">
              <a:spcBef>
                <a:spcPts val="0"/>
              </a:spcBef>
              <a:spcAft>
                <a:spcPts val="0"/>
              </a:spcAft>
              <a:buNone/>
            </a:pPr>
            <a:r>
              <a:rPr b="1" lang="es-CL" sz="1300">
                <a:solidFill>
                  <a:srgbClr val="F78C00"/>
                </a:solidFill>
                <a:latin typeface="Corbel"/>
                <a:ea typeface="Corbel"/>
                <a:cs typeface="Corbel"/>
                <a:sym typeface="Corbel"/>
              </a:rPr>
              <a:t>B. </a:t>
            </a:r>
            <a:r>
              <a:rPr lang="es-CL" sz="1300">
                <a:solidFill>
                  <a:srgbClr val="7F7F7F"/>
                </a:solidFill>
                <a:latin typeface="Corbel"/>
                <a:ea typeface="Corbel"/>
                <a:cs typeface="Corbel"/>
                <a:sym typeface="Corbel"/>
              </a:rPr>
              <a:t>Evalúa la pertinencia de hacerlo con ciencia ciudadana. </a:t>
            </a:r>
            <a:endParaRPr/>
          </a:p>
        </p:txBody>
      </p:sp>
      <p:pic>
        <p:nvPicPr>
          <p:cNvPr id="208" name="Google Shape;208;p24"/>
          <p:cNvPicPr preferRelativeResize="0"/>
          <p:nvPr/>
        </p:nvPicPr>
        <p:blipFill rotWithShape="1">
          <a:blip r:embed="rId4">
            <a:alphaModFix/>
          </a:blip>
          <a:srcRect b="0" l="0" r="0" t="0"/>
          <a:stretch/>
        </p:blipFill>
        <p:spPr>
          <a:xfrm>
            <a:off x="3353781" y="1256404"/>
            <a:ext cx="2359164" cy="3972418"/>
          </a:xfrm>
          <a:prstGeom prst="rect">
            <a:avLst/>
          </a:prstGeom>
          <a:noFill/>
          <a:ln>
            <a:noFill/>
          </a:ln>
        </p:spPr>
      </p:pic>
      <p:sp>
        <p:nvSpPr>
          <p:cNvPr id="209" name="Google Shape;209;p24"/>
          <p:cNvSpPr txBox="1"/>
          <p:nvPr/>
        </p:nvSpPr>
        <p:spPr>
          <a:xfrm>
            <a:off x="3503946" y="1432252"/>
            <a:ext cx="550803" cy="563973"/>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93D2B8"/>
              </a:buClr>
              <a:buSzPts val="3200"/>
              <a:buFont typeface="Calibri"/>
              <a:buNone/>
            </a:pPr>
            <a:r>
              <a:rPr b="1" i="0" lang="es-CL" sz="3200" u="none" cap="none" strike="noStrike">
                <a:solidFill>
                  <a:schemeClr val="lt1"/>
                </a:solidFill>
                <a:latin typeface="Corbel"/>
                <a:ea typeface="Corbel"/>
                <a:cs typeface="Corbel"/>
                <a:sym typeface="Corbel"/>
              </a:rPr>
              <a:t>2.</a:t>
            </a:r>
            <a:endParaRPr b="0" i="0" sz="1800" u="none" cap="none" strike="noStrike">
              <a:solidFill>
                <a:schemeClr val="lt1"/>
              </a:solidFill>
              <a:latin typeface="Calibri"/>
              <a:ea typeface="Calibri"/>
              <a:cs typeface="Calibri"/>
              <a:sym typeface="Calibri"/>
            </a:endParaRPr>
          </a:p>
        </p:txBody>
      </p:sp>
      <p:sp>
        <p:nvSpPr>
          <p:cNvPr id="210" name="Google Shape;210;p24"/>
          <p:cNvSpPr/>
          <p:nvPr/>
        </p:nvSpPr>
        <p:spPr>
          <a:xfrm>
            <a:off x="3615743" y="2279795"/>
            <a:ext cx="1912514"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“Actividades científicas claves”</a:t>
            </a:r>
            <a:endParaRPr/>
          </a:p>
        </p:txBody>
      </p:sp>
      <p:sp>
        <p:nvSpPr>
          <p:cNvPr id="211" name="Google Shape;211;p24"/>
          <p:cNvSpPr/>
          <p:nvPr/>
        </p:nvSpPr>
        <p:spPr>
          <a:xfrm>
            <a:off x="3532031" y="3307008"/>
            <a:ext cx="2079939" cy="6924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300">
                <a:solidFill>
                  <a:srgbClr val="F78C00"/>
                </a:solidFill>
                <a:latin typeface="Corbel"/>
                <a:ea typeface="Corbel"/>
                <a:cs typeface="Corbel"/>
                <a:sym typeface="Corbel"/>
              </a:rPr>
              <a:t>C. </a:t>
            </a:r>
            <a:r>
              <a:rPr lang="es-CL" sz="1300">
                <a:solidFill>
                  <a:srgbClr val="F78C00"/>
                </a:solidFill>
                <a:latin typeface="Corbel"/>
                <a:ea typeface="Corbel"/>
                <a:cs typeface="Corbel"/>
                <a:sym typeface="Corbel"/>
              </a:rPr>
              <a:t> </a:t>
            </a:r>
            <a:r>
              <a:rPr lang="es-CL" sz="1300">
                <a:solidFill>
                  <a:srgbClr val="7F7F7F"/>
                </a:solidFill>
                <a:latin typeface="Corbel"/>
                <a:ea typeface="Corbel"/>
                <a:cs typeface="Corbel"/>
                <a:sym typeface="Corbel"/>
              </a:rPr>
              <a:t>Diseña tu experimento o actividad.</a:t>
            </a:r>
            <a:endParaRPr/>
          </a:p>
          <a:p>
            <a:pPr indent="0" lvl="0" marL="0" marR="0" rtl="0" algn="ctr">
              <a:spcBef>
                <a:spcPts val="0"/>
              </a:spcBef>
              <a:spcAft>
                <a:spcPts val="0"/>
              </a:spcAft>
              <a:buNone/>
            </a:pPr>
            <a:r>
              <a:t/>
            </a:r>
            <a:endParaRPr sz="1300">
              <a:solidFill>
                <a:srgbClr val="7F7F7F"/>
              </a:solidFill>
              <a:latin typeface="Corbel"/>
              <a:ea typeface="Corbel"/>
              <a:cs typeface="Corbel"/>
              <a:sym typeface="Corbel"/>
            </a:endParaRPr>
          </a:p>
        </p:txBody>
      </p:sp>
      <p:pic>
        <p:nvPicPr>
          <p:cNvPr id="212" name="Google Shape;212;p24"/>
          <p:cNvPicPr preferRelativeResize="0"/>
          <p:nvPr/>
        </p:nvPicPr>
        <p:blipFill rotWithShape="1">
          <a:blip r:embed="rId4">
            <a:alphaModFix/>
          </a:blip>
          <a:srcRect b="0" l="0" r="0" t="0"/>
          <a:stretch/>
        </p:blipFill>
        <p:spPr>
          <a:xfrm>
            <a:off x="6426562" y="1256404"/>
            <a:ext cx="2359164" cy="3972418"/>
          </a:xfrm>
          <a:prstGeom prst="rect">
            <a:avLst/>
          </a:prstGeom>
          <a:noFill/>
          <a:ln>
            <a:noFill/>
          </a:ln>
        </p:spPr>
      </p:pic>
      <p:sp>
        <p:nvSpPr>
          <p:cNvPr id="213" name="Google Shape;213;p24"/>
          <p:cNvSpPr txBox="1"/>
          <p:nvPr/>
        </p:nvSpPr>
        <p:spPr>
          <a:xfrm>
            <a:off x="6545460" y="1432252"/>
            <a:ext cx="550803" cy="563973"/>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93D2B8"/>
              </a:buClr>
              <a:buSzPts val="3200"/>
              <a:buFont typeface="Calibri"/>
              <a:buNone/>
            </a:pPr>
            <a:r>
              <a:rPr b="1" i="0" lang="es-CL" sz="3200" u="none" cap="none" strike="noStrike">
                <a:solidFill>
                  <a:schemeClr val="lt1"/>
                </a:solidFill>
                <a:latin typeface="Corbel"/>
                <a:ea typeface="Corbel"/>
                <a:cs typeface="Corbel"/>
                <a:sym typeface="Corbel"/>
              </a:rPr>
              <a:t>3.</a:t>
            </a:r>
            <a:endParaRPr b="0" i="0" sz="1800" u="none" cap="none" strike="noStrike">
              <a:solidFill>
                <a:schemeClr val="lt1"/>
              </a:solidFill>
              <a:latin typeface="Calibri"/>
              <a:ea typeface="Calibri"/>
              <a:cs typeface="Calibri"/>
              <a:sym typeface="Calibri"/>
            </a:endParaRPr>
          </a:p>
        </p:txBody>
      </p:sp>
      <p:sp>
        <p:nvSpPr>
          <p:cNvPr id="214" name="Google Shape;214;p24"/>
          <p:cNvSpPr/>
          <p:nvPr/>
        </p:nvSpPr>
        <p:spPr>
          <a:xfrm>
            <a:off x="6696687" y="2279795"/>
            <a:ext cx="1912514"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“Relaciones con la Ciudadanía”</a:t>
            </a:r>
            <a:endParaRPr/>
          </a:p>
        </p:txBody>
      </p:sp>
      <p:sp>
        <p:nvSpPr>
          <p:cNvPr id="215" name="Google Shape;215;p24"/>
          <p:cNvSpPr/>
          <p:nvPr/>
        </p:nvSpPr>
        <p:spPr>
          <a:xfrm>
            <a:off x="6612975" y="3307008"/>
            <a:ext cx="2079939" cy="6924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300">
                <a:solidFill>
                  <a:srgbClr val="F78C00"/>
                </a:solidFill>
                <a:latin typeface="Corbel"/>
                <a:ea typeface="Corbel"/>
                <a:cs typeface="Corbel"/>
                <a:sym typeface="Corbel"/>
              </a:rPr>
              <a:t>D. </a:t>
            </a:r>
            <a:r>
              <a:rPr lang="es-CL" sz="1300">
                <a:solidFill>
                  <a:srgbClr val="F78C00"/>
                </a:solidFill>
                <a:latin typeface="Corbel"/>
                <a:ea typeface="Corbel"/>
                <a:cs typeface="Corbel"/>
                <a:sym typeface="Corbel"/>
              </a:rPr>
              <a:t> </a:t>
            </a:r>
            <a:r>
              <a:rPr lang="es-CL" sz="1300">
                <a:solidFill>
                  <a:srgbClr val="7F7F7F"/>
                </a:solidFill>
                <a:latin typeface="Corbel"/>
                <a:ea typeface="Corbel"/>
                <a:cs typeface="Corbel"/>
                <a:sym typeface="Corbel"/>
              </a:rPr>
              <a:t>Sondea la opinión de posibles participantes.</a:t>
            </a:r>
            <a:endParaRPr/>
          </a:p>
          <a:p>
            <a:pPr indent="0" lvl="0" marL="0" marR="0" rtl="0" algn="ctr">
              <a:spcBef>
                <a:spcPts val="0"/>
              </a:spcBef>
              <a:spcAft>
                <a:spcPts val="0"/>
              </a:spcAft>
              <a:buNone/>
            </a:pPr>
            <a:r>
              <a:t/>
            </a:r>
            <a:endParaRPr sz="1300">
              <a:solidFill>
                <a:srgbClr val="7F7F7F"/>
              </a:solidFill>
              <a:latin typeface="Corbel"/>
              <a:ea typeface="Corbel"/>
              <a:cs typeface="Corbel"/>
              <a:sym typeface="Corbel"/>
            </a:endParaRPr>
          </a:p>
        </p:txBody>
      </p:sp>
      <p:sp>
        <p:nvSpPr>
          <p:cNvPr id="216" name="Google Shape;216;p24"/>
          <p:cNvSpPr/>
          <p:nvPr/>
        </p:nvSpPr>
        <p:spPr>
          <a:xfrm>
            <a:off x="7032196" y="1573065"/>
            <a:ext cx="1558015" cy="800219"/>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s-CL" sz="1600">
                <a:solidFill>
                  <a:srgbClr val="7F7F7F"/>
                </a:solidFill>
                <a:latin typeface="Corbel"/>
                <a:ea typeface="Corbel"/>
                <a:cs typeface="Corbel"/>
                <a:sym typeface="Corbel"/>
              </a:rPr>
              <a:t>¿Cómo interactúas? </a:t>
            </a:r>
            <a:endParaRPr/>
          </a:p>
          <a:p>
            <a:pPr indent="0" lvl="0" marL="0" marR="0" rtl="0" algn="r">
              <a:spcBef>
                <a:spcPts val="0"/>
              </a:spcBef>
              <a:spcAft>
                <a:spcPts val="0"/>
              </a:spcAft>
              <a:buNone/>
            </a:pPr>
            <a:r>
              <a:t/>
            </a:r>
            <a:endParaRPr sz="1400">
              <a:solidFill>
                <a:srgbClr val="7F7F7F"/>
              </a:solidFill>
              <a:latin typeface="Corbel"/>
              <a:ea typeface="Corbel"/>
              <a:cs typeface="Corbel"/>
              <a:sym typeface="Corbel"/>
            </a:endParaRPr>
          </a:p>
        </p:txBody>
      </p:sp>
      <p:sp>
        <p:nvSpPr>
          <p:cNvPr id="217" name="Google Shape;217;p24"/>
          <p:cNvSpPr txBox="1"/>
          <p:nvPr/>
        </p:nvSpPr>
        <p:spPr>
          <a:xfrm>
            <a:off x="2987900" y="5909514"/>
            <a:ext cx="5334218"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Esquema 2, referencial de Fundación Ciencia Ciudadana (2018).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1" name="Shape 221"/>
        <p:cNvGrpSpPr/>
        <p:nvPr/>
      </p:nvGrpSpPr>
      <p:grpSpPr>
        <a:xfrm>
          <a:off x="0" y="0"/>
          <a:ext cx="0" cy="0"/>
          <a:chOff x="0" y="0"/>
          <a:chExt cx="0" cy="0"/>
        </a:xfrm>
      </p:grpSpPr>
      <p:pic>
        <p:nvPicPr>
          <p:cNvPr id="222" name="Google Shape;222;p25"/>
          <p:cNvPicPr preferRelativeResize="0"/>
          <p:nvPr/>
        </p:nvPicPr>
        <p:blipFill rotWithShape="1">
          <a:blip r:embed="rId4">
            <a:alphaModFix/>
          </a:blip>
          <a:srcRect b="0" l="0" r="0" t="0"/>
          <a:stretch/>
        </p:blipFill>
        <p:spPr>
          <a:xfrm>
            <a:off x="337796" y="1256404"/>
            <a:ext cx="2359164" cy="3972418"/>
          </a:xfrm>
          <a:prstGeom prst="rect">
            <a:avLst/>
          </a:prstGeom>
          <a:noFill/>
          <a:ln>
            <a:noFill/>
          </a:ln>
        </p:spPr>
      </p:pic>
      <p:sp>
        <p:nvSpPr>
          <p:cNvPr id="223" name="Google Shape;223;p25"/>
          <p:cNvSpPr txBox="1"/>
          <p:nvPr/>
        </p:nvSpPr>
        <p:spPr>
          <a:xfrm>
            <a:off x="456694" y="1432252"/>
            <a:ext cx="550803" cy="563973"/>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93D2B8"/>
              </a:buClr>
              <a:buSzPts val="3200"/>
              <a:buFont typeface="Calibri"/>
              <a:buNone/>
            </a:pPr>
            <a:r>
              <a:rPr b="1" i="0" lang="es-CL" sz="3200" u="none" cap="none" strike="noStrike">
                <a:solidFill>
                  <a:schemeClr val="lt1"/>
                </a:solidFill>
                <a:latin typeface="Corbel"/>
                <a:ea typeface="Corbel"/>
                <a:cs typeface="Corbel"/>
                <a:sym typeface="Corbel"/>
              </a:rPr>
              <a:t>4.</a:t>
            </a:r>
            <a:endParaRPr b="0" i="0" sz="1800" u="none" cap="none" strike="noStrike">
              <a:solidFill>
                <a:schemeClr val="lt1"/>
              </a:solidFill>
              <a:latin typeface="Calibri"/>
              <a:ea typeface="Calibri"/>
              <a:cs typeface="Calibri"/>
              <a:sym typeface="Calibri"/>
            </a:endParaRPr>
          </a:p>
        </p:txBody>
      </p:sp>
      <p:sp>
        <p:nvSpPr>
          <p:cNvPr id="224" name="Google Shape;224;p25"/>
          <p:cNvSpPr/>
          <p:nvPr/>
        </p:nvSpPr>
        <p:spPr>
          <a:xfrm>
            <a:off x="549966" y="2373284"/>
            <a:ext cx="2028423" cy="30777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“Aliados Claves”</a:t>
            </a:r>
            <a:endParaRPr/>
          </a:p>
        </p:txBody>
      </p:sp>
      <p:sp>
        <p:nvSpPr>
          <p:cNvPr id="225" name="Google Shape;225;p25"/>
          <p:cNvSpPr txBox="1"/>
          <p:nvPr/>
        </p:nvSpPr>
        <p:spPr>
          <a:xfrm>
            <a:off x="2987900" y="5909514"/>
            <a:ext cx="5334218"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Esquema 2, referencial de Fundación Ciencia Ciudadana (2018). </a:t>
            </a:r>
            <a:endParaRPr/>
          </a:p>
        </p:txBody>
      </p:sp>
      <p:sp>
        <p:nvSpPr>
          <p:cNvPr id="226" name="Google Shape;226;p25"/>
          <p:cNvSpPr/>
          <p:nvPr/>
        </p:nvSpPr>
        <p:spPr>
          <a:xfrm>
            <a:off x="526868" y="3307008"/>
            <a:ext cx="2079939" cy="89255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300">
                <a:solidFill>
                  <a:srgbClr val="F78C00"/>
                </a:solidFill>
                <a:latin typeface="Corbel"/>
                <a:ea typeface="Corbel"/>
                <a:cs typeface="Corbel"/>
                <a:sym typeface="Corbel"/>
              </a:rPr>
              <a:t>E. </a:t>
            </a:r>
            <a:r>
              <a:rPr lang="es-CL" sz="1300">
                <a:solidFill>
                  <a:srgbClr val="F78C00"/>
                </a:solidFill>
                <a:latin typeface="Corbel"/>
                <a:ea typeface="Corbel"/>
                <a:cs typeface="Corbel"/>
                <a:sym typeface="Corbel"/>
              </a:rPr>
              <a:t> </a:t>
            </a:r>
            <a:r>
              <a:rPr lang="es-CL" sz="1300">
                <a:solidFill>
                  <a:srgbClr val="7F7F7F"/>
                </a:solidFill>
                <a:latin typeface="Corbel"/>
                <a:ea typeface="Corbel"/>
                <a:cs typeface="Corbel"/>
                <a:sym typeface="Corbel"/>
              </a:rPr>
              <a:t>Arma tu equipo.</a:t>
            </a:r>
            <a:endParaRPr/>
          </a:p>
          <a:p>
            <a:pPr indent="0" lvl="0" marL="0" marR="0" rtl="0" algn="ctr">
              <a:spcBef>
                <a:spcPts val="0"/>
              </a:spcBef>
              <a:spcAft>
                <a:spcPts val="0"/>
              </a:spcAft>
              <a:buNone/>
            </a:pPr>
            <a:r>
              <a:t/>
            </a:r>
            <a:endParaRPr sz="1300">
              <a:solidFill>
                <a:srgbClr val="7F7F7F"/>
              </a:solidFill>
              <a:latin typeface="Corbel"/>
              <a:ea typeface="Corbel"/>
              <a:cs typeface="Corbel"/>
              <a:sym typeface="Corbel"/>
            </a:endParaRPr>
          </a:p>
          <a:p>
            <a:pPr indent="0" lvl="0" marL="0" marR="0" rtl="0" algn="ctr">
              <a:spcBef>
                <a:spcPts val="0"/>
              </a:spcBef>
              <a:spcAft>
                <a:spcPts val="0"/>
              </a:spcAft>
              <a:buNone/>
            </a:pPr>
            <a:r>
              <a:rPr b="1" lang="es-CL" sz="1300">
                <a:solidFill>
                  <a:srgbClr val="F78C00"/>
                </a:solidFill>
                <a:latin typeface="Corbel"/>
                <a:ea typeface="Corbel"/>
                <a:cs typeface="Corbel"/>
                <a:sym typeface="Corbel"/>
              </a:rPr>
              <a:t>F. </a:t>
            </a:r>
            <a:r>
              <a:rPr lang="es-CL" sz="1300">
                <a:solidFill>
                  <a:srgbClr val="7F7F7F"/>
                </a:solidFill>
                <a:latin typeface="Corbel"/>
                <a:ea typeface="Corbel"/>
                <a:cs typeface="Corbel"/>
                <a:sym typeface="Corbel"/>
              </a:rPr>
              <a:t>Identifica quiénes deberán participar.</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0" name="Shape 230"/>
        <p:cNvGrpSpPr/>
        <p:nvPr/>
      </p:nvGrpSpPr>
      <p:grpSpPr>
        <a:xfrm>
          <a:off x="0" y="0"/>
          <a:ext cx="0" cy="0"/>
          <a:chOff x="0" y="0"/>
          <a:chExt cx="0" cy="0"/>
        </a:xfrm>
      </p:grpSpPr>
      <p:pic>
        <p:nvPicPr>
          <p:cNvPr id="231" name="Google Shape;231;p26"/>
          <p:cNvPicPr preferRelativeResize="0"/>
          <p:nvPr/>
        </p:nvPicPr>
        <p:blipFill rotWithShape="1">
          <a:blip r:embed="rId4">
            <a:alphaModFix/>
          </a:blip>
          <a:srcRect b="0" l="0" r="0" t="0"/>
          <a:stretch/>
        </p:blipFill>
        <p:spPr>
          <a:xfrm>
            <a:off x="337796" y="1256404"/>
            <a:ext cx="2359164" cy="3972418"/>
          </a:xfrm>
          <a:prstGeom prst="rect">
            <a:avLst/>
          </a:prstGeom>
          <a:noFill/>
          <a:ln>
            <a:noFill/>
          </a:ln>
        </p:spPr>
      </p:pic>
      <p:sp>
        <p:nvSpPr>
          <p:cNvPr id="232" name="Google Shape;232;p26"/>
          <p:cNvSpPr txBox="1"/>
          <p:nvPr/>
        </p:nvSpPr>
        <p:spPr>
          <a:xfrm>
            <a:off x="456694" y="1432252"/>
            <a:ext cx="550803" cy="563973"/>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93D2B8"/>
              </a:buClr>
              <a:buSzPts val="3200"/>
              <a:buFont typeface="Calibri"/>
              <a:buNone/>
            </a:pPr>
            <a:r>
              <a:rPr b="1" i="0" lang="es-CL" sz="3200" u="none" cap="none" strike="noStrike">
                <a:solidFill>
                  <a:schemeClr val="lt1"/>
                </a:solidFill>
                <a:latin typeface="Corbel"/>
                <a:ea typeface="Corbel"/>
                <a:cs typeface="Corbel"/>
                <a:sym typeface="Corbel"/>
              </a:rPr>
              <a:t>4.</a:t>
            </a:r>
            <a:endParaRPr b="0" i="0" sz="1800" u="none" cap="none" strike="noStrike">
              <a:solidFill>
                <a:schemeClr val="lt1"/>
              </a:solidFill>
              <a:latin typeface="Calibri"/>
              <a:ea typeface="Calibri"/>
              <a:cs typeface="Calibri"/>
              <a:sym typeface="Calibri"/>
            </a:endParaRPr>
          </a:p>
        </p:txBody>
      </p:sp>
      <p:sp>
        <p:nvSpPr>
          <p:cNvPr id="233" name="Google Shape;233;p26"/>
          <p:cNvSpPr/>
          <p:nvPr/>
        </p:nvSpPr>
        <p:spPr>
          <a:xfrm>
            <a:off x="549966" y="2373284"/>
            <a:ext cx="2028423" cy="30777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“Aliados Claves”</a:t>
            </a:r>
            <a:endParaRPr/>
          </a:p>
        </p:txBody>
      </p:sp>
      <p:pic>
        <p:nvPicPr>
          <p:cNvPr id="234" name="Google Shape;234;p26"/>
          <p:cNvPicPr preferRelativeResize="0"/>
          <p:nvPr/>
        </p:nvPicPr>
        <p:blipFill rotWithShape="1">
          <a:blip r:embed="rId4">
            <a:alphaModFix/>
          </a:blip>
          <a:srcRect b="0" l="0" r="0" t="0"/>
          <a:stretch/>
        </p:blipFill>
        <p:spPr>
          <a:xfrm>
            <a:off x="3353781" y="1256404"/>
            <a:ext cx="2359164" cy="3972418"/>
          </a:xfrm>
          <a:prstGeom prst="rect">
            <a:avLst/>
          </a:prstGeom>
          <a:noFill/>
          <a:ln>
            <a:noFill/>
          </a:ln>
        </p:spPr>
      </p:pic>
      <p:sp>
        <p:nvSpPr>
          <p:cNvPr id="235" name="Google Shape;235;p26"/>
          <p:cNvSpPr txBox="1"/>
          <p:nvPr/>
        </p:nvSpPr>
        <p:spPr>
          <a:xfrm>
            <a:off x="3503946" y="1432252"/>
            <a:ext cx="550803" cy="563973"/>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93D2B8"/>
              </a:buClr>
              <a:buSzPts val="3200"/>
              <a:buFont typeface="Calibri"/>
              <a:buNone/>
            </a:pPr>
            <a:r>
              <a:rPr b="1" i="0" lang="es-CL" sz="3200" u="none" cap="none" strike="noStrike">
                <a:solidFill>
                  <a:schemeClr val="lt1"/>
                </a:solidFill>
                <a:latin typeface="Corbel"/>
                <a:ea typeface="Corbel"/>
                <a:cs typeface="Corbel"/>
                <a:sym typeface="Corbel"/>
              </a:rPr>
              <a:t>5.</a:t>
            </a:r>
            <a:endParaRPr b="0" i="0" sz="1800" u="none" cap="none" strike="noStrike">
              <a:solidFill>
                <a:schemeClr val="lt1"/>
              </a:solidFill>
              <a:latin typeface="Calibri"/>
              <a:ea typeface="Calibri"/>
              <a:cs typeface="Calibri"/>
              <a:sym typeface="Calibri"/>
            </a:endParaRPr>
          </a:p>
        </p:txBody>
      </p:sp>
      <p:sp>
        <p:nvSpPr>
          <p:cNvPr id="236" name="Google Shape;236;p26"/>
          <p:cNvSpPr txBox="1"/>
          <p:nvPr/>
        </p:nvSpPr>
        <p:spPr>
          <a:xfrm>
            <a:off x="2987900" y="5909514"/>
            <a:ext cx="5334218"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Esquema 2, referencial de Fundación Ciencia Ciudadana (2018). </a:t>
            </a:r>
            <a:endParaRPr/>
          </a:p>
        </p:txBody>
      </p:sp>
      <p:sp>
        <p:nvSpPr>
          <p:cNvPr id="237" name="Google Shape;237;p26"/>
          <p:cNvSpPr/>
          <p:nvPr/>
        </p:nvSpPr>
        <p:spPr>
          <a:xfrm>
            <a:off x="526868" y="3307008"/>
            <a:ext cx="2079939" cy="89255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300">
                <a:solidFill>
                  <a:srgbClr val="F78C00"/>
                </a:solidFill>
                <a:latin typeface="Corbel"/>
                <a:ea typeface="Corbel"/>
                <a:cs typeface="Corbel"/>
                <a:sym typeface="Corbel"/>
              </a:rPr>
              <a:t>E. </a:t>
            </a:r>
            <a:r>
              <a:rPr lang="es-CL" sz="1300">
                <a:solidFill>
                  <a:srgbClr val="F78C00"/>
                </a:solidFill>
                <a:latin typeface="Corbel"/>
                <a:ea typeface="Corbel"/>
                <a:cs typeface="Corbel"/>
                <a:sym typeface="Corbel"/>
              </a:rPr>
              <a:t> </a:t>
            </a:r>
            <a:r>
              <a:rPr lang="es-CL" sz="1300">
                <a:solidFill>
                  <a:srgbClr val="7F7F7F"/>
                </a:solidFill>
                <a:latin typeface="Corbel"/>
                <a:ea typeface="Corbel"/>
                <a:cs typeface="Corbel"/>
                <a:sym typeface="Corbel"/>
              </a:rPr>
              <a:t>Arma tu equipo.</a:t>
            </a:r>
            <a:endParaRPr/>
          </a:p>
          <a:p>
            <a:pPr indent="0" lvl="0" marL="0" marR="0" rtl="0" algn="ctr">
              <a:spcBef>
                <a:spcPts val="0"/>
              </a:spcBef>
              <a:spcAft>
                <a:spcPts val="0"/>
              </a:spcAft>
              <a:buNone/>
            </a:pPr>
            <a:r>
              <a:t/>
            </a:r>
            <a:endParaRPr sz="1300">
              <a:solidFill>
                <a:srgbClr val="7F7F7F"/>
              </a:solidFill>
              <a:latin typeface="Corbel"/>
              <a:ea typeface="Corbel"/>
              <a:cs typeface="Corbel"/>
              <a:sym typeface="Corbel"/>
            </a:endParaRPr>
          </a:p>
          <a:p>
            <a:pPr indent="0" lvl="0" marL="0" marR="0" rtl="0" algn="ctr">
              <a:spcBef>
                <a:spcPts val="0"/>
              </a:spcBef>
              <a:spcAft>
                <a:spcPts val="0"/>
              </a:spcAft>
              <a:buNone/>
            </a:pPr>
            <a:r>
              <a:rPr b="1" lang="es-CL" sz="1300">
                <a:solidFill>
                  <a:srgbClr val="F78C00"/>
                </a:solidFill>
                <a:latin typeface="Corbel"/>
                <a:ea typeface="Corbel"/>
                <a:cs typeface="Corbel"/>
                <a:sym typeface="Corbel"/>
              </a:rPr>
              <a:t>F. </a:t>
            </a:r>
            <a:r>
              <a:rPr lang="es-CL" sz="1300">
                <a:solidFill>
                  <a:srgbClr val="7F7F7F"/>
                </a:solidFill>
                <a:latin typeface="Corbel"/>
                <a:ea typeface="Corbel"/>
                <a:cs typeface="Corbel"/>
                <a:sym typeface="Corbel"/>
              </a:rPr>
              <a:t>Identifica quiénes deberán participar.</a:t>
            </a:r>
            <a:endParaRPr/>
          </a:p>
        </p:txBody>
      </p:sp>
      <p:sp>
        <p:nvSpPr>
          <p:cNvPr id="238" name="Google Shape;238;p26"/>
          <p:cNvSpPr/>
          <p:nvPr/>
        </p:nvSpPr>
        <p:spPr>
          <a:xfrm>
            <a:off x="3927345" y="1573065"/>
            <a:ext cx="1558015" cy="800219"/>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s-CL" sz="1600">
                <a:solidFill>
                  <a:srgbClr val="7F7F7F"/>
                </a:solidFill>
                <a:latin typeface="Corbel"/>
                <a:ea typeface="Corbel"/>
                <a:cs typeface="Corbel"/>
                <a:sym typeface="Corbel"/>
              </a:rPr>
              <a:t>¿Cómo involucrarse? </a:t>
            </a:r>
            <a:endParaRPr/>
          </a:p>
          <a:p>
            <a:pPr indent="0" lvl="0" marL="0" marR="0" rtl="0" algn="r">
              <a:spcBef>
                <a:spcPts val="0"/>
              </a:spcBef>
              <a:spcAft>
                <a:spcPts val="0"/>
              </a:spcAft>
              <a:buNone/>
            </a:pPr>
            <a:r>
              <a:t/>
            </a:r>
            <a:endParaRPr sz="1400">
              <a:solidFill>
                <a:srgbClr val="7F7F7F"/>
              </a:solidFill>
              <a:latin typeface="Corbel"/>
              <a:ea typeface="Corbel"/>
              <a:cs typeface="Corbel"/>
              <a:sym typeface="Corbel"/>
            </a:endParaRPr>
          </a:p>
        </p:txBody>
      </p:sp>
      <p:sp>
        <p:nvSpPr>
          <p:cNvPr id="239" name="Google Shape;239;p26"/>
          <p:cNvSpPr/>
          <p:nvPr/>
        </p:nvSpPr>
        <p:spPr>
          <a:xfrm>
            <a:off x="3572846" y="2279795"/>
            <a:ext cx="2028423" cy="73866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“Metodologías para involucrar a los participantes”</a:t>
            </a:r>
            <a:endParaRPr/>
          </a:p>
        </p:txBody>
      </p:sp>
      <p:sp>
        <p:nvSpPr>
          <p:cNvPr id="240" name="Google Shape;240;p26"/>
          <p:cNvSpPr/>
          <p:nvPr/>
        </p:nvSpPr>
        <p:spPr>
          <a:xfrm>
            <a:off x="3547089" y="3307008"/>
            <a:ext cx="2079607" cy="89255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300">
                <a:solidFill>
                  <a:srgbClr val="F78C00"/>
                </a:solidFill>
                <a:latin typeface="Corbel"/>
                <a:ea typeface="Corbel"/>
                <a:cs typeface="Corbel"/>
                <a:sym typeface="Corbel"/>
              </a:rPr>
              <a:t>G. </a:t>
            </a:r>
            <a:r>
              <a:rPr lang="es-CL" sz="1300">
                <a:solidFill>
                  <a:srgbClr val="7F7F7F"/>
                </a:solidFill>
                <a:latin typeface="Corbel"/>
                <a:ea typeface="Corbel"/>
                <a:cs typeface="Corbel"/>
                <a:sym typeface="Corbel"/>
              </a:rPr>
              <a:t> Determina la metodología de participación.</a:t>
            </a:r>
            <a:endParaRPr/>
          </a:p>
          <a:p>
            <a:pPr indent="0" lvl="0" marL="0" marR="0" rtl="0" algn="ctr">
              <a:spcBef>
                <a:spcPts val="0"/>
              </a:spcBef>
              <a:spcAft>
                <a:spcPts val="0"/>
              </a:spcAft>
              <a:buNone/>
            </a:pPr>
            <a:r>
              <a:t/>
            </a:r>
            <a:endParaRPr sz="1300">
              <a:solidFill>
                <a:srgbClr val="7F7F7F"/>
              </a:solidFill>
              <a:latin typeface="Corbel"/>
              <a:ea typeface="Corbel"/>
              <a:cs typeface="Corbel"/>
              <a:sym typeface="Corbe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4" name="Shape 244"/>
        <p:cNvGrpSpPr/>
        <p:nvPr/>
      </p:nvGrpSpPr>
      <p:grpSpPr>
        <a:xfrm>
          <a:off x="0" y="0"/>
          <a:ext cx="0" cy="0"/>
          <a:chOff x="0" y="0"/>
          <a:chExt cx="0" cy="0"/>
        </a:xfrm>
      </p:grpSpPr>
      <p:pic>
        <p:nvPicPr>
          <p:cNvPr id="245" name="Google Shape;245;p27"/>
          <p:cNvPicPr preferRelativeResize="0"/>
          <p:nvPr/>
        </p:nvPicPr>
        <p:blipFill rotWithShape="1">
          <a:blip r:embed="rId4">
            <a:alphaModFix/>
          </a:blip>
          <a:srcRect b="0" l="0" r="0" t="0"/>
          <a:stretch/>
        </p:blipFill>
        <p:spPr>
          <a:xfrm>
            <a:off x="337796" y="1256404"/>
            <a:ext cx="2359164" cy="3972418"/>
          </a:xfrm>
          <a:prstGeom prst="rect">
            <a:avLst/>
          </a:prstGeom>
          <a:noFill/>
          <a:ln>
            <a:noFill/>
          </a:ln>
        </p:spPr>
      </p:pic>
      <p:sp>
        <p:nvSpPr>
          <p:cNvPr id="246" name="Google Shape;246;p27"/>
          <p:cNvSpPr txBox="1"/>
          <p:nvPr/>
        </p:nvSpPr>
        <p:spPr>
          <a:xfrm>
            <a:off x="456694" y="1432252"/>
            <a:ext cx="550803" cy="563973"/>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93D2B8"/>
              </a:buClr>
              <a:buSzPts val="3200"/>
              <a:buFont typeface="Calibri"/>
              <a:buNone/>
            </a:pPr>
            <a:r>
              <a:rPr b="1" i="0" lang="es-CL" sz="3200" u="none" cap="none" strike="noStrike">
                <a:solidFill>
                  <a:schemeClr val="lt1"/>
                </a:solidFill>
                <a:latin typeface="Corbel"/>
                <a:ea typeface="Corbel"/>
                <a:cs typeface="Corbel"/>
                <a:sym typeface="Corbel"/>
              </a:rPr>
              <a:t>4.</a:t>
            </a:r>
            <a:endParaRPr b="0" i="0" sz="1800" u="none" cap="none" strike="noStrike">
              <a:solidFill>
                <a:schemeClr val="lt1"/>
              </a:solidFill>
              <a:latin typeface="Calibri"/>
              <a:ea typeface="Calibri"/>
              <a:cs typeface="Calibri"/>
              <a:sym typeface="Calibri"/>
            </a:endParaRPr>
          </a:p>
        </p:txBody>
      </p:sp>
      <p:sp>
        <p:nvSpPr>
          <p:cNvPr id="247" name="Google Shape;247;p27"/>
          <p:cNvSpPr/>
          <p:nvPr/>
        </p:nvSpPr>
        <p:spPr>
          <a:xfrm>
            <a:off x="549966" y="2373284"/>
            <a:ext cx="2028423" cy="30777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“Aliados Claves”</a:t>
            </a:r>
            <a:endParaRPr/>
          </a:p>
        </p:txBody>
      </p:sp>
      <p:pic>
        <p:nvPicPr>
          <p:cNvPr id="248" name="Google Shape;248;p27"/>
          <p:cNvPicPr preferRelativeResize="0"/>
          <p:nvPr/>
        </p:nvPicPr>
        <p:blipFill rotWithShape="1">
          <a:blip r:embed="rId4">
            <a:alphaModFix/>
          </a:blip>
          <a:srcRect b="0" l="0" r="0" t="0"/>
          <a:stretch/>
        </p:blipFill>
        <p:spPr>
          <a:xfrm>
            <a:off x="3353781" y="1256404"/>
            <a:ext cx="2359164" cy="3972418"/>
          </a:xfrm>
          <a:prstGeom prst="rect">
            <a:avLst/>
          </a:prstGeom>
          <a:noFill/>
          <a:ln>
            <a:noFill/>
          </a:ln>
        </p:spPr>
      </p:pic>
      <p:sp>
        <p:nvSpPr>
          <p:cNvPr id="249" name="Google Shape;249;p27"/>
          <p:cNvSpPr txBox="1"/>
          <p:nvPr/>
        </p:nvSpPr>
        <p:spPr>
          <a:xfrm>
            <a:off x="3503946" y="1432252"/>
            <a:ext cx="550803" cy="563973"/>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93D2B8"/>
              </a:buClr>
              <a:buSzPts val="3200"/>
              <a:buFont typeface="Calibri"/>
              <a:buNone/>
            </a:pPr>
            <a:r>
              <a:rPr b="1" i="0" lang="es-CL" sz="3200" u="none" cap="none" strike="noStrike">
                <a:solidFill>
                  <a:schemeClr val="lt1"/>
                </a:solidFill>
                <a:latin typeface="Corbel"/>
                <a:ea typeface="Corbel"/>
                <a:cs typeface="Corbel"/>
                <a:sym typeface="Corbel"/>
              </a:rPr>
              <a:t>5.</a:t>
            </a:r>
            <a:endParaRPr b="0" i="0" sz="1800" u="none" cap="none" strike="noStrike">
              <a:solidFill>
                <a:schemeClr val="lt1"/>
              </a:solidFill>
              <a:latin typeface="Calibri"/>
              <a:ea typeface="Calibri"/>
              <a:cs typeface="Calibri"/>
              <a:sym typeface="Calibri"/>
            </a:endParaRPr>
          </a:p>
        </p:txBody>
      </p:sp>
      <p:pic>
        <p:nvPicPr>
          <p:cNvPr id="250" name="Google Shape;250;p27"/>
          <p:cNvPicPr preferRelativeResize="0"/>
          <p:nvPr/>
        </p:nvPicPr>
        <p:blipFill rotWithShape="1">
          <a:blip r:embed="rId4">
            <a:alphaModFix/>
          </a:blip>
          <a:srcRect b="0" l="0" r="0" t="0"/>
          <a:stretch/>
        </p:blipFill>
        <p:spPr>
          <a:xfrm>
            <a:off x="6426562" y="1256404"/>
            <a:ext cx="2359164" cy="3972418"/>
          </a:xfrm>
          <a:prstGeom prst="rect">
            <a:avLst/>
          </a:prstGeom>
          <a:noFill/>
          <a:ln>
            <a:noFill/>
          </a:ln>
        </p:spPr>
      </p:pic>
      <p:sp>
        <p:nvSpPr>
          <p:cNvPr id="251" name="Google Shape;251;p27"/>
          <p:cNvSpPr txBox="1"/>
          <p:nvPr/>
        </p:nvSpPr>
        <p:spPr>
          <a:xfrm>
            <a:off x="6545460" y="1432252"/>
            <a:ext cx="550803" cy="563973"/>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93D2B8"/>
              </a:buClr>
              <a:buSzPts val="3200"/>
              <a:buFont typeface="Calibri"/>
              <a:buNone/>
            </a:pPr>
            <a:r>
              <a:rPr b="1" i="0" lang="es-CL" sz="3200" u="none" cap="none" strike="noStrike">
                <a:solidFill>
                  <a:schemeClr val="lt1"/>
                </a:solidFill>
                <a:latin typeface="Corbel"/>
                <a:ea typeface="Corbel"/>
                <a:cs typeface="Corbel"/>
                <a:sym typeface="Corbel"/>
              </a:rPr>
              <a:t>6.</a:t>
            </a:r>
            <a:endParaRPr b="0" i="0" sz="1800" u="none" cap="none" strike="noStrike">
              <a:solidFill>
                <a:schemeClr val="lt1"/>
              </a:solidFill>
              <a:latin typeface="Calibri"/>
              <a:ea typeface="Calibri"/>
              <a:cs typeface="Calibri"/>
              <a:sym typeface="Calibri"/>
            </a:endParaRPr>
          </a:p>
        </p:txBody>
      </p:sp>
      <p:sp>
        <p:nvSpPr>
          <p:cNvPr id="252" name="Google Shape;252;p27"/>
          <p:cNvSpPr/>
          <p:nvPr/>
        </p:nvSpPr>
        <p:spPr>
          <a:xfrm>
            <a:off x="6696687" y="2279795"/>
            <a:ext cx="1912514"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“Recursos claves:</a:t>
            </a:r>
            <a:endParaRPr/>
          </a:p>
          <a:p>
            <a:pPr indent="0" lvl="0" marL="0" marR="0" rtl="0" algn="ctr">
              <a:spcBef>
                <a:spcPts val="0"/>
              </a:spcBef>
              <a:spcAft>
                <a:spcPts val="0"/>
              </a:spcAft>
              <a:buNone/>
            </a:pPr>
            <a:r>
              <a:rPr b="1" lang="es-CL" sz="1400">
                <a:solidFill>
                  <a:srgbClr val="7F7F7F"/>
                </a:solidFill>
                <a:latin typeface="Corbel"/>
                <a:ea typeface="Corbel"/>
                <a:cs typeface="Corbel"/>
                <a:sym typeface="Corbel"/>
              </a:rPr>
              <a:t>Los datos”</a:t>
            </a:r>
            <a:endParaRPr/>
          </a:p>
        </p:txBody>
      </p:sp>
      <p:sp>
        <p:nvSpPr>
          <p:cNvPr id="253" name="Google Shape;253;p27"/>
          <p:cNvSpPr/>
          <p:nvPr/>
        </p:nvSpPr>
        <p:spPr>
          <a:xfrm>
            <a:off x="6612975" y="3307008"/>
            <a:ext cx="2079939" cy="6924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300">
                <a:solidFill>
                  <a:srgbClr val="F78C00"/>
                </a:solidFill>
                <a:latin typeface="Corbel"/>
                <a:ea typeface="Corbel"/>
                <a:cs typeface="Corbel"/>
                <a:sym typeface="Corbel"/>
              </a:rPr>
              <a:t>H. </a:t>
            </a:r>
            <a:r>
              <a:rPr lang="es-CL" sz="1300">
                <a:solidFill>
                  <a:srgbClr val="7F7F7F"/>
                </a:solidFill>
                <a:latin typeface="Corbel"/>
                <a:ea typeface="Corbel"/>
                <a:cs typeface="Corbel"/>
                <a:sym typeface="Corbel"/>
              </a:rPr>
              <a:t> Haz un plan de gestión de datos.</a:t>
            </a:r>
            <a:endParaRPr/>
          </a:p>
          <a:p>
            <a:pPr indent="0" lvl="0" marL="0" marR="0" rtl="0" algn="ctr">
              <a:spcBef>
                <a:spcPts val="0"/>
              </a:spcBef>
              <a:spcAft>
                <a:spcPts val="0"/>
              </a:spcAft>
              <a:buNone/>
            </a:pPr>
            <a:r>
              <a:t/>
            </a:r>
            <a:endParaRPr sz="1300">
              <a:solidFill>
                <a:srgbClr val="7F7F7F"/>
              </a:solidFill>
              <a:latin typeface="Corbel"/>
              <a:ea typeface="Corbel"/>
              <a:cs typeface="Corbel"/>
              <a:sym typeface="Corbel"/>
            </a:endParaRPr>
          </a:p>
        </p:txBody>
      </p:sp>
      <p:sp>
        <p:nvSpPr>
          <p:cNvPr id="254" name="Google Shape;254;p27"/>
          <p:cNvSpPr txBox="1"/>
          <p:nvPr/>
        </p:nvSpPr>
        <p:spPr>
          <a:xfrm>
            <a:off x="2987900" y="5909514"/>
            <a:ext cx="5334218"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Esquema 2, referencial de Fundación Ciencia Ciudadana (2018). </a:t>
            </a:r>
            <a:endParaRPr/>
          </a:p>
        </p:txBody>
      </p:sp>
      <p:sp>
        <p:nvSpPr>
          <p:cNvPr id="255" name="Google Shape;255;p27"/>
          <p:cNvSpPr/>
          <p:nvPr/>
        </p:nvSpPr>
        <p:spPr>
          <a:xfrm>
            <a:off x="526868" y="3307008"/>
            <a:ext cx="2079939" cy="89255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300">
                <a:solidFill>
                  <a:srgbClr val="F78C00"/>
                </a:solidFill>
                <a:latin typeface="Corbel"/>
                <a:ea typeface="Corbel"/>
                <a:cs typeface="Corbel"/>
                <a:sym typeface="Corbel"/>
              </a:rPr>
              <a:t>E. </a:t>
            </a:r>
            <a:r>
              <a:rPr lang="es-CL" sz="1300">
                <a:solidFill>
                  <a:srgbClr val="F78C00"/>
                </a:solidFill>
                <a:latin typeface="Corbel"/>
                <a:ea typeface="Corbel"/>
                <a:cs typeface="Corbel"/>
                <a:sym typeface="Corbel"/>
              </a:rPr>
              <a:t> </a:t>
            </a:r>
            <a:r>
              <a:rPr lang="es-CL" sz="1300">
                <a:solidFill>
                  <a:srgbClr val="7F7F7F"/>
                </a:solidFill>
                <a:latin typeface="Corbel"/>
                <a:ea typeface="Corbel"/>
                <a:cs typeface="Corbel"/>
                <a:sym typeface="Corbel"/>
              </a:rPr>
              <a:t>Arma tu equipo.</a:t>
            </a:r>
            <a:endParaRPr/>
          </a:p>
          <a:p>
            <a:pPr indent="0" lvl="0" marL="0" marR="0" rtl="0" algn="ctr">
              <a:spcBef>
                <a:spcPts val="0"/>
              </a:spcBef>
              <a:spcAft>
                <a:spcPts val="0"/>
              </a:spcAft>
              <a:buNone/>
            </a:pPr>
            <a:r>
              <a:t/>
            </a:r>
            <a:endParaRPr sz="1300">
              <a:solidFill>
                <a:srgbClr val="7F7F7F"/>
              </a:solidFill>
              <a:latin typeface="Corbel"/>
              <a:ea typeface="Corbel"/>
              <a:cs typeface="Corbel"/>
              <a:sym typeface="Corbel"/>
            </a:endParaRPr>
          </a:p>
          <a:p>
            <a:pPr indent="0" lvl="0" marL="0" marR="0" rtl="0" algn="ctr">
              <a:spcBef>
                <a:spcPts val="0"/>
              </a:spcBef>
              <a:spcAft>
                <a:spcPts val="0"/>
              </a:spcAft>
              <a:buNone/>
            </a:pPr>
            <a:r>
              <a:rPr b="1" lang="es-CL" sz="1300">
                <a:solidFill>
                  <a:srgbClr val="F78C00"/>
                </a:solidFill>
                <a:latin typeface="Corbel"/>
                <a:ea typeface="Corbel"/>
                <a:cs typeface="Corbel"/>
                <a:sym typeface="Corbel"/>
              </a:rPr>
              <a:t>F. </a:t>
            </a:r>
            <a:r>
              <a:rPr lang="es-CL" sz="1300">
                <a:solidFill>
                  <a:srgbClr val="7F7F7F"/>
                </a:solidFill>
                <a:latin typeface="Corbel"/>
                <a:ea typeface="Corbel"/>
                <a:cs typeface="Corbel"/>
                <a:sym typeface="Corbel"/>
              </a:rPr>
              <a:t>Identifica quiénes deberán participar.</a:t>
            </a:r>
            <a:endParaRPr/>
          </a:p>
        </p:txBody>
      </p:sp>
      <p:sp>
        <p:nvSpPr>
          <p:cNvPr id="256" name="Google Shape;256;p27"/>
          <p:cNvSpPr/>
          <p:nvPr/>
        </p:nvSpPr>
        <p:spPr>
          <a:xfrm>
            <a:off x="3927345" y="1573065"/>
            <a:ext cx="1558015" cy="800219"/>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s-CL" sz="1600">
                <a:solidFill>
                  <a:srgbClr val="7F7F7F"/>
                </a:solidFill>
                <a:latin typeface="Corbel"/>
                <a:ea typeface="Corbel"/>
                <a:cs typeface="Corbel"/>
                <a:sym typeface="Corbel"/>
              </a:rPr>
              <a:t>¿Cómo involucrarse? </a:t>
            </a:r>
            <a:endParaRPr/>
          </a:p>
          <a:p>
            <a:pPr indent="0" lvl="0" marL="0" marR="0" rtl="0" algn="r">
              <a:spcBef>
                <a:spcPts val="0"/>
              </a:spcBef>
              <a:spcAft>
                <a:spcPts val="0"/>
              </a:spcAft>
              <a:buNone/>
            </a:pPr>
            <a:r>
              <a:t/>
            </a:r>
            <a:endParaRPr sz="1400">
              <a:solidFill>
                <a:srgbClr val="7F7F7F"/>
              </a:solidFill>
              <a:latin typeface="Corbel"/>
              <a:ea typeface="Corbel"/>
              <a:cs typeface="Corbel"/>
              <a:sym typeface="Corbel"/>
            </a:endParaRPr>
          </a:p>
        </p:txBody>
      </p:sp>
      <p:sp>
        <p:nvSpPr>
          <p:cNvPr id="257" name="Google Shape;257;p27"/>
          <p:cNvSpPr/>
          <p:nvPr/>
        </p:nvSpPr>
        <p:spPr>
          <a:xfrm>
            <a:off x="3572846" y="2279795"/>
            <a:ext cx="2028423" cy="73866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“Metodologías para involucrar a los participantes”</a:t>
            </a:r>
            <a:endParaRPr/>
          </a:p>
        </p:txBody>
      </p:sp>
      <p:sp>
        <p:nvSpPr>
          <p:cNvPr id="258" name="Google Shape;258;p27"/>
          <p:cNvSpPr/>
          <p:nvPr/>
        </p:nvSpPr>
        <p:spPr>
          <a:xfrm>
            <a:off x="3547089" y="3307008"/>
            <a:ext cx="2079607" cy="89255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300">
                <a:solidFill>
                  <a:srgbClr val="F78C00"/>
                </a:solidFill>
                <a:latin typeface="Corbel"/>
                <a:ea typeface="Corbel"/>
                <a:cs typeface="Corbel"/>
                <a:sym typeface="Corbel"/>
              </a:rPr>
              <a:t>G. </a:t>
            </a:r>
            <a:r>
              <a:rPr lang="es-CL" sz="1300">
                <a:solidFill>
                  <a:srgbClr val="7F7F7F"/>
                </a:solidFill>
                <a:latin typeface="Corbel"/>
                <a:ea typeface="Corbel"/>
                <a:cs typeface="Corbel"/>
                <a:sym typeface="Corbel"/>
              </a:rPr>
              <a:t> Determina la metodología de participación.</a:t>
            </a:r>
            <a:endParaRPr/>
          </a:p>
          <a:p>
            <a:pPr indent="0" lvl="0" marL="0" marR="0" rtl="0" algn="ctr">
              <a:spcBef>
                <a:spcPts val="0"/>
              </a:spcBef>
              <a:spcAft>
                <a:spcPts val="0"/>
              </a:spcAft>
              <a:buNone/>
            </a:pPr>
            <a:r>
              <a:t/>
            </a:r>
            <a:endParaRPr sz="1300">
              <a:solidFill>
                <a:srgbClr val="7F7F7F"/>
              </a:solidFill>
              <a:latin typeface="Corbel"/>
              <a:ea typeface="Corbel"/>
              <a:cs typeface="Corbel"/>
              <a:sym typeface="Corbe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2" name="Shape 262"/>
        <p:cNvGrpSpPr/>
        <p:nvPr/>
      </p:nvGrpSpPr>
      <p:grpSpPr>
        <a:xfrm>
          <a:off x="0" y="0"/>
          <a:ext cx="0" cy="0"/>
          <a:chOff x="0" y="0"/>
          <a:chExt cx="0" cy="0"/>
        </a:xfrm>
      </p:grpSpPr>
      <p:pic>
        <p:nvPicPr>
          <p:cNvPr id="263" name="Google Shape;263;p28"/>
          <p:cNvPicPr preferRelativeResize="0"/>
          <p:nvPr/>
        </p:nvPicPr>
        <p:blipFill rotWithShape="1">
          <a:blip r:embed="rId4">
            <a:alphaModFix/>
          </a:blip>
          <a:srcRect b="0" l="0" r="0" t="0"/>
          <a:stretch/>
        </p:blipFill>
        <p:spPr>
          <a:xfrm>
            <a:off x="337796" y="1256404"/>
            <a:ext cx="2359164" cy="3972418"/>
          </a:xfrm>
          <a:prstGeom prst="rect">
            <a:avLst/>
          </a:prstGeom>
          <a:noFill/>
          <a:ln>
            <a:noFill/>
          </a:ln>
        </p:spPr>
      </p:pic>
      <p:sp>
        <p:nvSpPr>
          <p:cNvPr id="264" name="Google Shape;264;p28"/>
          <p:cNvSpPr txBox="1"/>
          <p:nvPr/>
        </p:nvSpPr>
        <p:spPr>
          <a:xfrm>
            <a:off x="456694" y="1432252"/>
            <a:ext cx="550803" cy="563973"/>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93D2B8"/>
              </a:buClr>
              <a:buSzPts val="3200"/>
              <a:buFont typeface="Calibri"/>
              <a:buNone/>
            </a:pPr>
            <a:r>
              <a:rPr b="1" i="0" lang="es-CL" sz="3200" u="none" cap="none" strike="noStrike">
                <a:solidFill>
                  <a:schemeClr val="lt1"/>
                </a:solidFill>
                <a:latin typeface="Corbel"/>
                <a:ea typeface="Corbel"/>
                <a:cs typeface="Corbel"/>
                <a:sym typeface="Corbel"/>
              </a:rPr>
              <a:t>7.</a:t>
            </a:r>
            <a:endParaRPr b="0" i="0" sz="1800" u="none" cap="none" strike="noStrike">
              <a:solidFill>
                <a:schemeClr val="lt1"/>
              </a:solidFill>
              <a:latin typeface="Calibri"/>
              <a:ea typeface="Calibri"/>
              <a:cs typeface="Calibri"/>
              <a:sym typeface="Calibri"/>
            </a:endParaRPr>
          </a:p>
        </p:txBody>
      </p:sp>
      <p:sp>
        <p:nvSpPr>
          <p:cNvPr id="265" name="Google Shape;265;p28"/>
          <p:cNvSpPr/>
          <p:nvPr/>
        </p:nvSpPr>
        <p:spPr>
          <a:xfrm>
            <a:off x="549966" y="2373284"/>
            <a:ext cx="2028423"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“Segmento de audiencia”</a:t>
            </a:r>
            <a:endParaRPr/>
          </a:p>
        </p:txBody>
      </p:sp>
      <p:sp>
        <p:nvSpPr>
          <p:cNvPr id="266" name="Google Shape;266;p28"/>
          <p:cNvSpPr txBox="1"/>
          <p:nvPr/>
        </p:nvSpPr>
        <p:spPr>
          <a:xfrm>
            <a:off x="2987900" y="5909514"/>
            <a:ext cx="5334218"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Esquema 2, referencial de Fundación Ciencia Ciudadana (2018). </a:t>
            </a:r>
            <a:endParaRPr/>
          </a:p>
        </p:txBody>
      </p:sp>
      <p:sp>
        <p:nvSpPr>
          <p:cNvPr id="267" name="Google Shape;267;p28"/>
          <p:cNvSpPr/>
          <p:nvPr/>
        </p:nvSpPr>
        <p:spPr>
          <a:xfrm>
            <a:off x="526868" y="3307008"/>
            <a:ext cx="2079939" cy="6924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300">
                <a:solidFill>
                  <a:srgbClr val="F78C00"/>
                </a:solidFill>
                <a:latin typeface="Corbel"/>
                <a:ea typeface="Corbel"/>
                <a:cs typeface="Corbel"/>
                <a:sym typeface="Corbel"/>
              </a:rPr>
              <a:t>I. </a:t>
            </a:r>
            <a:r>
              <a:rPr lang="es-CL" sz="1300">
                <a:solidFill>
                  <a:srgbClr val="7F7F7F"/>
                </a:solidFill>
                <a:latin typeface="Corbel"/>
                <a:ea typeface="Corbel"/>
                <a:cs typeface="Corbel"/>
                <a:sym typeface="Corbel"/>
              </a:rPr>
              <a:t>Diseña un plan de comunicaciones.</a:t>
            </a:r>
            <a:endParaRPr/>
          </a:p>
          <a:p>
            <a:pPr indent="0" lvl="0" marL="0" marR="0" rtl="0" algn="ctr">
              <a:spcBef>
                <a:spcPts val="0"/>
              </a:spcBef>
              <a:spcAft>
                <a:spcPts val="0"/>
              </a:spcAft>
              <a:buNone/>
            </a:pPr>
            <a:r>
              <a:t/>
            </a:r>
            <a:endParaRPr sz="1300">
              <a:solidFill>
                <a:srgbClr val="7F7F7F"/>
              </a:solidFill>
              <a:latin typeface="Corbel"/>
              <a:ea typeface="Corbel"/>
              <a:cs typeface="Corbel"/>
              <a:sym typeface="Corbel"/>
            </a:endParaRPr>
          </a:p>
        </p:txBody>
      </p:sp>
      <p:sp>
        <p:nvSpPr>
          <p:cNvPr id="268" name="Google Shape;268;p28"/>
          <p:cNvSpPr/>
          <p:nvPr/>
        </p:nvSpPr>
        <p:spPr>
          <a:xfrm>
            <a:off x="887931" y="1573065"/>
            <a:ext cx="1558015" cy="800219"/>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s-CL" sz="1600">
                <a:solidFill>
                  <a:srgbClr val="7F7F7F"/>
                </a:solidFill>
                <a:latin typeface="Corbel"/>
                <a:ea typeface="Corbel"/>
                <a:cs typeface="Corbel"/>
                <a:sym typeface="Corbel"/>
              </a:rPr>
              <a:t>¿A quién comunicas? </a:t>
            </a:r>
            <a:endParaRPr/>
          </a:p>
          <a:p>
            <a:pPr indent="0" lvl="0" marL="0" marR="0" rtl="0" algn="r">
              <a:spcBef>
                <a:spcPts val="0"/>
              </a:spcBef>
              <a:spcAft>
                <a:spcPts val="0"/>
              </a:spcAft>
              <a:buNone/>
            </a:pPr>
            <a:r>
              <a:t/>
            </a:r>
            <a:endParaRPr sz="1400">
              <a:solidFill>
                <a:srgbClr val="7F7F7F"/>
              </a:solidFill>
              <a:latin typeface="Corbel"/>
              <a:ea typeface="Corbel"/>
              <a:cs typeface="Corbel"/>
              <a:sym typeface="Corbe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2" name="Shape 272"/>
        <p:cNvGrpSpPr/>
        <p:nvPr/>
      </p:nvGrpSpPr>
      <p:grpSpPr>
        <a:xfrm>
          <a:off x="0" y="0"/>
          <a:ext cx="0" cy="0"/>
          <a:chOff x="0" y="0"/>
          <a:chExt cx="0" cy="0"/>
        </a:xfrm>
      </p:grpSpPr>
      <p:pic>
        <p:nvPicPr>
          <p:cNvPr id="273" name="Google Shape;273;p29"/>
          <p:cNvPicPr preferRelativeResize="0"/>
          <p:nvPr/>
        </p:nvPicPr>
        <p:blipFill rotWithShape="1">
          <a:blip r:embed="rId4">
            <a:alphaModFix/>
          </a:blip>
          <a:srcRect b="0" l="0" r="0" t="0"/>
          <a:stretch/>
        </p:blipFill>
        <p:spPr>
          <a:xfrm>
            <a:off x="337796" y="1256404"/>
            <a:ext cx="2359164" cy="3972418"/>
          </a:xfrm>
          <a:prstGeom prst="rect">
            <a:avLst/>
          </a:prstGeom>
          <a:noFill/>
          <a:ln>
            <a:noFill/>
          </a:ln>
        </p:spPr>
      </p:pic>
      <p:sp>
        <p:nvSpPr>
          <p:cNvPr id="274" name="Google Shape;274;p29"/>
          <p:cNvSpPr txBox="1"/>
          <p:nvPr/>
        </p:nvSpPr>
        <p:spPr>
          <a:xfrm>
            <a:off x="456694" y="1432252"/>
            <a:ext cx="550803" cy="563973"/>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93D2B8"/>
              </a:buClr>
              <a:buSzPts val="3200"/>
              <a:buFont typeface="Calibri"/>
              <a:buNone/>
            </a:pPr>
            <a:r>
              <a:rPr b="1" i="0" lang="es-CL" sz="3200" u="none" cap="none" strike="noStrike">
                <a:solidFill>
                  <a:schemeClr val="lt1"/>
                </a:solidFill>
                <a:latin typeface="Corbel"/>
                <a:ea typeface="Corbel"/>
                <a:cs typeface="Corbel"/>
                <a:sym typeface="Corbel"/>
              </a:rPr>
              <a:t>7.</a:t>
            </a:r>
            <a:endParaRPr b="0" i="0" sz="1800" u="none" cap="none" strike="noStrike">
              <a:solidFill>
                <a:schemeClr val="lt1"/>
              </a:solidFill>
              <a:latin typeface="Calibri"/>
              <a:ea typeface="Calibri"/>
              <a:cs typeface="Calibri"/>
              <a:sym typeface="Calibri"/>
            </a:endParaRPr>
          </a:p>
        </p:txBody>
      </p:sp>
      <p:sp>
        <p:nvSpPr>
          <p:cNvPr id="275" name="Google Shape;275;p29"/>
          <p:cNvSpPr/>
          <p:nvPr/>
        </p:nvSpPr>
        <p:spPr>
          <a:xfrm>
            <a:off x="549966" y="2373284"/>
            <a:ext cx="2028423"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“Segmento de audiencia”</a:t>
            </a:r>
            <a:endParaRPr/>
          </a:p>
        </p:txBody>
      </p:sp>
      <p:pic>
        <p:nvPicPr>
          <p:cNvPr id="276" name="Google Shape;276;p29"/>
          <p:cNvPicPr preferRelativeResize="0"/>
          <p:nvPr/>
        </p:nvPicPr>
        <p:blipFill rotWithShape="1">
          <a:blip r:embed="rId4">
            <a:alphaModFix/>
          </a:blip>
          <a:srcRect b="0" l="0" r="0" t="0"/>
          <a:stretch/>
        </p:blipFill>
        <p:spPr>
          <a:xfrm>
            <a:off x="3353781" y="1256404"/>
            <a:ext cx="2359164" cy="3972418"/>
          </a:xfrm>
          <a:prstGeom prst="rect">
            <a:avLst/>
          </a:prstGeom>
          <a:noFill/>
          <a:ln>
            <a:noFill/>
          </a:ln>
        </p:spPr>
      </p:pic>
      <p:sp>
        <p:nvSpPr>
          <p:cNvPr id="277" name="Google Shape;277;p29"/>
          <p:cNvSpPr txBox="1"/>
          <p:nvPr/>
        </p:nvSpPr>
        <p:spPr>
          <a:xfrm>
            <a:off x="3503946" y="1432252"/>
            <a:ext cx="550803" cy="563973"/>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93D2B8"/>
              </a:buClr>
              <a:buSzPts val="3200"/>
              <a:buFont typeface="Calibri"/>
              <a:buNone/>
            </a:pPr>
            <a:r>
              <a:rPr b="1" i="0" lang="es-CL" sz="3200" u="none" cap="none" strike="noStrike">
                <a:solidFill>
                  <a:schemeClr val="lt1"/>
                </a:solidFill>
                <a:latin typeface="Corbel"/>
                <a:ea typeface="Corbel"/>
                <a:cs typeface="Corbel"/>
                <a:sym typeface="Corbel"/>
              </a:rPr>
              <a:t>8.</a:t>
            </a:r>
            <a:endParaRPr b="0" i="0" sz="1800" u="none" cap="none" strike="noStrike">
              <a:solidFill>
                <a:schemeClr val="lt1"/>
              </a:solidFill>
              <a:latin typeface="Calibri"/>
              <a:ea typeface="Calibri"/>
              <a:cs typeface="Calibri"/>
              <a:sym typeface="Calibri"/>
            </a:endParaRPr>
          </a:p>
        </p:txBody>
      </p:sp>
      <p:sp>
        <p:nvSpPr>
          <p:cNvPr id="278" name="Google Shape;278;p29"/>
          <p:cNvSpPr txBox="1"/>
          <p:nvPr/>
        </p:nvSpPr>
        <p:spPr>
          <a:xfrm>
            <a:off x="2987900" y="5909514"/>
            <a:ext cx="5334218"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Esquema 2, referencial de Fundación Ciencia Ciudadana (2018). </a:t>
            </a:r>
            <a:endParaRPr/>
          </a:p>
        </p:txBody>
      </p:sp>
      <p:sp>
        <p:nvSpPr>
          <p:cNvPr id="279" name="Google Shape;279;p29"/>
          <p:cNvSpPr/>
          <p:nvPr/>
        </p:nvSpPr>
        <p:spPr>
          <a:xfrm>
            <a:off x="526868" y="3307008"/>
            <a:ext cx="2079939" cy="6924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300">
                <a:solidFill>
                  <a:srgbClr val="F78C00"/>
                </a:solidFill>
                <a:latin typeface="Corbel"/>
                <a:ea typeface="Corbel"/>
                <a:cs typeface="Corbel"/>
                <a:sym typeface="Corbel"/>
              </a:rPr>
              <a:t>I. </a:t>
            </a:r>
            <a:r>
              <a:rPr lang="es-CL" sz="1300">
                <a:solidFill>
                  <a:srgbClr val="7F7F7F"/>
                </a:solidFill>
                <a:latin typeface="Corbel"/>
                <a:ea typeface="Corbel"/>
                <a:cs typeface="Corbel"/>
                <a:sym typeface="Corbel"/>
              </a:rPr>
              <a:t>Diseña un plan de comunicaciones.</a:t>
            </a:r>
            <a:endParaRPr/>
          </a:p>
          <a:p>
            <a:pPr indent="0" lvl="0" marL="0" marR="0" rtl="0" algn="ctr">
              <a:spcBef>
                <a:spcPts val="0"/>
              </a:spcBef>
              <a:spcAft>
                <a:spcPts val="0"/>
              </a:spcAft>
              <a:buNone/>
            </a:pPr>
            <a:r>
              <a:t/>
            </a:r>
            <a:endParaRPr sz="1300">
              <a:solidFill>
                <a:srgbClr val="7F7F7F"/>
              </a:solidFill>
              <a:latin typeface="Corbel"/>
              <a:ea typeface="Corbel"/>
              <a:cs typeface="Corbel"/>
              <a:sym typeface="Corbel"/>
            </a:endParaRPr>
          </a:p>
        </p:txBody>
      </p:sp>
      <p:sp>
        <p:nvSpPr>
          <p:cNvPr id="280" name="Google Shape;280;p29"/>
          <p:cNvSpPr/>
          <p:nvPr/>
        </p:nvSpPr>
        <p:spPr>
          <a:xfrm>
            <a:off x="3927345" y="1573065"/>
            <a:ext cx="1558015" cy="104644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s-CL" sz="1600">
                <a:solidFill>
                  <a:srgbClr val="7F7F7F"/>
                </a:solidFill>
                <a:latin typeface="Corbel"/>
                <a:ea typeface="Corbel"/>
                <a:cs typeface="Corbel"/>
                <a:sym typeface="Corbel"/>
              </a:rPr>
              <a:t>¿Cúal es tu impacto esperado?</a:t>
            </a:r>
            <a:endParaRPr/>
          </a:p>
          <a:p>
            <a:pPr indent="0" lvl="0" marL="0" marR="0" rtl="0" algn="r">
              <a:spcBef>
                <a:spcPts val="0"/>
              </a:spcBef>
              <a:spcAft>
                <a:spcPts val="0"/>
              </a:spcAft>
              <a:buNone/>
            </a:pPr>
            <a:r>
              <a:t/>
            </a:r>
            <a:endParaRPr sz="1400">
              <a:solidFill>
                <a:srgbClr val="7F7F7F"/>
              </a:solidFill>
              <a:latin typeface="Corbel"/>
              <a:ea typeface="Corbel"/>
              <a:cs typeface="Corbel"/>
              <a:sym typeface="Corbel"/>
            </a:endParaRPr>
          </a:p>
        </p:txBody>
      </p:sp>
      <p:sp>
        <p:nvSpPr>
          <p:cNvPr id="281" name="Google Shape;281;p29"/>
          <p:cNvSpPr/>
          <p:nvPr/>
        </p:nvSpPr>
        <p:spPr>
          <a:xfrm>
            <a:off x="3572846" y="2443442"/>
            <a:ext cx="2028423"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“Metas a corto, mediano y largo plazo” </a:t>
            </a:r>
            <a:endParaRPr/>
          </a:p>
        </p:txBody>
      </p:sp>
      <p:sp>
        <p:nvSpPr>
          <p:cNvPr id="282" name="Google Shape;282;p29"/>
          <p:cNvSpPr/>
          <p:nvPr/>
        </p:nvSpPr>
        <p:spPr>
          <a:xfrm>
            <a:off x="3547089" y="3307008"/>
            <a:ext cx="2079607" cy="49244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300">
                <a:solidFill>
                  <a:srgbClr val="F78C00"/>
                </a:solidFill>
                <a:latin typeface="Corbel"/>
                <a:ea typeface="Corbel"/>
                <a:cs typeface="Corbel"/>
                <a:sym typeface="Corbel"/>
              </a:rPr>
              <a:t>J. </a:t>
            </a:r>
            <a:r>
              <a:rPr lang="es-CL" sz="1300">
                <a:solidFill>
                  <a:srgbClr val="7F7F7F"/>
                </a:solidFill>
                <a:latin typeface="Corbel"/>
                <a:ea typeface="Corbel"/>
                <a:cs typeface="Corbel"/>
                <a:sym typeface="Corbel"/>
              </a:rPr>
              <a:t> Diseña tu plan de evaluación.</a:t>
            </a:r>
            <a:endParaRPr/>
          </a:p>
        </p:txBody>
      </p:sp>
      <p:sp>
        <p:nvSpPr>
          <p:cNvPr id="283" name="Google Shape;283;p29"/>
          <p:cNvSpPr/>
          <p:nvPr/>
        </p:nvSpPr>
        <p:spPr>
          <a:xfrm>
            <a:off x="887931" y="1573065"/>
            <a:ext cx="1558015" cy="800219"/>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s-CL" sz="1600">
                <a:solidFill>
                  <a:srgbClr val="7F7F7F"/>
                </a:solidFill>
                <a:latin typeface="Corbel"/>
                <a:ea typeface="Corbel"/>
                <a:cs typeface="Corbel"/>
                <a:sym typeface="Corbel"/>
              </a:rPr>
              <a:t>¿A quién comunicas? </a:t>
            </a:r>
            <a:endParaRPr/>
          </a:p>
          <a:p>
            <a:pPr indent="0" lvl="0" marL="0" marR="0" rtl="0" algn="r">
              <a:spcBef>
                <a:spcPts val="0"/>
              </a:spcBef>
              <a:spcAft>
                <a:spcPts val="0"/>
              </a:spcAft>
              <a:buNone/>
            </a:pPr>
            <a:r>
              <a:t/>
            </a:r>
            <a:endParaRPr sz="1400">
              <a:solidFill>
                <a:srgbClr val="7F7F7F"/>
              </a:solidFill>
              <a:latin typeface="Corbel"/>
              <a:ea typeface="Corbel"/>
              <a:cs typeface="Corbel"/>
              <a:sym typeface="Corbe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7" name="Shape 287"/>
        <p:cNvGrpSpPr/>
        <p:nvPr/>
      </p:nvGrpSpPr>
      <p:grpSpPr>
        <a:xfrm>
          <a:off x="0" y="0"/>
          <a:ext cx="0" cy="0"/>
          <a:chOff x="0" y="0"/>
          <a:chExt cx="0" cy="0"/>
        </a:xfrm>
      </p:grpSpPr>
      <p:pic>
        <p:nvPicPr>
          <p:cNvPr id="288" name="Google Shape;288;p30"/>
          <p:cNvPicPr preferRelativeResize="0"/>
          <p:nvPr/>
        </p:nvPicPr>
        <p:blipFill rotWithShape="1">
          <a:blip r:embed="rId4">
            <a:alphaModFix/>
          </a:blip>
          <a:srcRect b="0" l="0" r="0" t="0"/>
          <a:stretch/>
        </p:blipFill>
        <p:spPr>
          <a:xfrm>
            <a:off x="337796" y="1256404"/>
            <a:ext cx="2359164" cy="3972418"/>
          </a:xfrm>
          <a:prstGeom prst="rect">
            <a:avLst/>
          </a:prstGeom>
          <a:noFill/>
          <a:ln>
            <a:noFill/>
          </a:ln>
        </p:spPr>
      </p:pic>
      <p:sp>
        <p:nvSpPr>
          <p:cNvPr id="289" name="Google Shape;289;p30"/>
          <p:cNvSpPr txBox="1"/>
          <p:nvPr/>
        </p:nvSpPr>
        <p:spPr>
          <a:xfrm>
            <a:off x="456694" y="1432252"/>
            <a:ext cx="550803" cy="563973"/>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93D2B8"/>
              </a:buClr>
              <a:buSzPts val="3200"/>
              <a:buFont typeface="Calibri"/>
              <a:buNone/>
            </a:pPr>
            <a:r>
              <a:rPr b="1" i="0" lang="es-CL" sz="3200" u="none" cap="none" strike="noStrike">
                <a:solidFill>
                  <a:schemeClr val="lt1"/>
                </a:solidFill>
                <a:latin typeface="Corbel"/>
                <a:ea typeface="Corbel"/>
                <a:cs typeface="Corbel"/>
                <a:sym typeface="Corbel"/>
              </a:rPr>
              <a:t>7.</a:t>
            </a:r>
            <a:endParaRPr b="0" i="0" sz="1800" u="none" cap="none" strike="noStrike">
              <a:solidFill>
                <a:schemeClr val="lt1"/>
              </a:solidFill>
              <a:latin typeface="Calibri"/>
              <a:ea typeface="Calibri"/>
              <a:cs typeface="Calibri"/>
              <a:sym typeface="Calibri"/>
            </a:endParaRPr>
          </a:p>
        </p:txBody>
      </p:sp>
      <p:sp>
        <p:nvSpPr>
          <p:cNvPr id="290" name="Google Shape;290;p30"/>
          <p:cNvSpPr/>
          <p:nvPr/>
        </p:nvSpPr>
        <p:spPr>
          <a:xfrm>
            <a:off x="549966" y="2373284"/>
            <a:ext cx="2028423"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“Segmento de audiencia”</a:t>
            </a:r>
            <a:endParaRPr/>
          </a:p>
        </p:txBody>
      </p:sp>
      <p:pic>
        <p:nvPicPr>
          <p:cNvPr id="291" name="Google Shape;291;p30"/>
          <p:cNvPicPr preferRelativeResize="0"/>
          <p:nvPr/>
        </p:nvPicPr>
        <p:blipFill rotWithShape="1">
          <a:blip r:embed="rId4">
            <a:alphaModFix/>
          </a:blip>
          <a:srcRect b="0" l="0" r="0" t="0"/>
          <a:stretch/>
        </p:blipFill>
        <p:spPr>
          <a:xfrm>
            <a:off x="3353781" y="1256404"/>
            <a:ext cx="2359164" cy="3972418"/>
          </a:xfrm>
          <a:prstGeom prst="rect">
            <a:avLst/>
          </a:prstGeom>
          <a:noFill/>
          <a:ln>
            <a:noFill/>
          </a:ln>
        </p:spPr>
      </p:pic>
      <p:sp>
        <p:nvSpPr>
          <p:cNvPr id="292" name="Google Shape;292;p30"/>
          <p:cNvSpPr txBox="1"/>
          <p:nvPr/>
        </p:nvSpPr>
        <p:spPr>
          <a:xfrm>
            <a:off x="3503946" y="1432252"/>
            <a:ext cx="550803" cy="563973"/>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93D2B8"/>
              </a:buClr>
              <a:buSzPts val="3200"/>
              <a:buFont typeface="Calibri"/>
              <a:buNone/>
            </a:pPr>
            <a:r>
              <a:rPr b="1" i="0" lang="es-CL" sz="3200" u="none" cap="none" strike="noStrike">
                <a:solidFill>
                  <a:schemeClr val="lt1"/>
                </a:solidFill>
                <a:latin typeface="Corbel"/>
                <a:ea typeface="Corbel"/>
                <a:cs typeface="Corbel"/>
                <a:sym typeface="Corbel"/>
              </a:rPr>
              <a:t>8.</a:t>
            </a:r>
            <a:endParaRPr b="0" i="0" sz="1800" u="none" cap="none" strike="noStrike">
              <a:solidFill>
                <a:schemeClr val="lt1"/>
              </a:solidFill>
              <a:latin typeface="Calibri"/>
              <a:ea typeface="Calibri"/>
              <a:cs typeface="Calibri"/>
              <a:sym typeface="Calibri"/>
            </a:endParaRPr>
          </a:p>
        </p:txBody>
      </p:sp>
      <p:pic>
        <p:nvPicPr>
          <p:cNvPr id="293" name="Google Shape;293;p30"/>
          <p:cNvPicPr preferRelativeResize="0"/>
          <p:nvPr/>
        </p:nvPicPr>
        <p:blipFill rotWithShape="1">
          <a:blip r:embed="rId4">
            <a:alphaModFix/>
          </a:blip>
          <a:srcRect b="0" l="0" r="0" t="0"/>
          <a:stretch/>
        </p:blipFill>
        <p:spPr>
          <a:xfrm>
            <a:off x="6426562" y="1256404"/>
            <a:ext cx="2359164" cy="3972418"/>
          </a:xfrm>
          <a:prstGeom prst="rect">
            <a:avLst/>
          </a:prstGeom>
          <a:noFill/>
          <a:ln>
            <a:noFill/>
          </a:ln>
        </p:spPr>
      </p:pic>
      <p:sp>
        <p:nvSpPr>
          <p:cNvPr id="294" name="Google Shape;294;p30"/>
          <p:cNvSpPr txBox="1"/>
          <p:nvPr/>
        </p:nvSpPr>
        <p:spPr>
          <a:xfrm>
            <a:off x="6545460" y="1432252"/>
            <a:ext cx="550803" cy="563973"/>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93D2B8"/>
              </a:buClr>
              <a:buSzPts val="3200"/>
              <a:buFont typeface="Calibri"/>
              <a:buNone/>
            </a:pPr>
            <a:r>
              <a:rPr b="1" i="0" lang="es-CL" sz="3200" u="none" cap="none" strike="noStrike">
                <a:solidFill>
                  <a:schemeClr val="lt1"/>
                </a:solidFill>
                <a:latin typeface="Corbel"/>
                <a:ea typeface="Corbel"/>
                <a:cs typeface="Corbel"/>
                <a:sym typeface="Corbel"/>
              </a:rPr>
              <a:t>9.</a:t>
            </a:r>
            <a:endParaRPr b="0" i="0" sz="1800" u="none" cap="none" strike="noStrike">
              <a:solidFill>
                <a:schemeClr val="lt1"/>
              </a:solidFill>
              <a:latin typeface="Calibri"/>
              <a:ea typeface="Calibri"/>
              <a:cs typeface="Calibri"/>
              <a:sym typeface="Calibri"/>
            </a:endParaRPr>
          </a:p>
        </p:txBody>
      </p:sp>
      <p:sp>
        <p:nvSpPr>
          <p:cNvPr id="295" name="Google Shape;295;p30"/>
          <p:cNvSpPr/>
          <p:nvPr/>
        </p:nvSpPr>
        <p:spPr>
          <a:xfrm>
            <a:off x="6696687" y="2279795"/>
            <a:ext cx="1912514"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“Estructura de gastos y financiación”</a:t>
            </a:r>
            <a:endParaRPr/>
          </a:p>
        </p:txBody>
      </p:sp>
      <p:sp>
        <p:nvSpPr>
          <p:cNvPr id="296" name="Google Shape;296;p30"/>
          <p:cNvSpPr/>
          <p:nvPr/>
        </p:nvSpPr>
        <p:spPr>
          <a:xfrm>
            <a:off x="6612975" y="3307008"/>
            <a:ext cx="2079939" cy="49244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300">
                <a:solidFill>
                  <a:srgbClr val="F78C00"/>
                </a:solidFill>
                <a:latin typeface="Corbel"/>
                <a:ea typeface="Corbel"/>
                <a:cs typeface="Corbel"/>
                <a:sym typeface="Corbel"/>
              </a:rPr>
              <a:t>K. </a:t>
            </a:r>
            <a:r>
              <a:rPr lang="es-CL" sz="1300">
                <a:solidFill>
                  <a:srgbClr val="7F7F7F"/>
                </a:solidFill>
                <a:latin typeface="Corbel"/>
                <a:ea typeface="Corbel"/>
                <a:cs typeface="Corbel"/>
                <a:sym typeface="Corbel"/>
              </a:rPr>
              <a:t> Estima y consigue los recursos</a:t>
            </a:r>
            <a:endParaRPr/>
          </a:p>
        </p:txBody>
      </p:sp>
      <p:sp>
        <p:nvSpPr>
          <p:cNvPr id="297" name="Google Shape;297;p30"/>
          <p:cNvSpPr txBox="1"/>
          <p:nvPr/>
        </p:nvSpPr>
        <p:spPr>
          <a:xfrm>
            <a:off x="2987900" y="5909514"/>
            <a:ext cx="5334218"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Esquema 2, referencial de Fundación Ciencia Ciudadana (2018). </a:t>
            </a:r>
            <a:endParaRPr/>
          </a:p>
        </p:txBody>
      </p:sp>
      <p:sp>
        <p:nvSpPr>
          <p:cNvPr id="298" name="Google Shape;298;p30"/>
          <p:cNvSpPr/>
          <p:nvPr/>
        </p:nvSpPr>
        <p:spPr>
          <a:xfrm>
            <a:off x="526868" y="3307008"/>
            <a:ext cx="2079939" cy="69249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300">
                <a:solidFill>
                  <a:srgbClr val="F78C00"/>
                </a:solidFill>
                <a:latin typeface="Corbel"/>
                <a:ea typeface="Corbel"/>
                <a:cs typeface="Corbel"/>
                <a:sym typeface="Corbel"/>
              </a:rPr>
              <a:t>I. </a:t>
            </a:r>
            <a:r>
              <a:rPr lang="es-CL" sz="1300">
                <a:solidFill>
                  <a:srgbClr val="7F7F7F"/>
                </a:solidFill>
                <a:latin typeface="Corbel"/>
                <a:ea typeface="Corbel"/>
                <a:cs typeface="Corbel"/>
                <a:sym typeface="Corbel"/>
              </a:rPr>
              <a:t>Diseña un plan de comunicaciones.</a:t>
            </a:r>
            <a:endParaRPr/>
          </a:p>
          <a:p>
            <a:pPr indent="0" lvl="0" marL="0" marR="0" rtl="0" algn="ctr">
              <a:spcBef>
                <a:spcPts val="0"/>
              </a:spcBef>
              <a:spcAft>
                <a:spcPts val="0"/>
              </a:spcAft>
              <a:buNone/>
            </a:pPr>
            <a:r>
              <a:t/>
            </a:r>
            <a:endParaRPr sz="1300">
              <a:solidFill>
                <a:srgbClr val="7F7F7F"/>
              </a:solidFill>
              <a:latin typeface="Corbel"/>
              <a:ea typeface="Corbel"/>
              <a:cs typeface="Corbel"/>
              <a:sym typeface="Corbel"/>
            </a:endParaRPr>
          </a:p>
        </p:txBody>
      </p:sp>
      <p:sp>
        <p:nvSpPr>
          <p:cNvPr id="299" name="Google Shape;299;p30"/>
          <p:cNvSpPr/>
          <p:nvPr/>
        </p:nvSpPr>
        <p:spPr>
          <a:xfrm>
            <a:off x="3927345" y="1573065"/>
            <a:ext cx="1558015" cy="104644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s-CL" sz="1600">
                <a:solidFill>
                  <a:srgbClr val="7F7F7F"/>
                </a:solidFill>
                <a:latin typeface="Corbel"/>
                <a:ea typeface="Corbel"/>
                <a:cs typeface="Corbel"/>
                <a:sym typeface="Corbel"/>
              </a:rPr>
              <a:t>¿Cúal es tu impacto esperado?</a:t>
            </a:r>
            <a:endParaRPr/>
          </a:p>
          <a:p>
            <a:pPr indent="0" lvl="0" marL="0" marR="0" rtl="0" algn="r">
              <a:spcBef>
                <a:spcPts val="0"/>
              </a:spcBef>
              <a:spcAft>
                <a:spcPts val="0"/>
              </a:spcAft>
              <a:buNone/>
            </a:pPr>
            <a:r>
              <a:t/>
            </a:r>
            <a:endParaRPr sz="1400">
              <a:solidFill>
                <a:srgbClr val="7F7F7F"/>
              </a:solidFill>
              <a:latin typeface="Corbel"/>
              <a:ea typeface="Corbel"/>
              <a:cs typeface="Corbel"/>
              <a:sym typeface="Corbel"/>
            </a:endParaRPr>
          </a:p>
        </p:txBody>
      </p:sp>
      <p:sp>
        <p:nvSpPr>
          <p:cNvPr id="300" name="Google Shape;300;p30"/>
          <p:cNvSpPr/>
          <p:nvPr/>
        </p:nvSpPr>
        <p:spPr>
          <a:xfrm>
            <a:off x="3572846" y="2443442"/>
            <a:ext cx="2028423" cy="52322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400">
                <a:solidFill>
                  <a:srgbClr val="7F7F7F"/>
                </a:solidFill>
                <a:latin typeface="Corbel"/>
                <a:ea typeface="Corbel"/>
                <a:cs typeface="Corbel"/>
                <a:sym typeface="Corbel"/>
              </a:rPr>
              <a:t>“Metas a corto, mediano y largo plazo” </a:t>
            </a:r>
            <a:endParaRPr/>
          </a:p>
        </p:txBody>
      </p:sp>
      <p:sp>
        <p:nvSpPr>
          <p:cNvPr id="301" name="Google Shape;301;p30"/>
          <p:cNvSpPr/>
          <p:nvPr/>
        </p:nvSpPr>
        <p:spPr>
          <a:xfrm>
            <a:off x="3547089" y="3307008"/>
            <a:ext cx="2079607" cy="49244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1300">
                <a:solidFill>
                  <a:srgbClr val="F78C00"/>
                </a:solidFill>
                <a:latin typeface="Corbel"/>
                <a:ea typeface="Corbel"/>
                <a:cs typeface="Corbel"/>
                <a:sym typeface="Corbel"/>
              </a:rPr>
              <a:t>J. </a:t>
            </a:r>
            <a:r>
              <a:rPr lang="es-CL" sz="1300">
                <a:solidFill>
                  <a:srgbClr val="7F7F7F"/>
                </a:solidFill>
                <a:latin typeface="Corbel"/>
                <a:ea typeface="Corbel"/>
                <a:cs typeface="Corbel"/>
                <a:sym typeface="Corbel"/>
              </a:rPr>
              <a:t> Diseña tu plan de evaluación.</a:t>
            </a:r>
            <a:endParaRPr/>
          </a:p>
        </p:txBody>
      </p:sp>
      <p:sp>
        <p:nvSpPr>
          <p:cNvPr id="302" name="Google Shape;302;p30"/>
          <p:cNvSpPr/>
          <p:nvPr/>
        </p:nvSpPr>
        <p:spPr>
          <a:xfrm>
            <a:off x="887931" y="1573065"/>
            <a:ext cx="1558015" cy="800219"/>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s-CL" sz="1600">
                <a:solidFill>
                  <a:srgbClr val="7F7F7F"/>
                </a:solidFill>
                <a:latin typeface="Corbel"/>
                <a:ea typeface="Corbel"/>
                <a:cs typeface="Corbel"/>
                <a:sym typeface="Corbel"/>
              </a:rPr>
              <a:t>¿A quién comunicas? </a:t>
            </a:r>
            <a:endParaRPr/>
          </a:p>
          <a:p>
            <a:pPr indent="0" lvl="0" marL="0" marR="0" rtl="0" algn="r">
              <a:spcBef>
                <a:spcPts val="0"/>
              </a:spcBef>
              <a:spcAft>
                <a:spcPts val="0"/>
              </a:spcAft>
              <a:buNone/>
            </a:pPr>
            <a:r>
              <a:t/>
            </a:r>
            <a:endParaRPr sz="1400">
              <a:solidFill>
                <a:srgbClr val="7F7F7F"/>
              </a:solidFill>
              <a:latin typeface="Corbel"/>
              <a:ea typeface="Corbel"/>
              <a:cs typeface="Corbel"/>
              <a:sym typeface="Corbel"/>
            </a:endParaRPr>
          </a:p>
        </p:txBody>
      </p:sp>
      <p:sp>
        <p:nvSpPr>
          <p:cNvPr id="303" name="Google Shape;303;p30"/>
          <p:cNvSpPr/>
          <p:nvPr/>
        </p:nvSpPr>
        <p:spPr>
          <a:xfrm>
            <a:off x="6953880" y="1573065"/>
            <a:ext cx="1558015" cy="800219"/>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s-CL" sz="1600">
                <a:solidFill>
                  <a:srgbClr val="7F7F7F"/>
                </a:solidFill>
                <a:latin typeface="Corbel"/>
                <a:ea typeface="Corbel"/>
                <a:cs typeface="Corbel"/>
                <a:sym typeface="Corbel"/>
              </a:rPr>
              <a:t>¿Cúal será el costo?</a:t>
            </a:r>
            <a:endParaRPr/>
          </a:p>
          <a:p>
            <a:pPr indent="0" lvl="0" marL="0" marR="0" rtl="0" algn="r">
              <a:spcBef>
                <a:spcPts val="0"/>
              </a:spcBef>
              <a:spcAft>
                <a:spcPts val="0"/>
              </a:spcAft>
              <a:buNone/>
            </a:pPr>
            <a:r>
              <a:t/>
            </a:r>
            <a:endParaRPr sz="1400">
              <a:solidFill>
                <a:srgbClr val="7F7F7F"/>
              </a:solidFill>
              <a:latin typeface="Corbel"/>
              <a:ea typeface="Corbel"/>
              <a:cs typeface="Corbel"/>
              <a:sym typeface="Corbe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7" name="Shape 307"/>
        <p:cNvGrpSpPr/>
        <p:nvPr/>
      </p:nvGrpSpPr>
      <p:grpSpPr>
        <a:xfrm>
          <a:off x="0" y="0"/>
          <a:ext cx="0" cy="0"/>
          <a:chOff x="0" y="0"/>
          <a:chExt cx="0" cy="0"/>
        </a:xfrm>
      </p:grpSpPr>
      <p:sp>
        <p:nvSpPr>
          <p:cNvPr id="308" name="Google Shape;308;p31"/>
          <p:cNvSpPr txBox="1"/>
          <p:nvPr/>
        </p:nvSpPr>
        <p:spPr>
          <a:xfrm>
            <a:off x="845321" y="1656604"/>
            <a:ext cx="7453356" cy="572700"/>
          </a:xfrm>
          <a:prstGeom prst="rect">
            <a:avLst/>
          </a:prstGeom>
          <a:noFill/>
          <a:ln>
            <a:noFill/>
          </a:ln>
        </p:spPr>
        <p:txBody>
          <a:bodyPr anchorCtr="0" anchor="t" bIns="91425" lIns="91425" spcFirstLastPara="1" rIns="91425" wrap="square" tIns="91425">
            <a:noAutofit/>
          </a:bodyPr>
          <a:lstStyle/>
          <a:p>
            <a:pPr indent="0" lvl="0" marL="0" marR="0" rtl="0" algn="ctr">
              <a:lnSpc>
                <a:spcPct val="90000"/>
              </a:lnSpc>
              <a:spcBef>
                <a:spcPts val="0"/>
              </a:spcBef>
              <a:spcAft>
                <a:spcPts val="0"/>
              </a:spcAft>
              <a:buClr>
                <a:srgbClr val="F78C00"/>
              </a:buClr>
              <a:buSzPts val="2400"/>
              <a:buFont typeface="Corbel"/>
              <a:buNone/>
            </a:pPr>
            <a:r>
              <a:rPr b="1" lang="es-CL" sz="2400">
                <a:solidFill>
                  <a:srgbClr val="F78C00"/>
                </a:solidFill>
                <a:latin typeface="Corbel"/>
                <a:ea typeface="Corbel"/>
                <a:cs typeface="Corbel"/>
                <a:sym typeface="Corbel"/>
              </a:rPr>
              <a:t>DESCRIPCIÓN DE CADA UNA DE LAS ETAPAS SEGÚN LA FUNDACIÓN CIENCIA CIUDADANA,</a:t>
            </a:r>
            <a:endParaRPr/>
          </a:p>
          <a:p>
            <a:pPr indent="0" lvl="0" marL="0" marR="0" rtl="0" algn="ctr">
              <a:lnSpc>
                <a:spcPct val="90000"/>
              </a:lnSpc>
              <a:spcBef>
                <a:spcPts val="0"/>
              </a:spcBef>
              <a:spcAft>
                <a:spcPts val="0"/>
              </a:spcAft>
              <a:buClr>
                <a:srgbClr val="F78C00"/>
              </a:buClr>
              <a:buSzPts val="2400"/>
              <a:buFont typeface="Corbel"/>
              <a:buNone/>
            </a:pPr>
            <a:r>
              <a:rPr b="1" lang="es-CL" sz="2400">
                <a:solidFill>
                  <a:srgbClr val="F78C00"/>
                </a:solidFill>
                <a:latin typeface="Corbel"/>
                <a:ea typeface="Corbel"/>
                <a:cs typeface="Corbel"/>
                <a:sym typeface="Corbel"/>
              </a:rPr>
              <a:t>EMBAJADA DE CANADÁ (2018) </a:t>
            </a:r>
            <a:endParaRPr/>
          </a:p>
        </p:txBody>
      </p:sp>
      <p:pic>
        <p:nvPicPr>
          <p:cNvPr id="309" name="Google Shape;309;p31"/>
          <p:cNvPicPr preferRelativeResize="0"/>
          <p:nvPr/>
        </p:nvPicPr>
        <p:blipFill rotWithShape="1">
          <a:blip r:embed="rId4">
            <a:alphaModFix/>
          </a:blip>
          <a:srcRect b="0" l="0" r="0" t="0"/>
          <a:stretch/>
        </p:blipFill>
        <p:spPr>
          <a:xfrm>
            <a:off x="3472620" y="3155323"/>
            <a:ext cx="2198759" cy="2236153"/>
          </a:xfrm>
          <a:prstGeom prst="rect">
            <a:avLst/>
          </a:prstGeom>
          <a:noFill/>
          <a:ln>
            <a:noFill/>
          </a:ln>
        </p:spPr>
      </p:pic>
      <p:cxnSp>
        <p:nvCxnSpPr>
          <p:cNvPr id="310" name="Google Shape;310;p31"/>
          <p:cNvCxnSpPr/>
          <p:nvPr/>
        </p:nvCxnSpPr>
        <p:spPr>
          <a:xfrm rot="10800000">
            <a:off x="1226765" y="2856603"/>
            <a:ext cx="6690468" cy="0"/>
          </a:xfrm>
          <a:prstGeom prst="straightConnector1">
            <a:avLst/>
          </a:prstGeom>
          <a:noFill/>
          <a:ln cap="rnd" cmpd="sng" w="34925">
            <a:solidFill>
              <a:srgbClr val="F78C00"/>
            </a:solidFill>
            <a:prstDash val="dot"/>
            <a:round/>
            <a:headEnd len="sm" w="sm" type="none"/>
            <a:tailEnd len="sm" w="sm" type="non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4" name="Shape 314"/>
        <p:cNvGrpSpPr/>
        <p:nvPr/>
      </p:nvGrpSpPr>
      <p:grpSpPr>
        <a:xfrm>
          <a:off x="0" y="0"/>
          <a:ext cx="0" cy="0"/>
          <a:chOff x="0" y="0"/>
          <a:chExt cx="0" cy="0"/>
        </a:xfrm>
      </p:grpSpPr>
      <p:sp>
        <p:nvSpPr>
          <p:cNvPr id="315" name="Google Shape;315;p32"/>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4000" u="none" cap="none" strike="noStrike">
                <a:solidFill>
                  <a:srgbClr val="A5A5A5"/>
                </a:solidFill>
                <a:latin typeface="Corbel"/>
                <a:ea typeface="Corbel"/>
                <a:cs typeface="Corbel"/>
                <a:sym typeface="Corbel"/>
              </a:rPr>
              <a:t>1. </a:t>
            </a:r>
            <a:r>
              <a:rPr b="1" i="0" lang="es-CL" sz="2400" u="none" cap="none" strike="noStrike">
                <a:solidFill>
                  <a:srgbClr val="F78C00"/>
                </a:solidFill>
                <a:latin typeface="Corbel"/>
                <a:ea typeface="Corbel"/>
                <a:cs typeface="Corbel"/>
                <a:sym typeface="Corbel"/>
              </a:rPr>
              <a:t>¿QUÉ HARÁS?</a:t>
            </a:r>
            <a:endParaRPr b="0" i="0" sz="2400" u="none" cap="none" strike="noStrike">
              <a:solidFill>
                <a:srgbClr val="F78C00"/>
              </a:solidFill>
              <a:latin typeface="Calibri"/>
              <a:ea typeface="Calibri"/>
              <a:cs typeface="Calibri"/>
              <a:sym typeface="Calibri"/>
            </a:endParaRPr>
          </a:p>
        </p:txBody>
      </p:sp>
      <p:sp>
        <p:nvSpPr>
          <p:cNvPr id="316" name="Google Shape;316;p32"/>
          <p:cNvSpPr txBox="1"/>
          <p:nvPr/>
        </p:nvSpPr>
        <p:spPr>
          <a:xfrm>
            <a:off x="2987900" y="5909514"/>
            <a:ext cx="5334218"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http://cienciaciudadana.cl/wp-content/uploads/2018/04/libro-CC-OK.pdf </a:t>
            </a:r>
            <a:endParaRPr/>
          </a:p>
        </p:txBody>
      </p:sp>
      <p:sp>
        <p:nvSpPr>
          <p:cNvPr id="317" name="Google Shape;317;p32"/>
          <p:cNvSpPr/>
          <p:nvPr/>
        </p:nvSpPr>
        <p:spPr>
          <a:xfrm>
            <a:off x="473300" y="3050707"/>
            <a:ext cx="4211392" cy="2462213"/>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400">
                <a:solidFill>
                  <a:srgbClr val="7F7F7F"/>
                </a:solidFill>
                <a:latin typeface="Corbel"/>
                <a:ea typeface="Corbel"/>
                <a:cs typeface="Corbel"/>
                <a:sym typeface="Corbel"/>
              </a:rPr>
              <a:t>Aquí debes expresar claramente el problema o pregunta científica que tu proyecto planea responder, o resolver qué quieres conseguir con ello. Hay que ser preciso en cuanto a cuál es el aporte que nos diferencia de otros estudios para cumplir con una necesidad científica o un requerimiento de la comunidad. Una cualidad del modelo Canvas es permitir descubrir o aportar valor a los proyectos; por ello te recomendamos que, entre los objetivos, también incluyas como valor la participación pública que puede ofrecer tu investigación.</a:t>
            </a:r>
            <a:endParaRPr/>
          </a:p>
        </p:txBody>
      </p:sp>
      <p:pic>
        <p:nvPicPr>
          <p:cNvPr id="318" name="Google Shape;318;p32"/>
          <p:cNvPicPr preferRelativeResize="0"/>
          <p:nvPr/>
        </p:nvPicPr>
        <p:blipFill rotWithShape="1">
          <a:blip r:embed="rId4">
            <a:alphaModFix/>
          </a:blip>
          <a:srcRect b="0" l="0" r="0" t="0"/>
          <a:stretch/>
        </p:blipFill>
        <p:spPr>
          <a:xfrm>
            <a:off x="4813482" y="1171979"/>
            <a:ext cx="4217302" cy="4571999"/>
          </a:xfrm>
          <a:prstGeom prst="rect">
            <a:avLst/>
          </a:prstGeom>
          <a:noFill/>
          <a:ln>
            <a:noFill/>
          </a:ln>
        </p:spPr>
      </p:pic>
      <p:sp>
        <p:nvSpPr>
          <p:cNvPr id="319" name="Google Shape;319;p32"/>
          <p:cNvSpPr/>
          <p:nvPr/>
        </p:nvSpPr>
        <p:spPr>
          <a:xfrm>
            <a:off x="5401449" y="2235100"/>
            <a:ext cx="3129575" cy="327782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s-CL" sz="1400">
                <a:solidFill>
                  <a:srgbClr val="7F7F7F"/>
                </a:solidFill>
                <a:latin typeface="Corbel"/>
                <a:ea typeface="Corbel"/>
                <a:cs typeface="Corbel"/>
                <a:sym typeface="Corbel"/>
              </a:rPr>
              <a:t>La Ciencia Ciudadana busca democratizar la ciencia.</a:t>
            </a:r>
            <a:endParaRPr/>
          </a:p>
          <a:p>
            <a:pPr indent="0" lvl="0" marL="0" marR="0" rtl="0" algn="just">
              <a:spcBef>
                <a:spcPts val="0"/>
              </a:spcBef>
              <a:spcAft>
                <a:spcPts val="0"/>
              </a:spcAft>
              <a:buNone/>
            </a:pPr>
            <a:r>
              <a:t/>
            </a:r>
            <a:endParaRPr b="1" sz="1400">
              <a:solidFill>
                <a:srgbClr val="7F7F7F"/>
              </a:solidFill>
              <a:latin typeface="Corbel"/>
              <a:ea typeface="Corbel"/>
              <a:cs typeface="Corbel"/>
              <a:sym typeface="Corbel"/>
            </a:endParaRPr>
          </a:p>
          <a:p>
            <a:pPr indent="0" lvl="0" marL="0" marR="0" rtl="0" algn="just">
              <a:spcBef>
                <a:spcPts val="0"/>
              </a:spcBef>
              <a:spcAft>
                <a:spcPts val="0"/>
              </a:spcAft>
              <a:buNone/>
            </a:pPr>
            <a:r>
              <a:rPr i="1" lang="es-CL" sz="1400">
                <a:solidFill>
                  <a:srgbClr val="7F7F7F"/>
                </a:solidFill>
                <a:latin typeface="Corbel"/>
                <a:ea typeface="Corbel"/>
                <a:cs typeface="Corbel"/>
                <a:sym typeface="Corbel"/>
              </a:rPr>
              <a:t>"Como tal es un tipo de investigación que, como cualquier otra, tiene limitaciones y sesgos que hay que considerar y controlar. Sin embargo, a diferencia de las aproximaciones tradicionales de investigación, la Ciencia Ciudadana ofrece oportunidades y desafíos que profundizan algunos procesos, como por ejemplo el diseño de la investigación para ofrecer una mayor participación pública y democratización de la ciencia” </a:t>
            </a:r>
            <a:r>
              <a:rPr i="1" lang="es-CL" sz="1100">
                <a:solidFill>
                  <a:srgbClr val="7F7F7F"/>
                </a:solidFill>
                <a:latin typeface="Corbel"/>
                <a:ea typeface="Corbel"/>
                <a:cs typeface="Corbel"/>
                <a:sym typeface="Corbel"/>
              </a:rPr>
              <a:t>(Fundación Ciencia Ciudadana, 2018).</a:t>
            </a:r>
            <a:endParaRPr i="1" sz="1400">
              <a:solidFill>
                <a:srgbClr val="7F7F7F"/>
              </a:solidFill>
              <a:latin typeface="Corbel"/>
              <a:ea typeface="Corbel"/>
              <a:cs typeface="Corbel"/>
              <a:sym typeface="Corbel"/>
            </a:endParaRPr>
          </a:p>
        </p:txBody>
      </p:sp>
      <p:pic>
        <p:nvPicPr>
          <p:cNvPr id="320" name="Google Shape;320;p32"/>
          <p:cNvPicPr preferRelativeResize="0"/>
          <p:nvPr/>
        </p:nvPicPr>
        <p:blipFill rotWithShape="1">
          <a:blip r:embed="rId5">
            <a:alphaModFix/>
          </a:blip>
          <a:srcRect b="0" l="0" r="0" t="0"/>
          <a:stretch/>
        </p:blipFill>
        <p:spPr>
          <a:xfrm>
            <a:off x="1879367" y="1376889"/>
            <a:ext cx="1211563" cy="1232168"/>
          </a:xfrm>
          <a:prstGeom prst="rect">
            <a:avLst/>
          </a:prstGeom>
          <a:noFill/>
          <a:ln>
            <a:noFill/>
          </a:ln>
        </p:spPr>
      </p:pic>
      <p:cxnSp>
        <p:nvCxnSpPr>
          <p:cNvPr id="321" name="Google Shape;321;p32"/>
          <p:cNvCxnSpPr/>
          <p:nvPr/>
        </p:nvCxnSpPr>
        <p:spPr>
          <a:xfrm rot="10800000">
            <a:off x="2897748" y="1714555"/>
            <a:ext cx="2142378" cy="0"/>
          </a:xfrm>
          <a:prstGeom prst="straightConnector1">
            <a:avLst/>
          </a:prstGeom>
          <a:noFill/>
          <a:ln cap="rnd" cmpd="sng" w="34925">
            <a:solidFill>
              <a:srgbClr val="F78C00"/>
            </a:solidFill>
            <a:prstDash val="dot"/>
            <a:round/>
            <a:headEnd len="sm" w="sm" type="none"/>
            <a:tailEnd len="sm" w="sm" type="none"/>
          </a:ln>
        </p:spPr>
      </p:cxnSp>
      <p:sp>
        <p:nvSpPr>
          <p:cNvPr id="322" name="Google Shape;322;p32"/>
          <p:cNvSpPr/>
          <p:nvPr/>
        </p:nvSpPr>
        <p:spPr>
          <a:xfrm>
            <a:off x="5423269" y="1552430"/>
            <a:ext cx="3129575" cy="30777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s-CL" sz="1400">
                <a:solidFill>
                  <a:schemeClr val="lt1"/>
                </a:solidFill>
                <a:latin typeface="Calibri"/>
                <a:ea typeface="Calibri"/>
                <a:cs typeface="Calibri"/>
                <a:sym typeface="Calibri"/>
              </a:rPr>
              <a:t>Para este paso recuerda el principio 6…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6" name="Shape 326"/>
        <p:cNvGrpSpPr/>
        <p:nvPr/>
      </p:nvGrpSpPr>
      <p:grpSpPr>
        <a:xfrm>
          <a:off x="0" y="0"/>
          <a:ext cx="0" cy="0"/>
          <a:chOff x="0" y="0"/>
          <a:chExt cx="0" cy="0"/>
        </a:xfrm>
      </p:grpSpPr>
      <p:sp>
        <p:nvSpPr>
          <p:cNvPr id="327" name="Google Shape;327;p33"/>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4000" u="none" cap="none" strike="noStrike">
                <a:solidFill>
                  <a:srgbClr val="A5A5A5"/>
                </a:solidFill>
                <a:latin typeface="Corbel"/>
                <a:ea typeface="Corbel"/>
                <a:cs typeface="Corbel"/>
                <a:sym typeface="Corbel"/>
              </a:rPr>
              <a:t>2. </a:t>
            </a:r>
            <a:r>
              <a:rPr b="1" i="0" lang="es-CL" sz="2400" u="none" cap="none" strike="noStrike">
                <a:solidFill>
                  <a:srgbClr val="F78C00"/>
                </a:solidFill>
                <a:latin typeface="Corbel"/>
                <a:ea typeface="Corbel"/>
                <a:cs typeface="Corbel"/>
                <a:sym typeface="Corbel"/>
              </a:rPr>
              <a:t>¿CÓMO LO HARÁS?</a:t>
            </a:r>
            <a:endParaRPr b="0" i="0" sz="2400" u="none" cap="none" strike="noStrike">
              <a:solidFill>
                <a:srgbClr val="F78C00"/>
              </a:solidFill>
              <a:latin typeface="Calibri"/>
              <a:ea typeface="Calibri"/>
              <a:cs typeface="Calibri"/>
              <a:sym typeface="Calibri"/>
            </a:endParaRPr>
          </a:p>
        </p:txBody>
      </p:sp>
      <p:sp>
        <p:nvSpPr>
          <p:cNvPr id="328" name="Google Shape;328;p33"/>
          <p:cNvSpPr txBox="1"/>
          <p:nvPr/>
        </p:nvSpPr>
        <p:spPr>
          <a:xfrm>
            <a:off x="2987900" y="5909514"/>
            <a:ext cx="5334218"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http://cienciaciudadana.cl/wp-content/uploads/2018/04/libro-CC-OK.pdf </a:t>
            </a:r>
            <a:endParaRPr/>
          </a:p>
        </p:txBody>
      </p:sp>
      <p:sp>
        <p:nvSpPr>
          <p:cNvPr id="329" name="Google Shape;329;p33"/>
          <p:cNvSpPr/>
          <p:nvPr/>
        </p:nvSpPr>
        <p:spPr>
          <a:xfrm>
            <a:off x="473300" y="3050707"/>
            <a:ext cx="4211392" cy="2462213"/>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400">
                <a:solidFill>
                  <a:srgbClr val="7F7F7F"/>
                </a:solidFill>
                <a:latin typeface="Corbel"/>
                <a:ea typeface="Corbel"/>
                <a:cs typeface="Corbel"/>
                <a:sym typeface="Corbel"/>
              </a:rPr>
              <a:t>En esta parte del modelo debes determinar el modo en que tu pregunta de investigación será respondida. Acá se debe describir la metodología de la investigación, para que alguien más pueda seguir el procedimiento. Puedes describir, por ejemplo, qué variables se estudiarán, qué se va a medir, cómo, cuándo y/o dónde se tomarán las observaciones / mediciones, cómo se repetirán los muestreos o las mediciones, de qué manera será consistente el método de muestreo o medición, o en qué etapas del proceso participará la ciudadanía. Mientras más lo detalles, mucho mejor. </a:t>
            </a:r>
            <a:endParaRPr/>
          </a:p>
        </p:txBody>
      </p:sp>
      <p:pic>
        <p:nvPicPr>
          <p:cNvPr id="330" name="Google Shape;330;p33"/>
          <p:cNvPicPr preferRelativeResize="0"/>
          <p:nvPr/>
        </p:nvPicPr>
        <p:blipFill rotWithShape="1">
          <a:blip r:embed="rId4">
            <a:alphaModFix/>
          </a:blip>
          <a:srcRect b="0" l="0" r="0" t="0"/>
          <a:stretch/>
        </p:blipFill>
        <p:spPr>
          <a:xfrm>
            <a:off x="4813482" y="1171979"/>
            <a:ext cx="4217302" cy="4571999"/>
          </a:xfrm>
          <a:prstGeom prst="rect">
            <a:avLst/>
          </a:prstGeom>
          <a:noFill/>
          <a:ln>
            <a:noFill/>
          </a:ln>
        </p:spPr>
      </p:pic>
      <p:sp>
        <p:nvSpPr>
          <p:cNvPr id="331" name="Google Shape;331;p33"/>
          <p:cNvSpPr/>
          <p:nvPr/>
        </p:nvSpPr>
        <p:spPr>
          <a:xfrm>
            <a:off x="5401449" y="2235100"/>
            <a:ext cx="3129575" cy="2462213"/>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s-CL" sz="1400">
                <a:solidFill>
                  <a:srgbClr val="7F7F7F"/>
                </a:solidFill>
                <a:latin typeface="Corbel"/>
                <a:ea typeface="Corbel"/>
                <a:cs typeface="Corbel"/>
                <a:sym typeface="Corbel"/>
              </a:rPr>
              <a:t>La Ciencia Ciudadana produce un resultado científico. </a:t>
            </a:r>
            <a:endParaRPr/>
          </a:p>
          <a:p>
            <a:pPr indent="0" lvl="0" marL="0" marR="0" rtl="0" algn="just">
              <a:spcBef>
                <a:spcPts val="0"/>
              </a:spcBef>
              <a:spcAft>
                <a:spcPts val="0"/>
              </a:spcAft>
              <a:buNone/>
            </a:pPr>
            <a:r>
              <a:t/>
            </a:r>
            <a:endParaRPr b="1" sz="1400">
              <a:solidFill>
                <a:srgbClr val="7F7F7F"/>
              </a:solidFill>
              <a:latin typeface="Corbel"/>
              <a:ea typeface="Corbel"/>
              <a:cs typeface="Corbel"/>
              <a:sym typeface="Corbel"/>
            </a:endParaRPr>
          </a:p>
          <a:p>
            <a:pPr indent="0" lvl="0" marL="0" marR="0" rtl="0" algn="just">
              <a:spcBef>
                <a:spcPts val="0"/>
              </a:spcBef>
              <a:spcAft>
                <a:spcPts val="0"/>
              </a:spcAft>
              <a:buNone/>
            </a:pPr>
            <a:r>
              <a:t/>
            </a:r>
            <a:endParaRPr b="1" sz="1400">
              <a:solidFill>
                <a:srgbClr val="7F7F7F"/>
              </a:solidFill>
              <a:latin typeface="Corbel"/>
              <a:ea typeface="Corbel"/>
              <a:cs typeface="Corbel"/>
              <a:sym typeface="Corbel"/>
            </a:endParaRPr>
          </a:p>
          <a:p>
            <a:pPr indent="0" lvl="0" marL="0" marR="0" rtl="0" algn="just">
              <a:spcBef>
                <a:spcPts val="0"/>
              </a:spcBef>
              <a:spcAft>
                <a:spcPts val="0"/>
              </a:spcAft>
              <a:buNone/>
            </a:pPr>
            <a:r>
              <a:rPr i="1" lang="es-CL" sz="1400">
                <a:solidFill>
                  <a:srgbClr val="7F7F7F"/>
                </a:solidFill>
                <a:latin typeface="Corbel"/>
                <a:ea typeface="Corbel"/>
                <a:cs typeface="Corbel"/>
                <a:sym typeface="Corbel"/>
              </a:rPr>
              <a:t>“Los proyectos de Ciencia Ciudadana producen un resultado científico, que puede ser nuevo o contributivo para ampliar información existente y que permita avanzar en acciones, tanto científicas como sociales o de políticas públicas”. </a:t>
            </a:r>
            <a:r>
              <a:rPr i="1" lang="es-CL" sz="1100">
                <a:solidFill>
                  <a:srgbClr val="7F7F7F"/>
                </a:solidFill>
                <a:latin typeface="Corbel"/>
                <a:ea typeface="Corbel"/>
                <a:cs typeface="Corbel"/>
                <a:sym typeface="Corbel"/>
              </a:rPr>
              <a:t>(Fundación Ciencia Ciudadana, 2018). </a:t>
            </a:r>
            <a:endParaRPr i="1" sz="1400">
              <a:solidFill>
                <a:srgbClr val="7F7F7F"/>
              </a:solidFill>
              <a:latin typeface="Corbel"/>
              <a:ea typeface="Corbel"/>
              <a:cs typeface="Corbel"/>
              <a:sym typeface="Corbel"/>
            </a:endParaRPr>
          </a:p>
        </p:txBody>
      </p:sp>
      <p:pic>
        <p:nvPicPr>
          <p:cNvPr id="332" name="Google Shape;332;p33"/>
          <p:cNvPicPr preferRelativeResize="0"/>
          <p:nvPr/>
        </p:nvPicPr>
        <p:blipFill rotWithShape="1">
          <a:blip r:embed="rId5">
            <a:alphaModFix/>
          </a:blip>
          <a:srcRect b="0" l="0" r="0" t="0"/>
          <a:stretch/>
        </p:blipFill>
        <p:spPr>
          <a:xfrm>
            <a:off x="1879367" y="1376889"/>
            <a:ext cx="1211563" cy="1232167"/>
          </a:xfrm>
          <a:prstGeom prst="rect">
            <a:avLst/>
          </a:prstGeom>
          <a:noFill/>
          <a:ln>
            <a:noFill/>
          </a:ln>
        </p:spPr>
      </p:pic>
      <p:cxnSp>
        <p:nvCxnSpPr>
          <p:cNvPr id="333" name="Google Shape;333;p33"/>
          <p:cNvCxnSpPr/>
          <p:nvPr/>
        </p:nvCxnSpPr>
        <p:spPr>
          <a:xfrm rot="10800000">
            <a:off x="2897748" y="1714555"/>
            <a:ext cx="2142378" cy="0"/>
          </a:xfrm>
          <a:prstGeom prst="straightConnector1">
            <a:avLst/>
          </a:prstGeom>
          <a:noFill/>
          <a:ln cap="rnd" cmpd="sng" w="34925">
            <a:solidFill>
              <a:srgbClr val="F78C00"/>
            </a:solidFill>
            <a:prstDash val="dot"/>
            <a:round/>
            <a:headEnd len="sm" w="sm" type="none"/>
            <a:tailEnd len="sm" w="sm" type="none"/>
          </a:ln>
        </p:spPr>
      </p:cxnSp>
      <p:sp>
        <p:nvSpPr>
          <p:cNvPr id="334" name="Google Shape;334;p33"/>
          <p:cNvSpPr/>
          <p:nvPr/>
        </p:nvSpPr>
        <p:spPr>
          <a:xfrm>
            <a:off x="5423269" y="1552430"/>
            <a:ext cx="3129575" cy="30777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s-CL" sz="1400">
                <a:solidFill>
                  <a:schemeClr val="lt1"/>
                </a:solidFill>
                <a:latin typeface="Calibri"/>
                <a:ea typeface="Calibri"/>
                <a:cs typeface="Calibri"/>
                <a:sym typeface="Calibri"/>
              </a:rPr>
              <a:t>Para este paso recuerda el principio 2…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8" name="Shape 338"/>
        <p:cNvGrpSpPr/>
        <p:nvPr/>
      </p:nvGrpSpPr>
      <p:grpSpPr>
        <a:xfrm>
          <a:off x="0" y="0"/>
          <a:ext cx="0" cy="0"/>
          <a:chOff x="0" y="0"/>
          <a:chExt cx="0" cy="0"/>
        </a:xfrm>
      </p:grpSpPr>
      <p:sp>
        <p:nvSpPr>
          <p:cNvPr id="339" name="Google Shape;339;p34"/>
          <p:cNvSpPr txBox="1"/>
          <p:nvPr/>
        </p:nvSpPr>
        <p:spPr>
          <a:xfrm>
            <a:off x="1795192" y="5655202"/>
            <a:ext cx="5553616" cy="563973"/>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93D2B8"/>
              </a:buClr>
              <a:buSzPts val="3200"/>
              <a:buFont typeface="Calibri"/>
              <a:buNone/>
            </a:pPr>
            <a:r>
              <a:rPr b="0" i="0" lang="es-CL" sz="1400" u="none" cap="none" strike="noStrike">
                <a:solidFill>
                  <a:srgbClr val="7F7F7F"/>
                </a:solidFill>
                <a:latin typeface="Corbel"/>
                <a:ea typeface="Corbel"/>
                <a:cs typeface="Corbel"/>
                <a:sym typeface="Corbel"/>
              </a:rPr>
              <a:t>https://www.zooniverse.org/projects/penguintom79/penguin-watch </a:t>
            </a:r>
            <a:endParaRPr/>
          </a:p>
        </p:txBody>
      </p:sp>
      <p:pic>
        <p:nvPicPr>
          <p:cNvPr id="340" name="Google Shape;340;p34"/>
          <p:cNvPicPr preferRelativeResize="0"/>
          <p:nvPr/>
        </p:nvPicPr>
        <p:blipFill rotWithShape="1">
          <a:blip r:embed="rId4">
            <a:alphaModFix/>
          </a:blip>
          <a:srcRect b="0" l="0" r="0" t="0"/>
          <a:stretch/>
        </p:blipFill>
        <p:spPr>
          <a:xfrm>
            <a:off x="679024" y="1427902"/>
            <a:ext cx="7785951" cy="3571218"/>
          </a:xfrm>
          <a:prstGeom prst="rect">
            <a:avLst/>
          </a:prstGeom>
          <a:noFill/>
          <a:ln>
            <a:noFill/>
          </a:ln>
        </p:spPr>
      </p:pic>
      <p:sp>
        <p:nvSpPr>
          <p:cNvPr id="341" name="Google Shape;341;p34"/>
          <p:cNvSpPr txBox="1"/>
          <p:nvPr/>
        </p:nvSpPr>
        <p:spPr>
          <a:xfrm>
            <a:off x="3549325" y="5217814"/>
            <a:ext cx="2045350" cy="563973"/>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rPr b="0" i="0" lang="es-CL" sz="1600" u="none" cap="none" strike="noStrike">
                <a:solidFill>
                  <a:srgbClr val="7F7F7F"/>
                </a:solidFill>
                <a:latin typeface="Calibri"/>
                <a:ea typeface="Calibri"/>
                <a:cs typeface="Calibri"/>
                <a:sym typeface="Calibri"/>
              </a:rPr>
              <a:t>Proyecto</a:t>
            </a:r>
            <a:endParaRPr/>
          </a:p>
          <a:p>
            <a:pPr indent="0" lvl="0" marL="0" marR="0" rtl="0" algn="ctr">
              <a:lnSpc>
                <a:spcPct val="100000"/>
              </a:lnSpc>
              <a:spcBef>
                <a:spcPts val="0"/>
              </a:spcBef>
              <a:spcAft>
                <a:spcPts val="0"/>
              </a:spcAft>
              <a:buClr>
                <a:schemeClr val="dk1"/>
              </a:buClr>
              <a:buSzPts val="1800"/>
              <a:buFont typeface="Calibri"/>
              <a:buNone/>
            </a:pPr>
            <a:r>
              <a:rPr b="1" i="0" lang="es-CL" sz="1600" u="none" cap="none" strike="noStrike">
                <a:solidFill>
                  <a:srgbClr val="F78C00"/>
                </a:solidFill>
                <a:latin typeface="Calibri"/>
                <a:ea typeface="Calibri"/>
                <a:cs typeface="Calibri"/>
                <a:sym typeface="Calibri"/>
              </a:rPr>
              <a:t>RELOJ PINGÜINO</a:t>
            </a:r>
            <a:endParaRPr/>
          </a:p>
        </p:txBody>
      </p:sp>
      <p:sp>
        <p:nvSpPr>
          <p:cNvPr id="342" name="Google Shape;342;p34"/>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EJEMPLO</a:t>
            </a:r>
            <a:endParaRPr b="0" i="0" sz="2400" u="none" cap="none" strike="noStrike">
              <a:solidFill>
                <a:srgbClr val="F78C00"/>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6" name="Shape 346"/>
        <p:cNvGrpSpPr/>
        <p:nvPr/>
      </p:nvGrpSpPr>
      <p:grpSpPr>
        <a:xfrm>
          <a:off x="0" y="0"/>
          <a:ext cx="0" cy="0"/>
          <a:chOff x="0" y="0"/>
          <a:chExt cx="0" cy="0"/>
        </a:xfrm>
      </p:grpSpPr>
      <p:sp>
        <p:nvSpPr>
          <p:cNvPr id="347" name="Google Shape;347;p35"/>
          <p:cNvSpPr txBox="1"/>
          <p:nvPr/>
        </p:nvSpPr>
        <p:spPr>
          <a:xfrm>
            <a:off x="2987900" y="5909514"/>
            <a:ext cx="5334218"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http://cienciaciudadana.cl/wp-content/uploads/2018/04/libro-CC-OK.pdf </a:t>
            </a:r>
            <a:endParaRPr/>
          </a:p>
        </p:txBody>
      </p:sp>
      <p:sp>
        <p:nvSpPr>
          <p:cNvPr id="348" name="Google Shape;348;p35"/>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4000" u="none" cap="none" strike="noStrike">
                <a:solidFill>
                  <a:srgbClr val="A5A5A5"/>
                </a:solidFill>
                <a:latin typeface="Corbel"/>
                <a:ea typeface="Corbel"/>
                <a:cs typeface="Corbel"/>
                <a:sym typeface="Corbel"/>
              </a:rPr>
              <a:t>3. </a:t>
            </a:r>
            <a:r>
              <a:rPr b="1" i="0" lang="es-CL" sz="2400" u="none" cap="none" strike="noStrike">
                <a:solidFill>
                  <a:srgbClr val="F78C00"/>
                </a:solidFill>
                <a:latin typeface="Corbel"/>
                <a:ea typeface="Corbel"/>
                <a:cs typeface="Corbel"/>
                <a:sym typeface="Corbel"/>
              </a:rPr>
              <a:t>¿CÓMO INTERACTÚAS?</a:t>
            </a:r>
            <a:endParaRPr b="0" i="0" sz="2400" u="none" cap="none" strike="noStrike">
              <a:solidFill>
                <a:srgbClr val="F78C00"/>
              </a:solidFill>
              <a:latin typeface="Calibri"/>
              <a:ea typeface="Calibri"/>
              <a:cs typeface="Calibri"/>
              <a:sym typeface="Calibri"/>
            </a:endParaRPr>
          </a:p>
        </p:txBody>
      </p:sp>
      <p:sp>
        <p:nvSpPr>
          <p:cNvPr id="349" name="Google Shape;349;p35"/>
          <p:cNvSpPr txBox="1"/>
          <p:nvPr/>
        </p:nvSpPr>
        <p:spPr>
          <a:xfrm>
            <a:off x="2987900" y="5909514"/>
            <a:ext cx="5334218"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http://cienciaciudadana.cl/wp-content/uploads/2018/04/libro-CC-OK.pdf </a:t>
            </a:r>
            <a:endParaRPr/>
          </a:p>
        </p:txBody>
      </p:sp>
      <p:sp>
        <p:nvSpPr>
          <p:cNvPr id="350" name="Google Shape;350;p35"/>
          <p:cNvSpPr/>
          <p:nvPr/>
        </p:nvSpPr>
        <p:spPr>
          <a:xfrm>
            <a:off x="473300" y="3050707"/>
            <a:ext cx="4211392" cy="2246769"/>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400">
                <a:solidFill>
                  <a:srgbClr val="7F7F7F"/>
                </a:solidFill>
                <a:latin typeface="Corbel"/>
                <a:ea typeface="Corbel"/>
                <a:cs typeface="Corbel"/>
                <a:sym typeface="Corbel"/>
              </a:rPr>
              <a:t>Es necesario tener claras tus expectativas y las de la comunidad frente a una iniciativa de Ciencia Ciudadana. También debes definir las tácticas que te permitirán involucrar a los participantes, retenerlos y hacerlos sentir parte del proyecto. La Ciencia Ciudadana se basa en una comunidad de participantes y profesionales, y para ello es necesario abordar el desafío de construir y mantener una relación de confianza, que incluirá personas con muchas cosas diferentes para contribuir y razones para participar. </a:t>
            </a:r>
            <a:endParaRPr/>
          </a:p>
        </p:txBody>
      </p:sp>
      <p:pic>
        <p:nvPicPr>
          <p:cNvPr id="351" name="Google Shape;351;p35"/>
          <p:cNvPicPr preferRelativeResize="0"/>
          <p:nvPr/>
        </p:nvPicPr>
        <p:blipFill rotWithShape="1">
          <a:blip r:embed="rId4">
            <a:alphaModFix/>
          </a:blip>
          <a:srcRect b="0" l="0" r="0" t="0"/>
          <a:stretch/>
        </p:blipFill>
        <p:spPr>
          <a:xfrm>
            <a:off x="4813482" y="1171979"/>
            <a:ext cx="4217302" cy="4571999"/>
          </a:xfrm>
          <a:prstGeom prst="rect">
            <a:avLst/>
          </a:prstGeom>
          <a:noFill/>
          <a:ln>
            <a:noFill/>
          </a:ln>
        </p:spPr>
      </p:pic>
      <p:sp>
        <p:nvSpPr>
          <p:cNvPr id="352" name="Google Shape;352;p35"/>
          <p:cNvSpPr/>
          <p:nvPr/>
        </p:nvSpPr>
        <p:spPr>
          <a:xfrm>
            <a:off x="5401449" y="2235100"/>
            <a:ext cx="3129575" cy="3400931"/>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s-CL" sz="1400">
                <a:solidFill>
                  <a:srgbClr val="7F7F7F"/>
                </a:solidFill>
                <a:latin typeface="Corbel"/>
                <a:ea typeface="Corbel"/>
                <a:cs typeface="Corbel"/>
                <a:sym typeface="Corbel"/>
              </a:rPr>
              <a:t>La Ciencia Ciudadana involucra a las personas </a:t>
            </a:r>
            <a:endParaRPr/>
          </a:p>
          <a:p>
            <a:pPr indent="0" lvl="0" marL="0" marR="0" rtl="0" algn="just">
              <a:spcBef>
                <a:spcPts val="0"/>
              </a:spcBef>
              <a:spcAft>
                <a:spcPts val="0"/>
              </a:spcAft>
              <a:buNone/>
            </a:pPr>
            <a:r>
              <a:t/>
            </a:r>
            <a:endParaRPr b="1" sz="1400">
              <a:solidFill>
                <a:srgbClr val="7F7F7F"/>
              </a:solidFill>
              <a:latin typeface="Corbel"/>
              <a:ea typeface="Corbel"/>
              <a:cs typeface="Corbel"/>
              <a:sym typeface="Corbel"/>
            </a:endParaRPr>
          </a:p>
          <a:p>
            <a:pPr indent="0" lvl="0" marL="0" marR="0" rtl="0" algn="just">
              <a:spcBef>
                <a:spcPts val="0"/>
              </a:spcBef>
              <a:spcAft>
                <a:spcPts val="0"/>
              </a:spcAft>
              <a:buNone/>
            </a:pPr>
            <a:r>
              <a:t/>
            </a:r>
            <a:endParaRPr b="1" sz="1400">
              <a:solidFill>
                <a:srgbClr val="7F7F7F"/>
              </a:solidFill>
              <a:latin typeface="Corbel"/>
              <a:ea typeface="Corbel"/>
              <a:cs typeface="Corbel"/>
              <a:sym typeface="Corbel"/>
            </a:endParaRPr>
          </a:p>
          <a:p>
            <a:pPr indent="0" lvl="0" marL="0" marR="0" rtl="0" algn="just">
              <a:spcBef>
                <a:spcPts val="0"/>
              </a:spcBef>
              <a:spcAft>
                <a:spcPts val="0"/>
              </a:spcAft>
              <a:buNone/>
            </a:pPr>
            <a:r>
              <a:rPr i="1" lang="es-CL" sz="1400">
                <a:solidFill>
                  <a:srgbClr val="7F7F7F"/>
                </a:solidFill>
                <a:latin typeface="Corbel"/>
                <a:ea typeface="Corbel"/>
                <a:cs typeface="Corbel"/>
                <a:sym typeface="Corbel"/>
              </a:rPr>
              <a:t>“Los proyectos de Ciencia Ciudadana se basan en una relación de confianza que involucra a las personas en tareas de investigación que generen conocimiento o una mejor comprensión, idealmente asociados a un interés social. Estas personas pueden actuar, con el desarrollo de las capacidades necesarias, como contribuyentes, colaboradores, o como líderes de proyectos”. </a:t>
            </a:r>
            <a:r>
              <a:rPr i="1" lang="es-CL" sz="1100">
                <a:solidFill>
                  <a:srgbClr val="7F7F7F"/>
                </a:solidFill>
                <a:latin typeface="Corbel"/>
                <a:ea typeface="Corbel"/>
                <a:cs typeface="Corbel"/>
                <a:sym typeface="Corbel"/>
              </a:rPr>
              <a:t>(Fundación Ciencia Ciudadana, 2018) </a:t>
            </a:r>
            <a:endParaRPr i="1" sz="1400">
              <a:solidFill>
                <a:srgbClr val="7F7F7F"/>
              </a:solidFill>
              <a:latin typeface="Corbel"/>
              <a:ea typeface="Corbel"/>
              <a:cs typeface="Corbel"/>
              <a:sym typeface="Corbel"/>
            </a:endParaRPr>
          </a:p>
        </p:txBody>
      </p:sp>
      <p:pic>
        <p:nvPicPr>
          <p:cNvPr id="353" name="Google Shape;353;p35"/>
          <p:cNvPicPr preferRelativeResize="0"/>
          <p:nvPr/>
        </p:nvPicPr>
        <p:blipFill rotWithShape="1">
          <a:blip r:embed="rId5">
            <a:alphaModFix/>
          </a:blip>
          <a:srcRect b="0" l="0" r="0" t="0"/>
          <a:stretch/>
        </p:blipFill>
        <p:spPr>
          <a:xfrm>
            <a:off x="1879367" y="1376889"/>
            <a:ext cx="1211563" cy="1232167"/>
          </a:xfrm>
          <a:prstGeom prst="rect">
            <a:avLst/>
          </a:prstGeom>
          <a:noFill/>
          <a:ln>
            <a:noFill/>
          </a:ln>
        </p:spPr>
      </p:pic>
      <p:cxnSp>
        <p:nvCxnSpPr>
          <p:cNvPr id="354" name="Google Shape;354;p35"/>
          <p:cNvCxnSpPr/>
          <p:nvPr/>
        </p:nvCxnSpPr>
        <p:spPr>
          <a:xfrm rot="10800000">
            <a:off x="2897748" y="1714555"/>
            <a:ext cx="2142378" cy="0"/>
          </a:xfrm>
          <a:prstGeom prst="straightConnector1">
            <a:avLst/>
          </a:prstGeom>
          <a:noFill/>
          <a:ln cap="rnd" cmpd="sng" w="34925">
            <a:solidFill>
              <a:srgbClr val="F78C00"/>
            </a:solidFill>
            <a:prstDash val="dot"/>
            <a:round/>
            <a:headEnd len="sm" w="sm" type="none"/>
            <a:tailEnd len="sm" w="sm" type="none"/>
          </a:ln>
        </p:spPr>
      </p:cxnSp>
      <p:sp>
        <p:nvSpPr>
          <p:cNvPr id="355" name="Google Shape;355;p35"/>
          <p:cNvSpPr/>
          <p:nvPr/>
        </p:nvSpPr>
        <p:spPr>
          <a:xfrm>
            <a:off x="5423269" y="1552430"/>
            <a:ext cx="3129575" cy="30777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s-CL" sz="1400">
                <a:solidFill>
                  <a:schemeClr val="lt1"/>
                </a:solidFill>
                <a:latin typeface="Calibri"/>
                <a:ea typeface="Calibri"/>
                <a:cs typeface="Calibri"/>
                <a:sym typeface="Calibri"/>
              </a:rPr>
              <a:t>Para este paso recuerda el principio 1…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9" name="Shape 359"/>
        <p:cNvGrpSpPr/>
        <p:nvPr/>
      </p:nvGrpSpPr>
      <p:grpSpPr>
        <a:xfrm>
          <a:off x="0" y="0"/>
          <a:ext cx="0" cy="0"/>
          <a:chOff x="0" y="0"/>
          <a:chExt cx="0" cy="0"/>
        </a:xfrm>
      </p:grpSpPr>
      <p:sp>
        <p:nvSpPr>
          <p:cNvPr id="360" name="Google Shape;360;p36"/>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4000" u="none" cap="none" strike="noStrike">
                <a:solidFill>
                  <a:srgbClr val="A5A5A5"/>
                </a:solidFill>
                <a:latin typeface="Corbel"/>
                <a:ea typeface="Corbel"/>
                <a:cs typeface="Corbel"/>
                <a:sym typeface="Corbel"/>
              </a:rPr>
              <a:t>4. </a:t>
            </a:r>
            <a:r>
              <a:rPr b="1" i="0" lang="es-CL" sz="2400" u="none" cap="none" strike="noStrike">
                <a:solidFill>
                  <a:srgbClr val="F78C00"/>
                </a:solidFill>
                <a:latin typeface="Corbel"/>
                <a:ea typeface="Corbel"/>
                <a:cs typeface="Corbel"/>
                <a:sym typeface="Corbel"/>
              </a:rPr>
              <a:t>¿QUIÉN TE AYUDARÁ?</a:t>
            </a:r>
            <a:endParaRPr b="0" i="0" sz="2400" u="none" cap="none" strike="noStrike">
              <a:solidFill>
                <a:srgbClr val="F78C00"/>
              </a:solidFill>
              <a:latin typeface="Calibri"/>
              <a:ea typeface="Calibri"/>
              <a:cs typeface="Calibri"/>
              <a:sym typeface="Calibri"/>
            </a:endParaRPr>
          </a:p>
        </p:txBody>
      </p:sp>
      <p:sp>
        <p:nvSpPr>
          <p:cNvPr id="361" name="Google Shape;361;p36"/>
          <p:cNvSpPr txBox="1"/>
          <p:nvPr/>
        </p:nvSpPr>
        <p:spPr>
          <a:xfrm>
            <a:off x="2987900" y="5909514"/>
            <a:ext cx="5334218"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http://cienciaciudadana.cl/wp-content/uploads/2018/04/libro-CC-OK.pdf </a:t>
            </a:r>
            <a:endParaRPr/>
          </a:p>
        </p:txBody>
      </p:sp>
      <p:sp>
        <p:nvSpPr>
          <p:cNvPr id="362" name="Google Shape;362;p36"/>
          <p:cNvSpPr txBox="1"/>
          <p:nvPr/>
        </p:nvSpPr>
        <p:spPr>
          <a:xfrm>
            <a:off x="2987900" y="5909514"/>
            <a:ext cx="5334218"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http://cienciaciudadana.cl/wp-content/uploads/2018/04/libro-CC-OK.pdf </a:t>
            </a:r>
            <a:endParaRPr/>
          </a:p>
        </p:txBody>
      </p:sp>
      <p:sp>
        <p:nvSpPr>
          <p:cNvPr id="363" name="Google Shape;363;p36"/>
          <p:cNvSpPr txBox="1"/>
          <p:nvPr/>
        </p:nvSpPr>
        <p:spPr>
          <a:xfrm>
            <a:off x="2987900" y="5909514"/>
            <a:ext cx="5334218"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http://cienciaciudadana.cl/wp-content/uploads/2018/04/libro-CC-OK.pdf </a:t>
            </a:r>
            <a:endParaRPr/>
          </a:p>
        </p:txBody>
      </p:sp>
      <p:sp>
        <p:nvSpPr>
          <p:cNvPr id="364" name="Google Shape;364;p36"/>
          <p:cNvSpPr/>
          <p:nvPr/>
        </p:nvSpPr>
        <p:spPr>
          <a:xfrm>
            <a:off x="473300" y="3050707"/>
            <a:ext cx="4211392" cy="289310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400">
                <a:solidFill>
                  <a:srgbClr val="7F7F7F"/>
                </a:solidFill>
                <a:latin typeface="Corbel"/>
                <a:ea typeface="Corbel"/>
                <a:cs typeface="Corbel"/>
                <a:sym typeface="Corbel"/>
              </a:rPr>
              <a:t>Tu proyecto es parte de un eslabón que se conecta con otros, y es fundamental que identifiques a tus aliados, ya que los beneficios de conocer a las personas e instituciones que te apoyan, y trabajar colaborativamente con ellos, van desde mejorar tu investigación hasta conseguir más y mejores recursos. Para completar esta parte del modelo Canvas, te puedes hacer varias preguntas: ¿Quiénes serán mis socios clave y estratégicos? ¿Quiénes aportarán más a mi proyecto? ¿Quiénes me permiten mejorar mi investigación? ¿Quiénes podrían colaborar con recursos? ¿Qué otras ventajas identifico en mis aliados clave? </a:t>
            </a:r>
            <a:endParaRPr/>
          </a:p>
        </p:txBody>
      </p:sp>
      <p:pic>
        <p:nvPicPr>
          <p:cNvPr id="365" name="Google Shape;365;p36"/>
          <p:cNvPicPr preferRelativeResize="0"/>
          <p:nvPr/>
        </p:nvPicPr>
        <p:blipFill rotWithShape="1">
          <a:blip r:embed="rId4">
            <a:alphaModFix/>
          </a:blip>
          <a:srcRect b="0" l="0" r="0" t="0"/>
          <a:stretch/>
        </p:blipFill>
        <p:spPr>
          <a:xfrm>
            <a:off x="4813482" y="1171979"/>
            <a:ext cx="4217302" cy="4737535"/>
          </a:xfrm>
          <a:prstGeom prst="rect">
            <a:avLst/>
          </a:prstGeom>
          <a:noFill/>
          <a:ln>
            <a:noFill/>
          </a:ln>
        </p:spPr>
      </p:pic>
      <p:sp>
        <p:nvSpPr>
          <p:cNvPr id="366" name="Google Shape;366;p36"/>
          <p:cNvSpPr/>
          <p:nvPr/>
        </p:nvSpPr>
        <p:spPr>
          <a:xfrm>
            <a:off x="5401449" y="2031239"/>
            <a:ext cx="3129575" cy="3754874"/>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s-CL" sz="1400">
                <a:solidFill>
                  <a:srgbClr val="7F7F7F"/>
                </a:solidFill>
                <a:latin typeface="Corbel"/>
                <a:ea typeface="Corbel"/>
                <a:cs typeface="Corbel"/>
                <a:sym typeface="Corbel"/>
              </a:rPr>
              <a:t>La Ciencia Ciudadana tiene beneficios para todos </a:t>
            </a:r>
            <a:endParaRPr/>
          </a:p>
          <a:p>
            <a:pPr indent="0" lvl="0" marL="0" marR="0" rtl="0" algn="just">
              <a:spcBef>
                <a:spcPts val="0"/>
              </a:spcBef>
              <a:spcAft>
                <a:spcPts val="0"/>
              </a:spcAft>
              <a:buNone/>
            </a:pPr>
            <a:r>
              <a:rPr i="1" lang="es-CL" sz="1400">
                <a:solidFill>
                  <a:srgbClr val="7F7F7F"/>
                </a:solidFill>
                <a:latin typeface="Corbel"/>
                <a:ea typeface="Corbel"/>
                <a:cs typeface="Corbel"/>
                <a:sym typeface="Corbel"/>
              </a:rPr>
              <a:t>“Tanto los y las científicas profesionales como los y las voluntarias se benefician de la participación. Los beneficios pueden incluir la publicación de resultados de la investigación, oportunidades de aprendizaje, disfrute personal, sentido de identidad y pertenencia, beneficios sociales o satisfacción a través de la contribución a una evidencia científica que haga frente a los problemas locales, nacionales o internacionales; y a través de esto, tener la capacidad de influenciar en decisiones políticas, comunicando sus resultados hacia los tomadores de decisiones” </a:t>
            </a:r>
            <a:r>
              <a:rPr i="1" lang="es-CL" sz="1100">
                <a:solidFill>
                  <a:srgbClr val="7F7F7F"/>
                </a:solidFill>
                <a:latin typeface="Corbel"/>
                <a:ea typeface="Corbel"/>
                <a:cs typeface="Corbel"/>
                <a:sym typeface="Corbel"/>
              </a:rPr>
              <a:t>(Fundación Ciencia Ciudadana, 2018).</a:t>
            </a:r>
            <a:endParaRPr i="1" sz="1400">
              <a:solidFill>
                <a:srgbClr val="7F7F7F"/>
              </a:solidFill>
              <a:latin typeface="Corbel"/>
              <a:ea typeface="Corbel"/>
              <a:cs typeface="Corbel"/>
              <a:sym typeface="Corbel"/>
            </a:endParaRPr>
          </a:p>
        </p:txBody>
      </p:sp>
      <p:pic>
        <p:nvPicPr>
          <p:cNvPr id="367" name="Google Shape;367;p36"/>
          <p:cNvPicPr preferRelativeResize="0"/>
          <p:nvPr/>
        </p:nvPicPr>
        <p:blipFill rotWithShape="1">
          <a:blip r:embed="rId5">
            <a:alphaModFix/>
          </a:blip>
          <a:srcRect b="0" l="0" r="0" t="0"/>
          <a:stretch/>
        </p:blipFill>
        <p:spPr>
          <a:xfrm>
            <a:off x="1879367" y="1376889"/>
            <a:ext cx="1211563" cy="1232167"/>
          </a:xfrm>
          <a:prstGeom prst="rect">
            <a:avLst/>
          </a:prstGeom>
          <a:noFill/>
          <a:ln>
            <a:noFill/>
          </a:ln>
        </p:spPr>
      </p:pic>
      <p:cxnSp>
        <p:nvCxnSpPr>
          <p:cNvPr id="368" name="Google Shape;368;p36"/>
          <p:cNvCxnSpPr/>
          <p:nvPr/>
        </p:nvCxnSpPr>
        <p:spPr>
          <a:xfrm rot="10800000">
            <a:off x="2897748" y="1714555"/>
            <a:ext cx="2142378" cy="0"/>
          </a:xfrm>
          <a:prstGeom prst="straightConnector1">
            <a:avLst/>
          </a:prstGeom>
          <a:noFill/>
          <a:ln cap="rnd" cmpd="sng" w="34925">
            <a:solidFill>
              <a:srgbClr val="F78C00"/>
            </a:solidFill>
            <a:prstDash val="dot"/>
            <a:round/>
            <a:headEnd len="sm" w="sm" type="none"/>
            <a:tailEnd len="sm" w="sm" type="none"/>
          </a:ln>
        </p:spPr>
      </p:cxnSp>
      <p:sp>
        <p:nvSpPr>
          <p:cNvPr id="369" name="Google Shape;369;p36"/>
          <p:cNvSpPr/>
          <p:nvPr/>
        </p:nvSpPr>
        <p:spPr>
          <a:xfrm>
            <a:off x="5423269" y="1552430"/>
            <a:ext cx="3129575" cy="30777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s-CL" sz="1400">
                <a:solidFill>
                  <a:schemeClr val="lt1"/>
                </a:solidFill>
                <a:latin typeface="Calibri"/>
                <a:ea typeface="Calibri"/>
                <a:cs typeface="Calibri"/>
                <a:sym typeface="Calibri"/>
              </a:rPr>
              <a:t>Para este paso recuerda el principio 3…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3" name="Shape 373"/>
        <p:cNvGrpSpPr/>
        <p:nvPr/>
      </p:nvGrpSpPr>
      <p:grpSpPr>
        <a:xfrm>
          <a:off x="0" y="0"/>
          <a:ext cx="0" cy="0"/>
          <a:chOff x="0" y="0"/>
          <a:chExt cx="0" cy="0"/>
        </a:xfrm>
      </p:grpSpPr>
      <p:sp>
        <p:nvSpPr>
          <p:cNvPr id="374" name="Google Shape;374;p37"/>
          <p:cNvSpPr txBox="1"/>
          <p:nvPr/>
        </p:nvSpPr>
        <p:spPr>
          <a:xfrm>
            <a:off x="3000779" y="5973909"/>
            <a:ext cx="5334218"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http://cienciaciudadana.cl/wp-content/uploads/2018/04/libro-CC-OK.pdf </a:t>
            </a:r>
            <a:endParaRPr/>
          </a:p>
        </p:txBody>
      </p:sp>
      <p:sp>
        <p:nvSpPr>
          <p:cNvPr id="375" name="Google Shape;375;p37"/>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SIETE MOTIVACIONES</a:t>
            </a:r>
            <a:endParaRPr/>
          </a:p>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PARA INVOLUCRAR</a:t>
            </a:r>
            <a:endParaRPr/>
          </a:p>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A LAS NIÑAS</a:t>
            </a:r>
            <a:endParaRPr b="0" i="0" sz="2400" u="none" cap="none" strike="noStrike">
              <a:solidFill>
                <a:srgbClr val="F78C00"/>
              </a:solidFill>
              <a:latin typeface="Calibri"/>
              <a:ea typeface="Calibri"/>
              <a:cs typeface="Calibri"/>
              <a:sym typeface="Calibri"/>
            </a:endParaRPr>
          </a:p>
        </p:txBody>
      </p:sp>
      <p:pic>
        <p:nvPicPr>
          <p:cNvPr id="376" name="Google Shape;376;p37"/>
          <p:cNvPicPr preferRelativeResize="0"/>
          <p:nvPr/>
        </p:nvPicPr>
        <p:blipFill rotWithShape="1">
          <a:blip r:embed="rId4">
            <a:alphaModFix/>
          </a:blip>
          <a:srcRect b="0" l="0" r="0" t="0"/>
          <a:stretch/>
        </p:blipFill>
        <p:spPr>
          <a:xfrm>
            <a:off x="944766" y="219142"/>
            <a:ext cx="7254468" cy="6143423"/>
          </a:xfrm>
          <a:prstGeom prst="rect">
            <a:avLst/>
          </a:prstGeom>
          <a:noFill/>
          <a:ln>
            <a:noFill/>
          </a:ln>
        </p:spPr>
      </p:pic>
      <p:sp>
        <p:nvSpPr>
          <p:cNvPr id="377" name="Google Shape;377;p37"/>
          <p:cNvSpPr txBox="1"/>
          <p:nvPr/>
        </p:nvSpPr>
        <p:spPr>
          <a:xfrm>
            <a:off x="4005395" y="4952311"/>
            <a:ext cx="123623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CL" sz="900">
                <a:solidFill>
                  <a:schemeClr val="lt1"/>
                </a:solidFill>
                <a:latin typeface="Corbel"/>
                <a:ea typeface="Corbel"/>
                <a:cs typeface="Corbel"/>
                <a:sym typeface="Corbel"/>
              </a:rPr>
              <a:t>¡NO LO OLVIDES!</a:t>
            </a:r>
            <a:endParaRPr/>
          </a:p>
          <a:p>
            <a:pPr indent="0" lvl="0" marL="0" marR="0" rtl="0" algn="ctr">
              <a:spcBef>
                <a:spcPts val="0"/>
              </a:spcBef>
              <a:spcAft>
                <a:spcPts val="0"/>
              </a:spcAft>
              <a:buNone/>
            </a:pPr>
            <a:r>
              <a:rPr lang="es-CL" sz="900">
                <a:solidFill>
                  <a:schemeClr val="lt1"/>
                </a:solidFill>
                <a:latin typeface="Corbel"/>
                <a:ea typeface="Corbel"/>
                <a:cs typeface="Corbel"/>
                <a:sym typeface="Corbel"/>
              </a:rPr>
              <a:t>Agota todos tus </a:t>
            </a:r>
            <a:endParaRPr/>
          </a:p>
          <a:p>
            <a:pPr indent="0" lvl="0" marL="0" marR="0" rtl="0" algn="ctr">
              <a:spcBef>
                <a:spcPts val="0"/>
              </a:spcBef>
              <a:spcAft>
                <a:spcPts val="0"/>
              </a:spcAft>
              <a:buNone/>
            </a:pPr>
            <a:r>
              <a:rPr lang="es-CL" sz="900">
                <a:solidFill>
                  <a:schemeClr val="lt1"/>
                </a:solidFill>
                <a:latin typeface="Corbel"/>
                <a:ea typeface="Corbel"/>
                <a:cs typeface="Corbel"/>
                <a:sym typeface="Corbel"/>
              </a:rPr>
              <a:t>esfuerzos para que</a:t>
            </a:r>
            <a:endParaRPr/>
          </a:p>
          <a:p>
            <a:pPr indent="0" lvl="0" marL="0" marR="0" rtl="0" algn="ctr">
              <a:spcBef>
                <a:spcPts val="0"/>
              </a:spcBef>
              <a:spcAft>
                <a:spcPts val="0"/>
              </a:spcAft>
              <a:buNone/>
            </a:pPr>
            <a:r>
              <a:rPr lang="es-CL" sz="900">
                <a:solidFill>
                  <a:schemeClr val="lt1"/>
                </a:solidFill>
                <a:latin typeface="Corbel"/>
                <a:ea typeface="Corbel"/>
                <a:cs typeface="Corbel"/>
                <a:sym typeface="Corbel"/>
              </a:rPr>
              <a:t>Participen niñas en los</a:t>
            </a:r>
            <a:endParaRPr/>
          </a:p>
          <a:p>
            <a:pPr indent="0" lvl="0" marL="0" marR="0" rtl="0" algn="ctr">
              <a:spcBef>
                <a:spcPts val="0"/>
              </a:spcBef>
              <a:spcAft>
                <a:spcPts val="0"/>
              </a:spcAft>
              <a:buNone/>
            </a:pPr>
            <a:r>
              <a:rPr lang="es-CL" sz="900">
                <a:solidFill>
                  <a:schemeClr val="lt1"/>
                </a:solidFill>
                <a:latin typeface="Corbel"/>
                <a:ea typeface="Corbel"/>
                <a:cs typeface="Corbel"/>
                <a:sym typeface="Corbel"/>
              </a:rPr>
              <a:t>Programas de Ciencia </a:t>
            </a:r>
            <a:endParaRPr/>
          </a:p>
          <a:p>
            <a:pPr indent="0" lvl="0" marL="0" marR="0" rtl="0" algn="ctr">
              <a:spcBef>
                <a:spcPts val="0"/>
              </a:spcBef>
              <a:spcAft>
                <a:spcPts val="0"/>
              </a:spcAft>
              <a:buNone/>
            </a:pPr>
            <a:r>
              <a:rPr lang="es-CL" sz="900">
                <a:solidFill>
                  <a:schemeClr val="lt1"/>
                </a:solidFill>
                <a:latin typeface="Corbel"/>
                <a:ea typeface="Corbel"/>
                <a:cs typeface="Corbel"/>
                <a:sym typeface="Corbel"/>
              </a:rPr>
              <a:t>Ciudadana</a:t>
            </a:r>
            <a:endParaRPr/>
          </a:p>
        </p:txBody>
      </p:sp>
      <p:sp>
        <p:nvSpPr>
          <p:cNvPr id="378" name="Google Shape;378;p37"/>
          <p:cNvSpPr txBox="1"/>
          <p:nvPr/>
        </p:nvSpPr>
        <p:spPr>
          <a:xfrm>
            <a:off x="713925" y="4067230"/>
            <a:ext cx="2141375" cy="707886"/>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s-CL" sz="1000">
                <a:solidFill>
                  <a:srgbClr val="7F7F7F"/>
                </a:solidFill>
                <a:latin typeface="Corbel"/>
                <a:ea typeface="Corbel"/>
                <a:cs typeface="Corbel"/>
                <a:sym typeface="Corbel"/>
              </a:rPr>
              <a:t>Las niñas </a:t>
            </a:r>
            <a:r>
              <a:rPr b="1" lang="es-CL" sz="1000">
                <a:solidFill>
                  <a:srgbClr val="F78C00"/>
                </a:solidFill>
                <a:latin typeface="Corbel"/>
                <a:ea typeface="Corbel"/>
                <a:cs typeface="Corbel"/>
                <a:sym typeface="Corbel"/>
              </a:rPr>
              <a:t>se motivan con la colaboración</a:t>
            </a:r>
            <a:r>
              <a:rPr lang="es-CL" sz="1000">
                <a:solidFill>
                  <a:srgbClr val="7F7F7F"/>
                </a:solidFill>
                <a:latin typeface="Corbel"/>
                <a:ea typeface="Corbel"/>
                <a:cs typeface="Corbel"/>
                <a:sym typeface="Corbel"/>
              </a:rPr>
              <a:t>, especialmente cuando pueden participar y comunicarse equitativamente.  </a:t>
            </a:r>
            <a:endParaRPr/>
          </a:p>
        </p:txBody>
      </p:sp>
      <p:sp>
        <p:nvSpPr>
          <p:cNvPr id="379" name="Google Shape;379;p37"/>
          <p:cNvSpPr/>
          <p:nvPr/>
        </p:nvSpPr>
        <p:spPr>
          <a:xfrm>
            <a:off x="2291373" y="3467698"/>
            <a:ext cx="362600" cy="5232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CL" sz="2800">
                <a:solidFill>
                  <a:schemeClr val="lt1"/>
                </a:solidFill>
                <a:latin typeface="Corbel"/>
                <a:ea typeface="Corbel"/>
                <a:cs typeface="Corbel"/>
                <a:sym typeface="Corbel"/>
              </a:rPr>
              <a:t>1</a:t>
            </a:r>
            <a:endParaRPr sz="2800">
              <a:solidFill>
                <a:schemeClr val="lt1"/>
              </a:solidFill>
              <a:latin typeface="Calibri"/>
              <a:ea typeface="Calibri"/>
              <a:cs typeface="Calibri"/>
              <a:sym typeface="Calibri"/>
            </a:endParaRPr>
          </a:p>
        </p:txBody>
      </p:sp>
      <p:sp>
        <p:nvSpPr>
          <p:cNvPr id="380" name="Google Shape;380;p37"/>
          <p:cNvSpPr txBox="1"/>
          <p:nvPr/>
        </p:nvSpPr>
        <p:spPr>
          <a:xfrm>
            <a:off x="6057854" y="3898585"/>
            <a:ext cx="2664903"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000">
                <a:solidFill>
                  <a:srgbClr val="7F7F7F"/>
                </a:solidFill>
                <a:latin typeface="Corbel"/>
                <a:ea typeface="Corbel"/>
                <a:cs typeface="Corbel"/>
                <a:sym typeface="Corbel"/>
              </a:rPr>
              <a:t>Las niñas </a:t>
            </a:r>
            <a:r>
              <a:rPr b="1" lang="es-CL" sz="1000">
                <a:solidFill>
                  <a:srgbClr val="F78C00"/>
                </a:solidFill>
                <a:latin typeface="Corbel"/>
                <a:ea typeface="Corbel"/>
                <a:cs typeface="Corbel"/>
                <a:sym typeface="Corbel"/>
              </a:rPr>
              <a:t>se sienten motivadas </a:t>
            </a:r>
            <a:r>
              <a:rPr lang="es-CL" sz="1000">
                <a:solidFill>
                  <a:srgbClr val="7F7F7F"/>
                </a:solidFill>
                <a:latin typeface="Corbel"/>
                <a:ea typeface="Corbel"/>
                <a:cs typeface="Corbel"/>
                <a:sym typeface="Corbel"/>
              </a:rPr>
              <a:t>por los proyectos que encuentran personalmente relevantes e importantes.</a:t>
            </a:r>
            <a:endParaRPr/>
          </a:p>
        </p:txBody>
      </p:sp>
      <p:sp>
        <p:nvSpPr>
          <p:cNvPr id="381" name="Google Shape;381;p37"/>
          <p:cNvSpPr/>
          <p:nvPr/>
        </p:nvSpPr>
        <p:spPr>
          <a:xfrm>
            <a:off x="5606073" y="3893148"/>
            <a:ext cx="362600" cy="5232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CL" sz="2800">
                <a:solidFill>
                  <a:schemeClr val="lt1"/>
                </a:solidFill>
                <a:latin typeface="Corbel"/>
                <a:ea typeface="Corbel"/>
                <a:cs typeface="Corbel"/>
                <a:sym typeface="Corbel"/>
              </a:rPr>
              <a:t>2</a:t>
            </a:r>
            <a:endParaRPr sz="2800">
              <a:solidFill>
                <a:schemeClr val="lt1"/>
              </a:solidFill>
              <a:latin typeface="Calibri"/>
              <a:ea typeface="Calibri"/>
              <a:cs typeface="Calibri"/>
              <a:sym typeface="Calibri"/>
            </a:endParaRPr>
          </a:p>
        </p:txBody>
      </p:sp>
      <p:sp>
        <p:nvSpPr>
          <p:cNvPr id="382" name="Google Shape;382;p37"/>
          <p:cNvSpPr txBox="1"/>
          <p:nvPr/>
        </p:nvSpPr>
        <p:spPr>
          <a:xfrm>
            <a:off x="646884" y="2869250"/>
            <a:ext cx="2141376" cy="553998"/>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s-CL" sz="1000">
                <a:solidFill>
                  <a:srgbClr val="7F7F7F"/>
                </a:solidFill>
                <a:latin typeface="Corbel"/>
                <a:ea typeface="Corbel"/>
                <a:cs typeface="Corbel"/>
                <a:sym typeface="Corbel"/>
              </a:rPr>
              <a:t>Las niñas </a:t>
            </a:r>
            <a:r>
              <a:rPr b="1" lang="es-CL" sz="1000">
                <a:solidFill>
                  <a:srgbClr val="F78C00"/>
                </a:solidFill>
                <a:latin typeface="Corbel"/>
                <a:ea typeface="Corbel"/>
                <a:cs typeface="Corbel"/>
                <a:sym typeface="Corbel"/>
              </a:rPr>
              <a:t>disfrutan al participar en proyectos e investigaciones </a:t>
            </a:r>
            <a:r>
              <a:rPr lang="es-CL" sz="1000">
                <a:solidFill>
                  <a:srgbClr val="7F7F7F"/>
                </a:solidFill>
                <a:latin typeface="Corbel"/>
                <a:ea typeface="Corbel"/>
                <a:cs typeface="Corbel"/>
                <a:sym typeface="Corbel"/>
              </a:rPr>
              <a:t>prácticas y abiertas.</a:t>
            </a:r>
            <a:endParaRPr/>
          </a:p>
        </p:txBody>
      </p:sp>
      <p:sp>
        <p:nvSpPr>
          <p:cNvPr id="383" name="Google Shape;383;p37"/>
          <p:cNvSpPr/>
          <p:nvPr/>
        </p:nvSpPr>
        <p:spPr>
          <a:xfrm>
            <a:off x="2900973" y="2826348"/>
            <a:ext cx="362600" cy="5232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CL" sz="2800">
                <a:solidFill>
                  <a:schemeClr val="lt1"/>
                </a:solidFill>
                <a:latin typeface="Corbel"/>
                <a:ea typeface="Corbel"/>
                <a:cs typeface="Corbel"/>
                <a:sym typeface="Corbel"/>
              </a:rPr>
              <a:t>3</a:t>
            </a:r>
            <a:endParaRPr sz="2800">
              <a:solidFill>
                <a:schemeClr val="lt1"/>
              </a:solidFill>
              <a:latin typeface="Calibri"/>
              <a:ea typeface="Calibri"/>
              <a:cs typeface="Calibri"/>
              <a:sym typeface="Calibri"/>
            </a:endParaRPr>
          </a:p>
        </p:txBody>
      </p:sp>
      <p:sp>
        <p:nvSpPr>
          <p:cNvPr id="384" name="Google Shape;384;p37"/>
          <p:cNvSpPr/>
          <p:nvPr/>
        </p:nvSpPr>
        <p:spPr>
          <a:xfrm>
            <a:off x="6342673" y="2940648"/>
            <a:ext cx="373820" cy="5232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CL" sz="2800">
                <a:solidFill>
                  <a:schemeClr val="lt1"/>
                </a:solidFill>
                <a:latin typeface="Corbel"/>
                <a:ea typeface="Corbel"/>
                <a:cs typeface="Corbel"/>
                <a:sym typeface="Corbel"/>
              </a:rPr>
              <a:t>4</a:t>
            </a:r>
            <a:endParaRPr sz="2800">
              <a:solidFill>
                <a:schemeClr val="lt1"/>
              </a:solidFill>
              <a:latin typeface="Calibri"/>
              <a:ea typeface="Calibri"/>
              <a:cs typeface="Calibri"/>
              <a:sym typeface="Calibri"/>
            </a:endParaRPr>
          </a:p>
        </p:txBody>
      </p:sp>
      <p:sp>
        <p:nvSpPr>
          <p:cNvPr id="385" name="Google Shape;385;p37"/>
          <p:cNvSpPr txBox="1"/>
          <p:nvPr/>
        </p:nvSpPr>
        <p:spPr>
          <a:xfrm>
            <a:off x="6793430" y="2783021"/>
            <a:ext cx="1891240"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000">
                <a:solidFill>
                  <a:srgbClr val="7F7F7F"/>
                </a:solidFill>
                <a:latin typeface="Corbel"/>
                <a:ea typeface="Corbel"/>
                <a:cs typeface="Corbel"/>
                <a:sym typeface="Corbel"/>
              </a:rPr>
              <a:t>Las niñas </a:t>
            </a:r>
            <a:r>
              <a:rPr b="1" lang="es-CL" sz="1000">
                <a:solidFill>
                  <a:srgbClr val="F78C00"/>
                </a:solidFill>
                <a:latin typeface="Corbel"/>
                <a:ea typeface="Corbel"/>
                <a:cs typeface="Corbel"/>
                <a:sym typeface="Corbel"/>
              </a:rPr>
              <a:t>se sienten motivadas cuando pueden trabajar en proyectos a su manera </a:t>
            </a:r>
            <a:r>
              <a:rPr lang="es-CL" sz="1000">
                <a:solidFill>
                  <a:srgbClr val="7F7F7F"/>
                </a:solidFill>
                <a:latin typeface="Corbel"/>
                <a:ea typeface="Corbel"/>
                <a:cs typeface="Corbel"/>
                <a:sym typeface="Corbel"/>
              </a:rPr>
              <a:t>y aplicar su creatividad y talentos únicos y sus preferencias en estilos de aprendizaje.</a:t>
            </a:r>
            <a:endParaRPr/>
          </a:p>
        </p:txBody>
      </p:sp>
      <p:sp>
        <p:nvSpPr>
          <p:cNvPr id="386" name="Google Shape;386;p37"/>
          <p:cNvSpPr/>
          <p:nvPr/>
        </p:nvSpPr>
        <p:spPr>
          <a:xfrm>
            <a:off x="5479073" y="2127848"/>
            <a:ext cx="373820" cy="5232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CL" sz="2800">
                <a:solidFill>
                  <a:schemeClr val="lt1"/>
                </a:solidFill>
                <a:latin typeface="Corbel"/>
                <a:ea typeface="Corbel"/>
                <a:cs typeface="Corbel"/>
                <a:sym typeface="Corbel"/>
              </a:rPr>
              <a:t>5</a:t>
            </a:r>
            <a:endParaRPr sz="2800">
              <a:solidFill>
                <a:schemeClr val="lt1"/>
              </a:solidFill>
              <a:latin typeface="Calibri"/>
              <a:ea typeface="Calibri"/>
              <a:cs typeface="Calibri"/>
              <a:sym typeface="Calibri"/>
            </a:endParaRPr>
          </a:p>
        </p:txBody>
      </p:sp>
      <p:sp>
        <p:nvSpPr>
          <p:cNvPr id="387" name="Google Shape;387;p37"/>
          <p:cNvSpPr/>
          <p:nvPr/>
        </p:nvSpPr>
        <p:spPr>
          <a:xfrm>
            <a:off x="2735873" y="1988148"/>
            <a:ext cx="381836" cy="5232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CL" sz="2800">
                <a:solidFill>
                  <a:schemeClr val="lt1"/>
                </a:solidFill>
                <a:latin typeface="Corbel"/>
                <a:ea typeface="Corbel"/>
                <a:cs typeface="Corbel"/>
                <a:sym typeface="Corbel"/>
              </a:rPr>
              <a:t>6</a:t>
            </a:r>
            <a:endParaRPr sz="2800">
              <a:solidFill>
                <a:schemeClr val="lt1"/>
              </a:solidFill>
              <a:latin typeface="Calibri"/>
              <a:ea typeface="Calibri"/>
              <a:cs typeface="Calibri"/>
              <a:sym typeface="Calibri"/>
            </a:endParaRPr>
          </a:p>
        </p:txBody>
      </p:sp>
      <p:sp>
        <p:nvSpPr>
          <p:cNvPr id="388" name="Google Shape;388;p37"/>
          <p:cNvSpPr/>
          <p:nvPr/>
        </p:nvSpPr>
        <p:spPr>
          <a:xfrm>
            <a:off x="4450373" y="1238848"/>
            <a:ext cx="359394" cy="5232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CL" sz="2800">
                <a:solidFill>
                  <a:schemeClr val="lt1"/>
                </a:solidFill>
                <a:latin typeface="Corbel"/>
                <a:ea typeface="Corbel"/>
                <a:cs typeface="Corbel"/>
                <a:sym typeface="Corbel"/>
              </a:rPr>
              <a:t>7</a:t>
            </a:r>
            <a:endParaRPr sz="2800">
              <a:solidFill>
                <a:schemeClr val="lt1"/>
              </a:solidFill>
              <a:latin typeface="Calibri"/>
              <a:ea typeface="Calibri"/>
              <a:cs typeface="Calibri"/>
              <a:sym typeface="Calibri"/>
            </a:endParaRPr>
          </a:p>
        </p:txBody>
      </p:sp>
      <p:sp>
        <p:nvSpPr>
          <p:cNvPr id="389" name="Google Shape;389;p37"/>
          <p:cNvSpPr txBox="1"/>
          <p:nvPr/>
        </p:nvSpPr>
        <p:spPr>
          <a:xfrm>
            <a:off x="713925" y="1895815"/>
            <a:ext cx="1940048" cy="707886"/>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s-CL" sz="1000">
                <a:solidFill>
                  <a:srgbClr val="7F7F7F"/>
                </a:solidFill>
                <a:latin typeface="Calibri"/>
                <a:ea typeface="Calibri"/>
                <a:cs typeface="Calibri"/>
                <a:sym typeface="Calibri"/>
              </a:rPr>
              <a:t>Las niñas </a:t>
            </a:r>
            <a:r>
              <a:rPr b="1" lang="es-CL" sz="1000">
                <a:solidFill>
                  <a:srgbClr val="F78C00"/>
                </a:solidFill>
                <a:latin typeface="Calibri"/>
                <a:ea typeface="Calibri"/>
                <a:cs typeface="Calibri"/>
                <a:sym typeface="Calibri"/>
              </a:rPr>
              <a:t>adquieren confianza y seguridad </a:t>
            </a:r>
            <a:r>
              <a:rPr lang="es-CL" sz="1000">
                <a:solidFill>
                  <a:srgbClr val="7F7F7F"/>
                </a:solidFill>
                <a:latin typeface="Calibri"/>
                <a:ea typeface="Calibri"/>
                <a:cs typeface="Calibri"/>
                <a:sym typeface="Calibri"/>
              </a:rPr>
              <a:t>en sus propios razonamientos </a:t>
            </a:r>
            <a:r>
              <a:rPr b="1" lang="es-CL" sz="1000">
                <a:solidFill>
                  <a:srgbClr val="F78C00"/>
                </a:solidFill>
                <a:latin typeface="Calibri"/>
                <a:ea typeface="Calibri"/>
                <a:cs typeface="Calibri"/>
                <a:sym typeface="Calibri"/>
              </a:rPr>
              <a:t>cuando se les anima a pensar críticamente.</a:t>
            </a:r>
            <a:endParaRPr/>
          </a:p>
        </p:txBody>
      </p:sp>
      <p:sp>
        <p:nvSpPr>
          <p:cNvPr id="390" name="Google Shape;390;p37"/>
          <p:cNvSpPr txBox="1"/>
          <p:nvPr/>
        </p:nvSpPr>
        <p:spPr>
          <a:xfrm>
            <a:off x="5983852" y="1818871"/>
            <a:ext cx="2738906" cy="86177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000">
                <a:solidFill>
                  <a:srgbClr val="7F7F7F"/>
                </a:solidFill>
                <a:latin typeface="Corbel"/>
                <a:ea typeface="Corbel"/>
                <a:cs typeface="Corbel"/>
                <a:sym typeface="Corbel"/>
              </a:rPr>
              <a:t>La confianza y el rendimiento de las niñas </a:t>
            </a:r>
            <a:r>
              <a:rPr b="1" lang="es-CL" sz="1000">
                <a:solidFill>
                  <a:srgbClr val="F78C00"/>
                </a:solidFill>
                <a:latin typeface="Corbel"/>
                <a:ea typeface="Corbel"/>
                <a:cs typeface="Corbel"/>
                <a:sym typeface="Corbel"/>
              </a:rPr>
              <a:t>mejoran en respuesta a las observaciones y comentarios específicos positivos sobre lo que ellas pueden controlar</a:t>
            </a:r>
            <a:r>
              <a:rPr lang="es-CL" sz="1000">
                <a:solidFill>
                  <a:srgbClr val="7F7F7F"/>
                </a:solidFill>
                <a:latin typeface="Corbel"/>
                <a:ea typeface="Corbel"/>
                <a:cs typeface="Corbel"/>
                <a:sym typeface="Corbel"/>
              </a:rPr>
              <a:t>, por ejemplo, el esfuerzo, las estrategias y los comportamientos.</a:t>
            </a:r>
            <a:endParaRPr/>
          </a:p>
        </p:txBody>
      </p:sp>
      <p:sp>
        <p:nvSpPr>
          <p:cNvPr id="391" name="Google Shape;391;p37"/>
          <p:cNvSpPr txBox="1"/>
          <p:nvPr/>
        </p:nvSpPr>
        <p:spPr>
          <a:xfrm>
            <a:off x="4897985" y="1268578"/>
            <a:ext cx="2141376" cy="4154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CL" sz="1000">
                <a:solidFill>
                  <a:srgbClr val="7F7F7F"/>
                </a:solidFill>
                <a:latin typeface="Calibri"/>
                <a:ea typeface="Calibri"/>
                <a:cs typeface="Calibri"/>
                <a:sym typeface="Calibri"/>
              </a:rPr>
              <a:t>Las niñas </a:t>
            </a:r>
            <a:r>
              <a:rPr b="1" lang="es-CL" sz="1000">
                <a:solidFill>
                  <a:srgbClr val="F78C00"/>
                </a:solidFill>
                <a:latin typeface="Calibri"/>
                <a:ea typeface="Calibri"/>
                <a:cs typeface="Calibri"/>
                <a:sym typeface="Calibri"/>
              </a:rPr>
              <a:t>se benefician de las relaciones </a:t>
            </a:r>
            <a:r>
              <a:rPr lang="es-CL" sz="1000">
                <a:solidFill>
                  <a:srgbClr val="7F7F7F"/>
                </a:solidFill>
                <a:latin typeface="Calibri"/>
                <a:ea typeface="Calibri"/>
                <a:cs typeface="Calibri"/>
                <a:sym typeface="Calibri"/>
              </a:rPr>
              <a:t>con modelos y mentores.</a:t>
            </a:r>
            <a:endParaRPr/>
          </a:p>
        </p:txBody>
      </p:sp>
      <p:sp>
        <p:nvSpPr>
          <p:cNvPr id="392" name="Google Shape;392;p37"/>
          <p:cNvSpPr/>
          <p:nvPr/>
        </p:nvSpPr>
        <p:spPr>
          <a:xfrm>
            <a:off x="531023" y="1091949"/>
            <a:ext cx="2986404" cy="461665"/>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200">
                <a:solidFill>
                  <a:srgbClr val="7F7F7F"/>
                </a:solidFill>
                <a:latin typeface="Corbel"/>
                <a:ea typeface="Corbel"/>
                <a:cs typeface="Corbel"/>
                <a:sym typeface="Corbel"/>
              </a:rPr>
              <a:t>Contenido adaptado de Scigirls: Aventuras en Ciencia Ciudadana (2015)</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6" name="Shape 396"/>
        <p:cNvGrpSpPr/>
        <p:nvPr/>
      </p:nvGrpSpPr>
      <p:grpSpPr>
        <a:xfrm>
          <a:off x="0" y="0"/>
          <a:ext cx="0" cy="0"/>
          <a:chOff x="0" y="0"/>
          <a:chExt cx="0" cy="0"/>
        </a:xfrm>
      </p:grpSpPr>
      <p:sp>
        <p:nvSpPr>
          <p:cNvPr id="397" name="Google Shape;397;p38"/>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4000" u="none" cap="none" strike="noStrike">
                <a:solidFill>
                  <a:srgbClr val="A5A5A5"/>
                </a:solidFill>
                <a:latin typeface="Corbel"/>
                <a:ea typeface="Corbel"/>
                <a:cs typeface="Corbel"/>
                <a:sym typeface="Corbel"/>
              </a:rPr>
              <a:t>5. </a:t>
            </a:r>
            <a:r>
              <a:rPr b="1" i="0" lang="es-CL" sz="2400" u="none" cap="none" strike="noStrike">
                <a:solidFill>
                  <a:srgbClr val="F78C00"/>
                </a:solidFill>
                <a:latin typeface="Corbel"/>
                <a:ea typeface="Corbel"/>
                <a:cs typeface="Corbel"/>
                <a:sym typeface="Corbel"/>
              </a:rPr>
              <a:t>¿CÓMO INVOLUCRARNOS?</a:t>
            </a:r>
            <a:endParaRPr b="0" i="0" sz="2400" u="none" cap="none" strike="noStrike">
              <a:solidFill>
                <a:srgbClr val="F78C00"/>
              </a:solidFill>
              <a:latin typeface="Calibri"/>
              <a:ea typeface="Calibri"/>
              <a:cs typeface="Calibri"/>
              <a:sym typeface="Calibri"/>
            </a:endParaRPr>
          </a:p>
        </p:txBody>
      </p:sp>
      <p:sp>
        <p:nvSpPr>
          <p:cNvPr id="398" name="Google Shape;398;p38"/>
          <p:cNvSpPr txBox="1"/>
          <p:nvPr/>
        </p:nvSpPr>
        <p:spPr>
          <a:xfrm>
            <a:off x="2987900" y="5909514"/>
            <a:ext cx="5334218"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http://cienciaciudadana.cl/wp-content/uploads/2018/04/libro-CC-OK.pdf </a:t>
            </a:r>
            <a:endParaRPr/>
          </a:p>
        </p:txBody>
      </p:sp>
      <p:pic>
        <p:nvPicPr>
          <p:cNvPr id="399" name="Google Shape;399;p38"/>
          <p:cNvPicPr preferRelativeResize="0"/>
          <p:nvPr/>
        </p:nvPicPr>
        <p:blipFill rotWithShape="1">
          <a:blip r:embed="rId4">
            <a:alphaModFix/>
          </a:blip>
          <a:srcRect b="0" l="0" r="0" t="0"/>
          <a:stretch/>
        </p:blipFill>
        <p:spPr>
          <a:xfrm>
            <a:off x="4813482" y="1171979"/>
            <a:ext cx="4217302" cy="4571999"/>
          </a:xfrm>
          <a:prstGeom prst="rect">
            <a:avLst/>
          </a:prstGeom>
          <a:noFill/>
          <a:ln>
            <a:noFill/>
          </a:ln>
        </p:spPr>
      </p:pic>
      <p:sp>
        <p:nvSpPr>
          <p:cNvPr id="400" name="Google Shape;400;p38"/>
          <p:cNvSpPr/>
          <p:nvPr/>
        </p:nvSpPr>
        <p:spPr>
          <a:xfrm>
            <a:off x="473300" y="3050707"/>
            <a:ext cx="4217302" cy="2462213"/>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400">
                <a:solidFill>
                  <a:srgbClr val="7F7F7F"/>
                </a:solidFill>
                <a:latin typeface="Corbel"/>
                <a:ea typeface="Corbel"/>
                <a:cs typeface="Corbel"/>
                <a:sym typeface="Corbel"/>
              </a:rPr>
              <a:t>La participación debe diseñarse de una forma efectiva hacia la ciudadanía. Esto implica, por ejemplo, investigar metodologías y estrategias que han servido en otras experiencias de Ciencia Ciudadana. Para responder esta parte del modelo Canvas, te puedes hacer preguntas como: ¿De qué manera voy a involucrar a los participantes? ¿Qué tan simple o complejo es llegar a la comunidad? ¿Cuáles son las metodologías que debería implementar? ¿Tengo que diseñar esto solo o dejar que las personas me orienten?. </a:t>
            </a:r>
            <a:endParaRPr/>
          </a:p>
        </p:txBody>
      </p:sp>
      <p:sp>
        <p:nvSpPr>
          <p:cNvPr id="401" name="Google Shape;401;p38"/>
          <p:cNvSpPr/>
          <p:nvPr/>
        </p:nvSpPr>
        <p:spPr>
          <a:xfrm>
            <a:off x="5401449" y="2031239"/>
            <a:ext cx="3129575" cy="3493264"/>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s-CL" sz="1400">
                <a:solidFill>
                  <a:srgbClr val="7F7F7F"/>
                </a:solidFill>
                <a:latin typeface="Corbel"/>
                <a:ea typeface="Corbel"/>
                <a:cs typeface="Corbel"/>
                <a:sym typeface="Corbel"/>
              </a:rPr>
              <a:t>La Ciencia Ciudadana habilita condiciones para mejorar la participación. </a:t>
            </a:r>
            <a:endParaRPr/>
          </a:p>
          <a:p>
            <a:pPr indent="0" lvl="0" marL="0" marR="0" rtl="0" algn="just">
              <a:spcBef>
                <a:spcPts val="0"/>
              </a:spcBef>
              <a:spcAft>
                <a:spcPts val="0"/>
              </a:spcAft>
              <a:buNone/>
            </a:pPr>
            <a:r>
              <a:t/>
            </a:r>
            <a:endParaRPr b="1" sz="1400">
              <a:solidFill>
                <a:srgbClr val="7F7F7F"/>
              </a:solidFill>
              <a:latin typeface="Corbel"/>
              <a:ea typeface="Corbel"/>
              <a:cs typeface="Corbel"/>
              <a:sym typeface="Corbel"/>
            </a:endParaRPr>
          </a:p>
          <a:p>
            <a:pPr indent="0" lvl="0" marL="0" marR="0" rtl="0" algn="just">
              <a:spcBef>
                <a:spcPts val="0"/>
              </a:spcBef>
              <a:spcAft>
                <a:spcPts val="0"/>
              </a:spcAft>
              <a:buNone/>
            </a:pPr>
            <a:r>
              <a:rPr i="1" lang="es-CL" sz="1400">
                <a:solidFill>
                  <a:srgbClr val="7F7F7F"/>
                </a:solidFill>
                <a:latin typeface="Corbel"/>
                <a:ea typeface="Corbel"/>
                <a:cs typeface="Corbel"/>
                <a:sym typeface="Corbel"/>
              </a:rPr>
              <a:t>“Los voluntarios o colaboradores de proyectos de Ciencia CIudadana deberían tener acceso a la información y capacitación necesarias que les permitan participar en la mayor cantidad de etapas posibles del proceso científico. Esto puede incluir, según cada proyecto, el desarrollo de la pregunta de investigación, el diseño del método, la recolección y análisis de los datos, así como la comunicación de los resultados obtenidos” </a:t>
            </a:r>
            <a:r>
              <a:rPr i="1" lang="es-CL" sz="1100">
                <a:solidFill>
                  <a:srgbClr val="7F7F7F"/>
                </a:solidFill>
                <a:latin typeface="Corbel"/>
                <a:ea typeface="Corbel"/>
                <a:cs typeface="Corbel"/>
                <a:sym typeface="Corbel"/>
              </a:rPr>
              <a:t>(Fundación Ciencia Ciudadana, 2018). </a:t>
            </a:r>
            <a:endParaRPr i="1" sz="1400">
              <a:solidFill>
                <a:srgbClr val="7F7F7F"/>
              </a:solidFill>
              <a:latin typeface="Corbel"/>
              <a:ea typeface="Corbel"/>
              <a:cs typeface="Corbel"/>
              <a:sym typeface="Corbel"/>
            </a:endParaRPr>
          </a:p>
        </p:txBody>
      </p:sp>
      <p:pic>
        <p:nvPicPr>
          <p:cNvPr id="402" name="Google Shape;402;p38"/>
          <p:cNvPicPr preferRelativeResize="0"/>
          <p:nvPr/>
        </p:nvPicPr>
        <p:blipFill rotWithShape="1">
          <a:blip r:embed="rId5">
            <a:alphaModFix/>
          </a:blip>
          <a:srcRect b="0" l="0" r="0" t="0"/>
          <a:stretch/>
        </p:blipFill>
        <p:spPr>
          <a:xfrm>
            <a:off x="1879367" y="1376889"/>
            <a:ext cx="1211563" cy="1232167"/>
          </a:xfrm>
          <a:prstGeom prst="rect">
            <a:avLst/>
          </a:prstGeom>
          <a:noFill/>
          <a:ln>
            <a:noFill/>
          </a:ln>
        </p:spPr>
      </p:pic>
      <p:cxnSp>
        <p:nvCxnSpPr>
          <p:cNvPr id="403" name="Google Shape;403;p38"/>
          <p:cNvCxnSpPr/>
          <p:nvPr/>
        </p:nvCxnSpPr>
        <p:spPr>
          <a:xfrm rot="10800000">
            <a:off x="2897748" y="1714555"/>
            <a:ext cx="2142378" cy="0"/>
          </a:xfrm>
          <a:prstGeom prst="straightConnector1">
            <a:avLst/>
          </a:prstGeom>
          <a:noFill/>
          <a:ln cap="rnd" cmpd="sng" w="34925">
            <a:solidFill>
              <a:srgbClr val="F78C00"/>
            </a:solidFill>
            <a:prstDash val="dot"/>
            <a:round/>
            <a:headEnd len="sm" w="sm" type="none"/>
            <a:tailEnd len="sm" w="sm" type="none"/>
          </a:ln>
        </p:spPr>
      </p:cxnSp>
      <p:sp>
        <p:nvSpPr>
          <p:cNvPr id="404" name="Google Shape;404;p38"/>
          <p:cNvSpPr/>
          <p:nvPr/>
        </p:nvSpPr>
        <p:spPr>
          <a:xfrm>
            <a:off x="5423269" y="1552430"/>
            <a:ext cx="3129575" cy="30777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s-CL" sz="1400">
                <a:solidFill>
                  <a:schemeClr val="lt1"/>
                </a:solidFill>
                <a:latin typeface="Calibri"/>
                <a:ea typeface="Calibri"/>
                <a:cs typeface="Calibri"/>
                <a:sym typeface="Calibri"/>
              </a:rPr>
              <a:t>Para este paso recuerda el principio 4…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8" name="Shape 408"/>
        <p:cNvGrpSpPr/>
        <p:nvPr/>
      </p:nvGrpSpPr>
      <p:grpSpPr>
        <a:xfrm>
          <a:off x="0" y="0"/>
          <a:ext cx="0" cy="0"/>
          <a:chOff x="0" y="0"/>
          <a:chExt cx="0" cy="0"/>
        </a:xfrm>
      </p:grpSpPr>
      <p:sp>
        <p:nvSpPr>
          <p:cNvPr id="409" name="Google Shape;409;p39"/>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4000" u="none" cap="none" strike="noStrike">
                <a:solidFill>
                  <a:srgbClr val="A5A5A5"/>
                </a:solidFill>
                <a:latin typeface="Corbel"/>
                <a:ea typeface="Corbel"/>
                <a:cs typeface="Corbel"/>
                <a:sym typeface="Corbel"/>
              </a:rPr>
              <a:t>6. </a:t>
            </a:r>
            <a:r>
              <a:rPr b="1" i="0" lang="es-CL" sz="2400" u="none" cap="none" strike="noStrike">
                <a:solidFill>
                  <a:srgbClr val="F78C00"/>
                </a:solidFill>
                <a:latin typeface="Corbel"/>
                <a:ea typeface="Corbel"/>
                <a:cs typeface="Corbel"/>
                <a:sym typeface="Corbel"/>
              </a:rPr>
              <a:t>¿QUÉ NECESITAS?</a:t>
            </a:r>
            <a:endParaRPr b="0" i="0" sz="2400" u="none" cap="none" strike="noStrike">
              <a:solidFill>
                <a:srgbClr val="F78C00"/>
              </a:solidFill>
              <a:latin typeface="Calibri"/>
              <a:ea typeface="Calibri"/>
              <a:cs typeface="Calibri"/>
              <a:sym typeface="Calibri"/>
            </a:endParaRPr>
          </a:p>
        </p:txBody>
      </p:sp>
      <p:sp>
        <p:nvSpPr>
          <p:cNvPr id="410" name="Google Shape;410;p39"/>
          <p:cNvSpPr txBox="1"/>
          <p:nvPr/>
        </p:nvSpPr>
        <p:spPr>
          <a:xfrm>
            <a:off x="2987900" y="5909514"/>
            <a:ext cx="5334218"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http://cienciaciudadana.cl/wp-content/uploads/2018/04/libro-CC-OK.pdf </a:t>
            </a:r>
            <a:endParaRPr/>
          </a:p>
        </p:txBody>
      </p:sp>
      <p:pic>
        <p:nvPicPr>
          <p:cNvPr id="411" name="Google Shape;411;p39"/>
          <p:cNvPicPr preferRelativeResize="0"/>
          <p:nvPr/>
        </p:nvPicPr>
        <p:blipFill rotWithShape="1">
          <a:blip r:embed="rId4">
            <a:alphaModFix/>
          </a:blip>
          <a:srcRect b="0" l="0" r="0" t="0"/>
          <a:stretch/>
        </p:blipFill>
        <p:spPr>
          <a:xfrm>
            <a:off x="4813482" y="1171979"/>
            <a:ext cx="4217302" cy="4571999"/>
          </a:xfrm>
          <a:prstGeom prst="rect">
            <a:avLst/>
          </a:prstGeom>
          <a:noFill/>
          <a:ln>
            <a:noFill/>
          </a:ln>
        </p:spPr>
      </p:pic>
      <p:sp>
        <p:nvSpPr>
          <p:cNvPr id="412" name="Google Shape;412;p39"/>
          <p:cNvSpPr/>
          <p:nvPr/>
        </p:nvSpPr>
        <p:spPr>
          <a:xfrm>
            <a:off x="473300" y="3050707"/>
            <a:ext cx="4211392" cy="2246769"/>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400">
                <a:solidFill>
                  <a:srgbClr val="7F7F7F"/>
                </a:solidFill>
                <a:latin typeface="Corbel"/>
                <a:ea typeface="Corbel"/>
                <a:cs typeface="Corbel"/>
                <a:sym typeface="Corbel"/>
              </a:rPr>
              <a:t>Si pensamos en Ciencia Ciudadana y proyectos de medioambiente, podemos decir con certeza que los datos son el recurso más importante para tener resultados. Por ello, en esta parte del modelo Canvas debes identificar cuáles son los datos requeridos para que el proyecto consiga sus objetivos. Recuerda que en Ciencia Ciudadana se habla mucho sobre el acceso a la información y la transparencia de los datos. Te recomendamos que te informes sobre todos los asuntos legales que esto implica.  </a:t>
            </a:r>
            <a:endParaRPr/>
          </a:p>
        </p:txBody>
      </p:sp>
      <p:sp>
        <p:nvSpPr>
          <p:cNvPr id="413" name="Google Shape;413;p39"/>
          <p:cNvSpPr/>
          <p:nvPr/>
        </p:nvSpPr>
        <p:spPr>
          <a:xfrm>
            <a:off x="5401449" y="2031239"/>
            <a:ext cx="3129575" cy="353943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s-CL" sz="1400">
                <a:solidFill>
                  <a:srgbClr val="7F7F7F"/>
                </a:solidFill>
                <a:latin typeface="Corbel"/>
                <a:ea typeface="Corbel"/>
                <a:cs typeface="Corbel"/>
                <a:sym typeface="Corbel"/>
              </a:rPr>
              <a:t>La Ciencia Ciudadana prefiere los datos públicos. </a:t>
            </a:r>
            <a:endParaRPr/>
          </a:p>
          <a:p>
            <a:pPr indent="0" lvl="0" marL="0" marR="0" rtl="0" algn="just">
              <a:spcBef>
                <a:spcPts val="0"/>
              </a:spcBef>
              <a:spcAft>
                <a:spcPts val="0"/>
              </a:spcAft>
              <a:buNone/>
            </a:pPr>
            <a:r>
              <a:rPr i="1" lang="es-CL" sz="1400">
                <a:solidFill>
                  <a:srgbClr val="7F7F7F"/>
                </a:solidFill>
                <a:latin typeface="Corbel"/>
                <a:ea typeface="Corbel"/>
                <a:cs typeface="Corbel"/>
                <a:sym typeface="Corbel"/>
              </a:rPr>
              <a:t>“Los datos y metadatos de proyectos de Ciencia Ciudadana deberían ser públicos y de libre disposición, con el acuerdo previo de las comunidades participantes. A ser posible, los resultados, además de publicarse en formato científico, deberían complementarse con explicaciones entendibles para todas las personas, considerando posibles pluralidades lingüísticas. El intercambio de datos puede darse durante o después del proyecto, a menos que haya problemas de seguridad y/o privacidad que lo impidan”. </a:t>
            </a:r>
            <a:r>
              <a:rPr i="1" lang="es-CL" sz="1100">
                <a:solidFill>
                  <a:srgbClr val="7F7F7F"/>
                </a:solidFill>
                <a:latin typeface="Corbel"/>
                <a:ea typeface="Corbel"/>
                <a:cs typeface="Corbel"/>
                <a:sym typeface="Corbel"/>
              </a:rPr>
              <a:t>(Fundación Ciencia Ciudadana, 2018). </a:t>
            </a:r>
            <a:endParaRPr i="1" sz="1400">
              <a:solidFill>
                <a:srgbClr val="7F7F7F"/>
              </a:solidFill>
              <a:latin typeface="Corbel"/>
              <a:ea typeface="Corbel"/>
              <a:cs typeface="Corbel"/>
              <a:sym typeface="Corbel"/>
            </a:endParaRPr>
          </a:p>
        </p:txBody>
      </p:sp>
      <p:pic>
        <p:nvPicPr>
          <p:cNvPr id="414" name="Google Shape;414;p39"/>
          <p:cNvPicPr preferRelativeResize="0"/>
          <p:nvPr/>
        </p:nvPicPr>
        <p:blipFill rotWithShape="1">
          <a:blip r:embed="rId5">
            <a:alphaModFix/>
          </a:blip>
          <a:srcRect b="0" l="0" r="0" t="0"/>
          <a:stretch/>
        </p:blipFill>
        <p:spPr>
          <a:xfrm>
            <a:off x="1879367" y="1376889"/>
            <a:ext cx="1211563" cy="1232167"/>
          </a:xfrm>
          <a:prstGeom prst="rect">
            <a:avLst/>
          </a:prstGeom>
          <a:noFill/>
          <a:ln>
            <a:noFill/>
          </a:ln>
        </p:spPr>
      </p:pic>
      <p:cxnSp>
        <p:nvCxnSpPr>
          <p:cNvPr id="415" name="Google Shape;415;p39"/>
          <p:cNvCxnSpPr/>
          <p:nvPr/>
        </p:nvCxnSpPr>
        <p:spPr>
          <a:xfrm rot="10800000">
            <a:off x="2897748" y="1714555"/>
            <a:ext cx="2142378" cy="0"/>
          </a:xfrm>
          <a:prstGeom prst="straightConnector1">
            <a:avLst/>
          </a:prstGeom>
          <a:noFill/>
          <a:ln cap="rnd" cmpd="sng" w="34925">
            <a:solidFill>
              <a:srgbClr val="F78C00"/>
            </a:solidFill>
            <a:prstDash val="dot"/>
            <a:round/>
            <a:headEnd len="sm" w="sm" type="none"/>
            <a:tailEnd len="sm" w="sm" type="none"/>
          </a:ln>
        </p:spPr>
      </p:cxnSp>
      <p:sp>
        <p:nvSpPr>
          <p:cNvPr id="416" name="Google Shape;416;p39"/>
          <p:cNvSpPr/>
          <p:nvPr/>
        </p:nvSpPr>
        <p:spPr>
          <a:xfrm>
            <a:off x="5423269" y="1552430"/>
            <a:ext cx="3129575" cy="30777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s-CL" sz="1400">
                <a:solidFill>
                  <a:schemeClr val="lt1"/>
                </a:solidFill>
                <a:latin typeface="Calibri"/>
                <a:ea typeface="Calibri"/>
                <a:cs typeface="Calibri"/>
                <a:sym typeface="Calibri"/>
              </a:rPr>
              <a:t>Para este paso recuerda el principio 7…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0" name="Shape 420"/>
        <p:cNvGrpSpPr/>
        <p:nvPr/>
      </p:nvGrpSpPr>
      <p:grpSpPr>
        <a:xfrm>
          <a:off x="0" y="0"/>
          <a:ext cx="0" cy="0"/>
          <a:chOff x="0" y="0"/>
          <a:chExt cx="0" cy="0"/>
        </a:xfrm>
      </p:grpSpPr>
      <p:sp>
        <p:nvSpPr>
          <p:cNvPr id="421" name="Google Shape;421;p40"/>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4000" u="none" cap="none" strike="noStrike">
                <a:solidFill>
                  <a:srgbClr val="A5A5A5"/>
                </a:solidFill>
                <a:latin typeface="Corbel"/>
                <a:ea typeface="Corbel"/>
                <a:cs typeface="Corbel"/>
                <a:sym typeface="Corbel"/>
              </a:rPr>
              <a:t>7. </a:t>
            </a:r>
            <a:r>
              <a:rPr b="1" i="0" lang="es-CL" sz="2400" u="none" cap="none" strike="noStrike">
                <a:solidFill>
                  <a:srgbClr val="F78C00"/>
                </a:solidFill>
                <a:latin typeface="Corbel"/>
                <a:ea typeface="Corbel"/>
                <a:cs typeface="Corbel"/>
                <a:sym typeface="Corbel"/>
              </a:rPr>
              <a:t>¿A QUIÉN COMUNICAS?</a:t>
            </a:r>
            <a:endParaRPr b="0" i="0" sz="2400" u="none" cap="none" strike="noStrike">
              <a:solidFill>
                <a:srgbClr val="F78C00"/>
              </a:solidFill>
              <a:latin typeface="Calibri"/>
              <a:ea typeface="Calibri"/>
              <a:cs typeface="Calibri"/>
              <a:sym typeface="Calibri"/>
            </a:endParaRPr>
          </a:p>
        </p:txBody>
      </p:sp>
      <p:sp>
        <p:nvSpPr>
          <p:cNvPr id="422" name="Google Shape;422;p40"/>
          <p:cNvSpPr txBox="1"/>
          <p:nvPr/>
        </p:nvSpPr>
        <p:spPr>
          <a:xfrm>
            <a:off x="2987900" y="5909514"/>
            <a:ext cx="5334218"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http://cienciaciudadana.cl/wp-content/uploads/2018/04/libro-CC-OK.pdf </a:t>
            </a:r>
            <a:endParaRPr/>
          </a:p>
        </p:txBody>
      </p:sp>
      <p:pic>
        <p:nvPicPr>
          <p:cNvPr id="423" name="Google Shape;423;p40"/>
          <p:cNvPicPr preferRelativeResize="0"/>
          <p:nvPr/>
        </p:nvPicPr>
        <p:blipFill rotWithShape="1">
          <a:blip r:embed="rId4">
            <a:alphaModFix/>
          </a:blip>
          <a:srcRect b="0" l="0" r="0" t="0"/>
          <a:stretch/>
        </p:blipFill>
        <p:spPr>
          <a:xfrm>
            <a:off x="4813482" y="1171979"/>
            <a:ext cx="4217302" cy="4571999"/>
          </a:xfrm>
          <a:prstGeom prst="rect">
            <a:avLst/>
          </a:prstGeom>
          <a:noFill/>
          <a:ln>
            <a:noFill/>
          </a:ln>
        </p:spPr>
      </p:pic>
      <p:sp>
        <p:nvSpPr>
          <p:cNvPr id="424" name="Google Shape;424;p40"/>
          <p:cNvSpPr/>
          <p:nvPr/>
        </p:nvSpPr>
        <p:spPr>
          <a:xfrm>
            <a:off x="473300" y="3050707"/>
            <a:ext cx="4211392" cy="2677656"/>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400">
                <a:solidFill>
                  <a:srgbClr val="7F7F7F"/>
                </a:solidFill>
                <a:latin typeface="Corbel"/>
                <a:ea typeface="Corbel"/>
                <a:cs typeface="Corbel"/>
                <a:sym typeface="Corbel"/>
              </a:rPr>
              <a:t>Debes tener claro quiénes son las personas a las cuales llegarás con tu mensaje a través del proyecto que estés realizando. Identifica quiénes constituirán tu público; quiénes podrían estar interesados en tu proyecto, tanto por su valor científico como por su valor social; y qué grupos de personas te interesan a ti por alguna razón en particular. Considera también que el público no solo se refiere a personas naturales; también pueden ser instituciones a las que les interese saber lo que estás haciendo. Una vez que los tengas a todos en el mapa, puedes pensar estrategias para llegar a cada uno de ellos. </a:t>
            </a:r>
            <a:endParaRPr/>
          </a:p>
        </p:txBody>
      </p:sp>
      <p:sp>
        <p:nvSpPr>
          <p:cNvPr id="425" name="Google Shape;425;p40"/>
          <p:cNvSpPr/>
          <p:nvPr/>
        </p:nvSpPr>
        <p:spPr>
          <a:xfrm>
            <a:off x="5401449" y="2031239"/>
            <a:ext cx="3129575" cy="3108543"/>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s-CL" sz="1400">
                <a:solidFill>
                  <a:srgbClr val="7F7F7F"/>
                </a:solidFill>
                <a:latin typeface="Corbel"/>
                <a:ea typeface="Corbel"/>
                <a:cs typeface="Corbel"/>
                <a:sym typeface="Corbel"/>
              </a:rPr>
              <a:t>La Ciencia Ciudadana facilita la información para los participantes.</a:t>
            </a:r>
            <a:endParaRPr/>
          </a:p>
          <a:p>
            <a:pPr indent="0" lvl="0" marL="0" marR="0" rtl="0" algn="just">
              <a:spcBef>
                <a:spcPts val="0"/>
              </a:spcBef>
              <a:spcAft>
                <a:spcPts val="0"/>
              </a:spcAft>
              <a:buNone/>
            </a:pPr>
            <a:r>
              <a:t/>
            </a:r>
            <a:endParaRPr b="1" sz="1400">
              <a:solidFill>
                <a:srgbClr val="7F7F7F"/>
              </a:solidFill>
              <a:latin typeface="Corbel"/>
              <a:ea typeface="Corbel"/>
              <a:cs typeface="Corbel"/>
              <a:sym typeface="Corbel"/>
            </a:endParaRPr>
          </a:p>
          <a:p>
            <a:pPr indent="0" lvl="0" marL="0" marR="0" rtl="0" algn="just">
              <a:spcBef>
                <a:spcPts val="0"/>
              </a:spcBef>
              <a:spcAft>
                <a:spcPts val="0"/>
              </a:spcAft>
              <a:buNone/>
            </a:pPr>
            <a:r>
              <a:t/>
            </a:r>
            <a:endParaRPr b="1" sz="1400">
              <a:solidFill>
                <a:srgbClr val="7F7F7F"/>
              </a:solidFill>
              <a:latin typeface="Corbel"/>
              <a:ea typeface="Corbel"/>
              <a:cs typeface="Corbel"/>
              <a:sym typeface="Corbel"/>
            </a:endParaRPr>
          </a:p>
          <a:p>
            <a:pPr indent="0" lvl="0" marL="0" marR="0" rtl="0" algn="just">
              <a:spcBef>
                <a:spcPts val="0"/>
              </a:spcBef>
              <a:spcAft>
                <a:spcPts val="0"/>
              </a:spcAft>
              <a:buNone/>
            </a:pPr>
            <a:r>
              <a:t/>
            </a:r>
            <a:endParaRPr b="1" sz="1400">
              <a:solidFill>
                <a:srgbClr val="7F7F7F"/>
              </a:solidFill>
              <a:latin typeface="Corbel"/>
              <a:ea typeface="Corbel"/>
              <a:cs typeface="Corbel"/>
              <a:sym typeface="Corbel"/>
            </a:endParaRPr>
          </a:p>
          <a:p>
            <a:pPr indent="0" lvl="0" marL="0" marR="0" rtl="0" algn="just">
              <a:spcBef>
                <a:spcPts val="0"/>
              </a:spcBef>
              <a:spcAft>
                <a:spcPts val="0"/>
              </a:spcAft>
              <a:buNone/>
            </a:pPr>
            <a:r>
              <a:rPr i="1" lang="es-CL" sz="1400">
                <a:solidFill>
                  <a:srgbClr val="7F7F7F"/>
                </a:solidFill>
                <a:latin typeface="Corbel"/>
                <a:ea typeface="Corbel"/>
                <a:cs typeface="Corbel"/>
                <a:sym typeface="Corbel"/>
              </a:rPr>
              <a:t>“Los participantes de proyectos de Ciencia Ciudadana pueden tener acceso durante todo el proceso a información sobre este en un lenguaje claro, simple y veraz. Por ejemplo, pueden entender fácilmente cómo se utilizan sus datos y qué resultados políticos o sociales se espera obtener de la investigación” </a:t>
            </a:r>
            <a:r>
              <a:rPr i="1" lang="es-CL" sz="1100">
                <a:solidFill>
                  <a:srgbClr val="7F7F7F"/>
                </a:solidFill>
                <a:latin typeface="Corbel"/>
                <a:ea typeface="Corbel"/>
                <a:cs typeface="Corbel"/>
                <a:sym typeface="Corbel"/>
              </a:rPr>
              <a:t>(Fundación Ciencia Ciudadana, 2018).</a:t>
            </a:r>
            <a:endParaRPr i="1" sz="1400">
              <a:solidFill>
                <a:srgbClr val="7F7F7F"/>
              </a:solidFill>
              <a:latin typeface="Corbel"/>
              <a:ea typeface="Corbel"/>
              <a:cs typeface="Corbel"/>
              <a:sym typeface="Corbel"/>
            </a:endParaRPr>
          </a:p>
        </p:txBody>
      </p:sp>
      <p:pic>
        <p:nvPicPr>
          <p:cNvPr id="426" name="Google Shape;426;p40"/>
          <p:cNvPicPr preferRelativeResize="0"/>
          <p:nvPr/>
        </p:nvPicPr>
        <p:blipFill rotWithShape="1">
          <a:blip r:embed="rId5">
            <a:alphaModFix/>
          </a:blip>
          <a:srcRect b="0" l="0" r="0" t="0"/>
          <a:stretch/>
        </p:blipFill>
        <p:spPr>
          <a:xfrm>
            <a:off x="1879367" y="1376889"/>
            <a:ext cx="1211563" cy="1232167"/>
          </a:xfrm>
          <a:prstGeom prst="rect">
            <a:avLst/>
          </a:prstGeom>
          <a:noFill/>
          <a:ln>
            <a:noFill/>
          </a:ln>
        </p:spPr>
      </p:pic>
      <p:cxnSp>
        <p:nvCxnSpPr>
          <p:cNvPr id="427" name="Google Shape;427;p40"/>
          <p:cNvCxnSpPr/>
          <p:nvPr/>
        </p:nvCxnSpPr>
        <p:spPr>
          <a:xfrm rot="10800000">
            <a:off x="2897748" y="1714555"/>
            <a:ext cx="2142378" cy="0"/>
          </a:xfrm>
          <a:prstGeom prst="straightConnector1">
            <a:avLst/>
          </a:prstGeom>
          <a:noFill/>
          <a:ln cap="rnd" cmpd="sng" w="34925">
            <a:solidFill>
              <a:srgbClr val="F78C00"/>
            </a:solidFill>
            <a:prstDash val="dot"/>
            <a:round/>
            <a:headEnd len="sm" w="sm" type="none"/>
            <a:tailEnd len="sm" w="sm" type="none"/>
          </a:ln>
        </p:spPr>
      </p:cxnSp>
      <p:sp>
        <p:nvSpPr>
          <p:cNvPr id="428" name="Google Shape;428;p40"/>
          <p:cNvSpPr/>
          <p:nvPr/>
        </p:nvSpPr>
        <p:spPr>
          <a:xfrm>
            <a:off x="5423269" y="1552430"/>
            <a:ext cx="3129575" cy="30777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s-CL" sz="1400">
                <a:solidFill>
                  <a:schemeClr val="lt1"/>
                </a:solidFill>
                <a:latin typeface="Calibri"/>
                <a:ea typeface="Calibri"/>
                <a:cs typeface="Calibri"/>
                <a:sym typeface="Calibri"/>
              </a:rPr>
              <a:t>Para este paso recuerda el principio 5…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2" name="Shape 432"/>
        <p:cNvGrpSpPr/>
        <p:nvPr/>
      </p:nvGrpSpPr>
      <p:grpSpPr>
        <a:xfrm>
          <a:off x="0" y="0"/>
          <a:ext cx="0" cy="0"/>
          <a:chOff x="0" y="0"/>
          <a:chExt cx="0" cy="0"/>
        </a:xfrm>
      </p:grpSpPr>
      <p:sp>
        <p:nvSpPr>
          <p:cNvPr id="433" name="Google Shape;433;p41"/>
          <p:cNvSpPr txBox="1"/>
          <p:nvPr/>
        </p:nvSpPr>
        <p:spPr>
          <a:xfrm>
            <a:off x="2987900" y="5909514"/>
            <a:ext cx="5334218"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http://cienciaciudadana.cl/wp-content/uploads/2018/04/libro-CC-OK.pdf </a:t>
            </a:r>
            <a:endParaRPr/>
          </a:p>
        </p:txBody>
      </p:sp>
      <p:sp>
        <p:nvSpPr>
          <p:cNvPr id="434" name="Google Shape;434;p41"/>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4000" u="none" cap="none" strike="noStrike">
                <a:solidFill>
                  <a:srgbClr val="A5A5A5"/>
                </a:solidFill>
                <a:latin typeface="Corbel"/>
                <a:ea typeface="Corbel"/>
                <a:cs typeface="Corbel"/>
                <a:sym typeface="Corbel"/>
              </a:rPr>
              <a:t>8. </a:t>
            </a:r>
            <a:r>
              <a:rPr b="1" i="0" lang="es-CL" sz="2400" u="none" cap="none" strike="noStrike">
                <a:solidFill>
                  <a:srgbClr val="F78C00"/>
                </a:solidFill>
                <a:latin typeface="Corbel"/>
                <a:ea typeface="Corbel"/>
                <a:cs typeface="Corbel"/>
                <a:sym typeface="Corbel"/>
              </a:rPr>
              <a:t>¿CUÁL ES TU IMPACTO ESPERADO?</a:t>
            </a:r>
            <a:endParaRPr b="0" i="0" sz="2400" u="none" cap="none" strike="noStrike">
              <a:solidFill>
                <a:srgbClr val="F78C00"/>
              </a:solidFill>
              <a:latin typeface="Calibri"/>
              <a:ea typeface="Calibri"/>
              <a:cs typeface="Calibri"/>
              <a:sym typeface="Calibri"/>
            </a:endParaRPr>
          </a:p>
        </p:txBody>
      </p:sp>
      <p:sp>
        <p:nvSpPr>
          <p:cNvPr id="435" name="Google Shape;435;p41"/>
          <p:cNvSpPr/>
          <p:nvPr/>
        </p:nvSpPr>
        <p:spPr>
          <a:xfrm>
            <a:off x="473300" y="3050707"/>
            <a:ext cx="8052514" cy="1815882"/>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400">
                <a:solidFill>
                  <a:srgbClr val="7F7F7F"/>
                </a:solidFill>
                <a:latin typeface="Corbel"/>
                <a:ea typeface="Corbel"/>
                <a:cs typeface="Corbel"/>
                <a:sym typeface="Corbel"/>
              </a:rPr>
              <a:t>Piensa en tus metas y en el impacto que esperas de tu proyecto. Considera el impacto como la consecuencia deseada de toda la planificación y actividades realizadas. El ideal es que los impactos sean positivos y que los posibles impactos negativos sean identificados y controlados. De no poder controlarse, los impactos negativos pueden llegar a terminar con un proyecto. Los impactos pueden ser medidos a través de evaluaciones en las cuales sea posible cuantificar categorías de diversa índole, como el aporte científico del proyecto, la relación con la comunidad o la visibilidad en medios de comunicación. Algunas de estas categorías pueden variar según cada investigación, aunque te recomendamos que mantengas siempre aquellas vinculadas con la participación social. </a:t>
            </a:r>
            <a:endParaRPr/>
          </a:p>
        </p:txBody>
      </p:sp>
      <p:pic>
        <p:nvPicPr>
          <p:cNvPr id="436" name="Google Shape;436;p41"/>
          <p:cNvPicPr preferRelativeResize="0"/>
          <p:nvPr/>
        </p:nvPicPr>
        <p:blipFill rotWithShape="1">
          <a:blip r:embed="rId4">
            <a:alphaModFix/>
          </a:blip>
          <a:srcRect b="0" l="0" r="0" t="0"/>
          <a:stretch/>
        </p:blipFill>
        <p:spPr>
          <a:xfrm>
            <a:off x="3893775" y="1391698"/>
            <a:ext cx="1211563" cy="1232167"/>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0" name="Shape 440"/>
        <p:cNvGrpSpPr/>
        <p:nvPr/>
      </p:nvGrpSpPr>
      <p:grpSpPr>
        <a:xfrm>
          <a:off x="0" y="0"/>
          <a:ext cx="0" cy="0"/>
          <a:chOff x="0" y="0"/>
          <a:chExt cx="0" cy="0"/>
        </a:xfrm>
      </p:grpSpPr>
      <p:sp>
        <p:nvSpPr>
          <p:cNvPr id="441" name="Google Shape;441;p42"/>
          <p:cNvSpPr txBox="1"/>
          <p:nvPr/>
        </p:nvSpPr>
        <p:spPr>
          <a:xfrm>
            <a:off x="2987900" y="5909514"/>
            <a:ext cx="5334218"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http://cienciaciudadana.cl/wp-content/uploads/2018/04/libro-CC-OK.pdf </a:t>
            </a:r>
            <a:endParaRPr/>
          </a:p>
        </p:txBody>
      </p:sp>
      <p:pic>
        <p:nvPicPr>
          <p:cNvPr id="442" name="Google Shape;442;p42"/>
          <p:cNvPicPr preferRelativeResize="0"/>
          <p:nvPr/>
        </p:nvPicPr>
        <p:blipFill rotWithShape="1">
          <a:blip r:embed="rId4">
            <a:alphaModFix/>
          </a:blip>
          <a:srcRect b="0" l="0" r="0" t="0"/>
          <a:stretch/>
        </p:blipFill>
        <p:spPr>
          <a:xfrm>
            <a:off x="2764469" y="1171979"/>
            <a:ext cx="4217302" cy="4571999"/>
          </a:xfrm>
          <a:prstGeom prst="rect">
            <a:avLst/>
          </a:prstGeom>
          <a:noFill/>
          <a:ln>
            <a:noFill/>
          </a:ln>
        </p:spPr>
      </p:pic>
      <p:sp>
        <p:nvSpPr>
          <p:cNvPr id="443" name="Google Shape;443;p42"/>
          <p:cNvSpPr/>
          <p:nvPr/>
        </p:nvSpPr>
        <p:spPr>
          <a:xfrm>
            <a:off x="3352436" y="2031239"/>
            <a:ext cx="3129575" cy="289310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s-CL" sz="1400">
                <a:solidFill>
                  <a:srgbClr val="7F7F7F"/>
                </a:solidFill>
                <a:latin typeface="Corbel"/>
                <a:ea typeface="Corbel"/>
                <a:cs typeface="Corbel"/>
                <a:sym typeface="Corbel"/>
              </a:rPr>
              <a:t>La Ciencia Ciudadana se evalúa en sus diferentes dimensiones </a:t>
            </a:r>
            <a:endParaRPr/>
          </a:p>
          <a:p>
            <a:pPr indent="0" lvl="0" marL="0" marR="0" rtl="0" algn="just">
              <a:spcBef>
                <a:spcPts val="0"/>
              </a:spcBef>
              <a:spcAft>
                <a:spcPts val="0"/>
              </a:spcAft>
              <a:buNone/>
            </a:pPr>
            <a:r>
              <a:t/>
            </a:r>
            <a:endParaRPr b="1" sz="1400">
              <a:solidFill>
                <a:srgbClr val="7F7F7F"/>
              </a:solidFill>
              <a:latin typeface="Corbel"/>
              <a:ea typeface="Corbel"/>
              <a:cs typeface="Corbel"/>
              <a:sym typeface="Corbel"/>
            </a:endParaRPr>
          </a:p>
          <a:p>
            <a:pPr indent="0" lvl="0" marL="0" marR="0" rtl="0" algn="just">
              <a:spcBef>
                <a:spcPts val="0"/>
              </a:spcBef>
              <a:spcAft>
                <a:spcPts val="0"/>
              </a:spcAft>
              <a:buNone/>
            </a:pPr>
            <a:r>
              <a:t/>
            </a:r>
            <a:endParaRPr b="1" sz="1400">
              <a:solidFill>
                <a:srgbClr val="7F7F7F"/>
              </a:solidFill>
              <a:latin typeface="Corbel"/>
              <a:ea typeface="Corbel"/>
              <a:cs typeface="Corbel"/>
              <a:sym typeface="Corbel"/>
            </a:endParaRPr>
          </a:p>
          <a:p>
            <a:pPr indent="0" lvl="0" marL="0" marR="0" rtl="0" algn="just">
              <a:spcBef>
                <a:spcPts val="0"/>
              </a:spcBef>
              <a:spcAft>
                <a:spcPts val="0"/>
              </a:spcAft>
              <a:buNone/>
            </a:pPr>
            <a:r>
              <a:t/>
            </a:r>
            <a:endParaRPr b="1" sz="1400">
              <a:solidFill>
                <a:srgbClr val="7F7F7F"/>
              </a:solidFill>
              <a:latin typeface="Corbel"/>
              <a:ea typeface="Corbel"/>
              <a:cs typeface="Corbel"/>
              <a:sym typeface="Corbel"/>
            </a:endParaRPr>
          </a:p>
          <a:p>
            <a:pPr indent="0" lvl="0" marL="0" marR="0" rtl="0" algn="just">
              <a:spcBef>
                <a:spcPts val="0"/>
              </a:spcBef>
              <a:spcAft>
                <a:spcPts val="0"/>
              </a:spcAft>
              <a:buNone/>
            </a:pPr>
            <a:r>
              <a:rPr i="1" lang="es-CL" sz="1400">
                <a:solidFill>
                  <a:srgbClr val="7F7F7F"/>
                </a:solidFill>
                <a:latin typeface="Corbel"/>
                <a:ea typeface="Corbel"/>
                <a:cs typeface="Corbel"/>
                <a:sym typeface="Corbel"/>
              </a:rPr>
              <a:t>“Los programas de Ciencia Ciudadana deben considerar múltiples criterios de evaluación, como su impacto social, producción científica, calidad de los datos, experiencia y aprendizaje de sus participantes, alcances socioambientales y políticos, entre otros” </a:t>
            </a:r>
            <a:r>
              <a:rPr i="1" lang="es-CL" sz="1100">
                <a:solidFill>
                  <a:srgbClr val="7F7F7F"/>
                </a:solidFill>
                <a:latin typeface="Corbel"/>
                <a:ea typeface="Corbel"/>
                <a:cs typeface="Corbel"/>
                <a:sym typeface="Corbel"/>
              </a:rPr>
              <a:t>(Fundación Ciencia Ciudadana, 2018). </a:t>
            </a:r>
            <a:endParaRPr i="1" sz="1400">
              <a:solidFill>
                <a:srgbClr val="7F7F7F"/>
              </a:solidFill>
              <a:latin typeface="Corbel"/>
              <a:ea typeface="Corbel"/>
              <a:cs typeface="Corbel"/>
              <a:sym typeface="Corbel"/>
            </a:endParaRPr>
          </a:p>
        </p:txBody>
      </p:sp>
      <p:sp>
        <p:nvSpPr>
          <p:cNvPr id="444" name="Google Shape;444;p42"/>
          <p:cNvSpPr/>
          <p:nvPr/>
        </p:nvSpPr>
        <p:spPr>
          <a:xfrm>
            <a:off x="3374256" y="1552430"/>
            <a:ext cx="3129575" cy="30777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s-CL" sz="1400">
                <a:solidFill>
                  <a:schemeClr val="lt1"/>
                </a:solidFill>
                <a:latin typeface="Calibri"/>
                <a:ea typeface="Calibri"/>
                <a:cs typeface="Calibri"/>
                <a:sym typeface="Calibri"/>
              </a:rPr>
              <a:t>Para este paso recuerda el principio 9… </a:t>
            </a:r>
            <a:endParaRPr/>
          </a:p>
        </p:txBody>
      </p:sp>
      <p:sp>
        <p:nvSpPr>
          <p:cNvPr id="445" name="Google Shape;445;p42"/>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4000" u="none" cap="none" strike="noStrike">
                <a:solidFill>
                  <a:srgbClr val="A5A5A5"/>
                </a:solidFill>
                <a:latin typeface="Corbel"/>
                <a:ea typeface="Corbel"/>
                <a:cs typeface="Corbel"/>
                <a:sym typeface="Corbel"/>
              </a:rPr>
              <a:t>8. </a:t>
            </a:r>
            <a:r>
              <a:rPr b="1" i="0" lang="es-CL" sz="2400" u="none" cap="none" strike="noStrike">
                <a:solidFill>
                  <a:srgbClr val="F78C00"/>
                </a:solidFill>
                <a:latin typeface="Corbel"/>
                <a:ea typeface="Corbel"/>
                <a:cs typeface="Corbel"/>
                <a:sym typeface="Corbel"/>
              </a:rPr>
              <a:t>¿CUÁL ES TU IMPACTO ESPERADO?</a:t>
            </a:r>
            <a:endParaRPr b="0" i="0" sz="2400" u="none" cap="none" strike="noStrike">
              <a:solidFill>
                <a:srgbClr val="F78C00"/>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9" name="Shape 449"/>
        <p:cNvGrpSpPr/>
        <p:nvPr/>
      </p:nvGrpSpPr>
      <p:grpSpPr>
        <a:xfrm>
          <a:off x="0" y="0"/>
          <a:ext cx="0" cy="0"/>
          <a:chOff x="0" y="0"/>
          <a:chExt cx="0" cy="0"/>
        </a:xfrm>
      </p:grpSpPr>
      <p:sp>
        <p:nvSpPr>
          <p:cNvPr id="450" name="Google Shape;450;p43"/>
          <p:cNvSpPr txBox="1"/>
          <p:nvPr/>
        </p:nvSpPr>
        <p:spPr>
          <a:xfrm>
            <a:off x="2987900" y="5909514"/>
            <a:ext cx="5334218" cy="388656"/>
          </a:xfrm>
          <a:prstGeom prst="rect">
            <a:avLst/>
          </a:prstGeom>
          <a:noFill/>
          <a:ln>
            <a:noFill/>
          </a:ln>
        </p:spPr>
        <p:txBody>
          <a:bodyPr anchorCtr="0" anchor="t" bIns="45700" lIns="91425" spcFirstLastPara="1" rIns="91425" wrap="square" tIns="45700">
            <a:noAutofit/>
          </a:bodyPr>
          <a:lstStyle/>
          <a:p>
            <a:pPr indent="0" lvl="0" marL="64135" marR="0" rtl="0" algn="r">
              <a:lnSpc>
                <a:spcPct val="100000"/>
              </a:lnSpc>
              <a:spcBef>
                <a:spcPts val="0"/>
              </a:spcBef>
              <a:spcAft>
                <a:spcPts val="0"/>
              </a:spcAft>
              <a:buClr>
                <a:srgbClr val="7F7F7F"/>
              </a:buClr>
              <a:buSzPts val="2590"/>
              <a:buFont typeface="Arial"/>
              <a:buNone/>
            </a:pPr>
            <a:r>
              <a:rPr i="1" lang="es-CL" sz="1200">
                <a:solidFill>
                  <a:srgbClr val="7F7F7F"/>
                </a:solidFill>
                <a:latin typeface="Corbel"/>
                <a:ea typeface="Corbel"/>
                <a:cs typeface="Corbel"/>
                <a:sym typeface="Corbel"/>
              </a:rPr>
              <a:t>Fuente: http://cienciaciudadana.cl/wp-content/uploads/2018/04/libro-CC-OK.pdf </a:t>
            </a:r>
            <a:endParaRPr/>
          </a:p>
        </p:txBody>
      </p:sp>
      <p:sp>
        <p:nvSpPr>
          <p:cNvPr id="451" name="Google Shape;451;p43"/>
          <p:cNvSpPr txBox="1"/>
          <p:nvPr/>
        </p:nvSpPr>
        <p:spPr>
          <a:xfrm>
            <a:off x="531023" y="350427"/>
            <a:ext cx="5972808"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4000" u="none" cap="none" strike="noStrike">
                <a:solidFill>
                  <a:srgbClr val="A5A5A5"/>
                </a:solidFill>
                <a:latin typeface="Corbel"/>
                <a:ea typeface="Corbel"/>
                <a:cs typeface="Corbel"/>
                <a:sym typeface="Corbel"/>
              </a:rPr>
              <a:t>9. </a:t>
            </a:r>
            <a:r>
              <a:rPr b="1" i="0" lang="es-CL" sz="2400" u="none" cap="none" strike="noStrike">
                <a:solidFill>
                  <a:srgbClr val="F78C00"/>
                </a:solidFill>
                <a:latin typeface="Corbel"/>
                <a:ea typeface="Corbel"/>
                <a:cs typeface="Corbel"/>
                <a:sym typeface="Corbel"/>
              </a:rPr>
              <a:t>¿CUÁL SERÁ EL COSTO?</a:t>
            </a:r>
            <a:endParaRPr b="0" i="0" sz="2400" u="none" cap="none" strike="noStrike">
              <a:solidFill>
                <a:srgbClr val="F78C00"/>
              </a:solidFill>
              <a:latin typeface="Calibri"/>
              <a:ea typeface="Calibri"/>
              <a:cs typeface="Calibri"/>
              <a:sym typeface="Calibri"/>
            </a:endParaRPr>
          </a:p>
        </p:txBody>
      </p:sp>
      <p:pic>
        <p:nvPicPr>
          <p:cNvPr id="452" name="Google Shape;452;p43"/>
          <p:cNvPicPr preferRelativeResize="0"/>
          <p:nvPr/>
        </p:nvPicPr>
        <p:blipFill rotWithShape="1">
          <a:blip r:embed="rId4">
            <a:alphaModFix/>
          </a:blip>
          <a:srcRect b="0" l="0" r="0" t="0"/>
          <a:stretch/>
        </p:blipFill>
        <p:spPr>
          <a:xfrm>
            <a:off x="4813482" y="1171979"/>
            <a:ext cx="4217302" cy="4571999"/>
          </a:xfrm>
          <a:prstGeom prst="rect">
            <a:avLst/>
          </a:prstGeom>
          <a:noFill/>
          <a:ln>
            <a:noFill/>
          </a:ln>
        </p:spPr>
      </p:pic>
      <p:sp>
        <p:nvSpPr>
          <p:cNvPr id="453" name="Google Shape;453;p43"/>
          <p:cNvSpPr/>
          <p:nvPr/>
        </p:nvSpPr>
        <p:spPr>
          <a:xfrm>
            <a:off x="473300" y="3050707"/>
            <a:ext cx="4211392" cy="2246769"/>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s-CL" sz="1400">
                <a:solidFill>
                  <a:srgbClr val="7F7F7F"/>
                </a:solidFill>
                <a:latin typeface="Corbel"/>
                <a:ea typeface="Corbel"/>
                <a:cs typeface="Corbel"/>
                <a:sym typeface="Corbel"/>
              </a:rPr>
              <a:t>Esta sección te permite prever los costos fijos y variables de tu proyecto, lo que implica tener definido el presupuesto y los recursos necesarios para lograr tus objetivos. Acá también puedes identificar de dónde saldrán los recursos y el financiamiento. Te recomendamos que en este apartado valorices de igual forma los recursos que ya tienes (por ejemplo, equipamiento o salones), para poder estimar de manera general el costo total del proyecto. No olvides costear los aspectos legales. </a:t>
            </a:r>
            <a:endParaRPr/>
          </a:p>
        </p:txBody>
      </p:sp>
      <p:sp>
        <p:nvSpPr>
          <p:cNvPr id="454" name="Google Shape;454;p43"/>
          <p:cNvSpPr/>
          <p:nvPr/>
        </p:nvSpPr>
        <p:spPr>
          <a:xfrm>
            <a:off x="5401449" y="2031239"/>
            <a:ext cx="3129575" cy="327782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s-CL" sz="1400">
                <a:solidFill>
                  <a:srgbClr val="7F7F7F"/>
                </a:solidFill>
                <a:latin typeface="Corbel"/>
                <a:ea typeface="Corbel"/>
                <a:cs typeface="Corbel"/>
                <a:sym typeface="Corbel"/>
              </a:rPr>
              <a:t>La Ciencia Ciudadana considera aspectos legales y éticos.</a:t>
            </a:r>
            <a:endParaRPr/>
          </a:p>
          <a:p>
            <a:pPr indent="0" lvl="0" marL="0" marR="0" rtl="0" algn="just">
              <a:spcBef>
                <a:spcPts val="0"/>
              </a:spcBef>
              <a:spcAft>
                <a:spcPts val="0"/>
              </a:spcAft>
              <a:buNone/>
            </a:pPr>
            <a:r>
              <a:t/>
            </a:r>
            <a:endParaRPr b="1" sz="1400">
              <a:solidFill>
                <a:srgbClr val="7F7F7F"/>
              </a:solidFill>
              <a:latin typeface="Corbel"/>
              <a:ea typeface="Corbel"/>
              <a:cs typeface="Corbel"/>
              <a:sym typeface="Corbel"/>
            </a:endParaRPr>
          </a:p>
          <a:p>
            <a:pPr indent="0" lvl="0" marL="0" marR="0" rtl="0" algn="just">
              <a:spcBef>
                <a:spcPts val="0"/>
              </a:spcBef>
              <a:spcAft>
                <a:spcPts val="0"/>
              </a:spcAft>
              <a:buNone/>
            </a:pPr>
            <a:r>
              <a:t/>
            </a:r>
            <a:endParaRPr b="1" sz="1400">
              <a:solidFill>
                <a:srgbClr val="7F7F7F"/>
              </a:solidFill>
              <a:latin typeface="Corbel"/>
              <a:ea typeface="Corbel"/>
              <a:cs typeface="Corbel"/>
              <a:sym typeface="Corbel"/>
            </a:endParaRPr>
          </a:p>
          <a:p>
            <a:pPr indent="0" lvl="0" marL="0" marR="0" rtl="0" algn="just">
              <a:spcBef>
                <a:spcPts val="0"/>
              </a:spcBef>
              <a:spcAft>
                <a:spcPts val="0"/>
              </a:spcAft>
              <a:buNone/>
            </a:pPr>
            <a:r>
              <a:rPr i="1" lang="es-CL" sz="1400">
                <a:solidFill>
                  <a:srgbClr val="7F7F7F"/>
                </a:solidFill>
                <a:latin typeface="Corbel"/>
                <a:ea typeface="Corbel"/>
                <a:cs typeface="Corbel"/>
                <a:sym typeface="Corbel"/>
              </a:rPr>
              <a:t>“Los líderes de proyectos de Ciencia Ciudadana deben tener en cuenta y sensibilizar a todo su equipo en aspectos legales, culturales y éticos como los derechos de autor, la propiedad intelectual, los acuerdos de intercambio de datos, la confidencialidad, la atribución, el respeto al patrimonio natural y cultural y el impacto socioambiental de sus actividades” </a:t>
            </a:r>
            <a:r>
              <a:rPr i="1" lang="es-CL" sz="1100">
                <a:solidFill>
                  <a:srgbClr val="7F7F7F"/>
                </a:solidFill>
                <a:latin typeface="Corbel"/>
                <a:ea typeface="Corbel"/>
                <a:cs typeface="Corbel"/>
                <a:sym typeface="Corbel"/>
              </a:rPr>
              <a:t>(Fundación Ciencia Ciudadana, 2018).</a:t>
            </a:r>
            <a:endParaRPr i="1" sz="1400">
              <a:solidFill>
                <a:srgbClr val="7F7F7F"/>
              </a:solidFill>
              <a:latin typeface="Corbel"/>
              <a:ea typeface="Corbel"/>
              <a:cs typeface="Corbel"/>
              <a:sym typeface="Corbel"/>
            </a:endParaRPr>
          </a:p>
        </p:txBody>
      </p:sp>
      <p:pic>
        <p:nvPicPr>
          <p:cNvPr id="455" name="Google Shape;455;p43"/>
          <p:cNvPicPr preferRelativeResize="0"/>
          <p:nvPr/>
        </p:nvPicPr>
        <p:blipFill rotWithShape="1">
          <a:blip r:embed="rId5">
            <a:alphaModFix/>
          </a:blip>
          <a:srcRect b="0" l="0" r="0" t="0"/>
          <a:stretch/>
        </p:blipFill>
        <p:spPr>
          <a:xfrm>
            <a:off x="1879367" y="1376889"/>
            <a:ext cx="1211563" cy="1232167"/>
          </a:xfrm>
          <a:prstGeom prst="rect">
            <a:avLst/>
          </a:prstGeom>
          <a:noFill/>
          <a:ln>
            <a:noFill/>
          </a:ln>
        </p:spPr>
      </p:pic>
      <p:cxnSp>
        <p:nvCxnSpPr>
          <p:cNvPr id="456" name="Google Shape;456;p43"/>
          <p:cNvCxnSpPr/>
          <p:nvPr/>
        </p:nvCxnSpPr>
        <p:spPr>
          <a:xfrm rot="10800000">
            <a:off x="2897748" y="1714555"/>
            <a:ext cx="2142378" cy="0"/>
          </a:xfrm>
          <a:prstGeom prst="straightConnector1">
            <a:avLst/>
          </a:prstGeom>
          <a:noFill/>
          <a:ln cap="rnd" cmpd="sng" w="34925">
            <a:solidFill>
              <a:srgbClr val="F78C00"/>
            </a:solidFill>
            <a:prstDash val="dot"/>
            <a:round/>
            <a:headEnd len="sm" w="sm" type="none"/>
            <a:tailEnd len="sm" w="sm" type="none"/>
          </a:ln>
        </p:spPr>
      </p:cxnSp>
      <p:sp>
        <p:nvSpPr>
          <p:cNvPr id="457" name="Google Shape;457;p43"/>
          <p:cNvSpPr/>
          <p:nvPr/>
        </p:nvSpPr>
        <p:spPr>
          <a:xfrm>
            <a:off x="5423269" y="1552430"/>
            <a:ext cx="3129575" cy="30777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s-CL" sz="1400">
                <a:solidFill>
                  <a:schemeClr val="lt1"/>
                </a:solidFill>
                <a:latin typeface="Calibri"/>
                <a:ea typeface="Calibri"/>
                <a:cs typeface="Calibri"/>
                <a:sym typeface="Calibri"/>
              </a:rPr>
              <a:t>Para este paso recuerda el principio 3…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1" name="Shape 461"/>
        <p:cNvGrpSpPr/>
        <p:nvPr/>
      </p:nvGrpSpPr>
      <p:grpSpPr>
        <a:xfrm>
          <a:off x="0" y="0"/>
          <a:ext cx="0" cy="0"/>
          <a:chOff x="0" y="0"/>
          <a:chExt cx="0" cy="0"/>
        </a:xfrm>
      </p:grpSpPr>
      <p:sp>
        <p:nvSpPr>
          <p:cNvPr id="462" name="Google Shape;462;p44"/>
          <p:cNvSpPr txBox="1"/>
          <p:nvPr/>
        </p:nvSpPr>
        <p:spPr>
          <a:xfrm>
            <a:off x="845322" y="2648366"/>
            <a:ext cx="7453356" cy="572700"/>
          </a:xfrm>
          <a:prstGeom prst="rect">
            <a:avLst/>
          </a:prstGeom>
          <a:noFill/>
          <a:ln>
            <a:noFill/>
          </a:ln>
        </p:spPr>
        <p:txBody>
          <a:bodyPr anchorCtr="0" anchor="t" bIns="91425" lIns="91425" spcFirstLastPara="1" rIns="91425" wrap="square" tIns="91425">
            <a:noAutofit/>
          </a:bodyPr>
          <a:lstStyle/>
          <a:p>
            <a:pPr indent="0" lvl="0" marL="0" marR="0" rtl="0" algn="ctr">
              <a:lnSpc>
                <a:spcPct val="90000"/>
              </a:lnSpc>
              <a:spcBef>
                <a:spcPts val="0"/>
              </a:spcBef>
              <a:spcAft>
                <a:spcPts val="0"/>
              </a:spcAft>
              <a:buClr>
                <a:srgbClr val="F78C00"/>
              </a:buClr>
              <a:buSzPts val="3600"/>
              <a:buFont typeface="Corbel"/>
              <a:buNone/>
            </a:pPr>
            <a:r>
              <a:rPr b="1" lang="es-CL" sz="3600">
                <a:solidFill>
                  <a:srgbClr val="F78C00"/>
                </a:solidFill>
                <a:latin typeface="Corbel"/>
                <a:ea typeface="Corbel"/>
                <a:cs typeface="Corbel"/>
                <a:sym typeface="Corbel"/>
              </a:rPr>
              <a:t>ALGUNOS EJEMPLOS SEGÚN</a:t>
            </a:r>
            <a:endParaRPr/>
          </a:p>
          <a:p>
            <a:pPr indent="0" lvl="0" marL="0" marR="0" rtl="0" algn="ctr">
              <a:lnSpc>
                <a:spcPct val="90000"/>
              </a:lnSpc>
              <a:spcBef>
                <a:spcPts val="0"/>
              </a:spcBef>
              <a:spcAft>
                <a:spcPts val="0"/>
              </a:spcAft>
              <a:buClr>
                <a:srgbClr val="F78C00"/>
              </a:buClr>
              <a:buSzPts val="3600"/>
              <a:buFont typeface="Corbel"/>
              <a:buNone/>
            </a:pPr>
            <a:r>
              <a:rPr b="1" lang="es-CL" sz="3600">
                <a:solidFill>
                  <a:srgbClr val="F78C00"/>
                </a:solidFill>
                <a:latin typeface="Corbel"/>
                <a:ea typeface="Corbel"/>
                <a:cs typeface="Corbel"/>
                <a:sym typeface="Corbel"/>
              </a:rPr>
              <a:t>LA FUNDACIÓN CIENCIA CIUDADANA (2018)</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6" name="Shape 466"/>
        <p:cNvGrpSpPr/>
        <p:nvPr/>
      </p:nvGrpSpPr>
      <p:grpSpPr>
        <a:xfrm>
          <a:off x="0" y="0"/>
          <a:ext cx="0" cy="0"/>
          <a:chOff x="0" y="0"/>
          <a:chExt cx="0" cy="0"/>
        </a:xfrm>
      </p:grpSpPr>
      <p:sp>
        <p:nvSpPr>
          <p:cNvPr id="467" name="Google Shape;467;p45"/>
          <p:cNvSpPr txBox="1"/>
          <p:nvPr/>
        </p:nvSpPr>
        <p:spPr>
          <a:xfrm>
            <a:off x="1795192" y="5655202"/>
            <a:ext cx="5553616" cy="563973"/>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93D2B8"/>
              </a:buClr>
              <a:buSzPts val="3200"/>
              <a:buFont typeface="Calibri"/>
              <a:buNone/>
            </a:pPr>
            <a:r>
              <a:rPr b="0" i="0" lang="es-CL" sz="1400" u="none" cap="none" strike="noStrike">
                <a:solidFill>
                  <a:srgbClr val="7F7F7F"/>
                </a:solidFill>
                <a:latin typeface="Corbel"/>
                <a:ea typeface="Corbel"/>
                <a:cs typeface="Corbel"/>
                <a:sym typeface="Corbel"/>
              </a:rPr>
              <a:t>http://www.cientificosdelabasura.cl/es/</a:t>
            </a:r>
            <a:endParaRPr/>
          </a:p>
        </p:txBody>
      </p:sp>
      <p:sp>
        <p:nvSpPr>
          <p:cNvPr id="468" name="Google Shape;468;p45"/>
          <p:cNvSpPr txBox="1"/>
          <p:nvPr/>
        </p:nvSpPr>
        <p:spPr>
          <a:xfrm>
            <a:off x="3111439" y="5217814"/>
            <a:ext cx="2890112" cy="563973"/>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rPr b="0" i="0" lang="es-CL" sz="1600" u="none" cap="none" strike="noStrike">
                <a:solidFill>
                  <a:srgbClr val="7F7F7F"/>
                </a:solidFill>
                <a:latin typeface="Calibri"/>
                <a:ea typeface="Calibri"/>
                <a:cs typeface="Calibri"/>
                <a:sym typeface="Calibri"/>
              </a:rPr>
              <a:t>Proyecto</a:t>
            </a:r>
            <a:endParaRPr/>
          </a:p>
          <a:p>
            <a:pPr indent="0" lvl="0" marL="0" marR="0" rtl="0" algn="ctr">
              <a:lnSpc>
                <a:spcPct val="100000"/>
              </a:lnSpc>
              <a:spcBef>
                <a:spcPts val="0"/>
              </a:spcBef>
              <a:spcAft>
                <a:spcPts val="0"/>
              </a:spcAft>
              <a:buClr>
                <a:schemeClr val="dk1"/>
              </a:buClr>
              <a:buSzPts val="1800"/>
              <a:buFont typeface="Calibri"/>
              <a:buNone/>
            </a:pPr>
            <a:r>
              <a:rPr b="1" i="0" lang="es-CL" sz="1600" u="none" cap="none" strike="noStrike">
                <a:solidFill>
                  <a:srgbClr val="F78C00"/>
                </a:solidFill>
                <a:latin typeface="Calibri"/>
                <a:ea typeface="Calibri"/>
                <a:cs typeface="Calibri"/>
                <a:sym typeface="Calibri"/>
              </a:rPr>
              <a:t>CIENTÍFICOS DE LA BASURA</a:t>
            </a:r>
            <a:endParaRPr/>
          </a:p>
        </p:txBody>
      </p:sp>
      <p:pic>
        <p:nvPicPr>
          <p:cNvPr id="469" name="Google Shape;469;p45"/>
          <p:cNvPicPr preferRelativeResize="0"/>
          <p:nvPr/>
        </p:nvPicPr>
        <p:blipFill rotWithShape="1">
          <a:blip r:embed="rId4">
            <a:alphaModFix/>
          </a:blip>
          <a:srcRect b="0" l="0" r="0" t="0"/>
          <a:stretch/>
        </p:blipFill>
        <p:spPr>
          <a:xfrm>
            <a:off x="679024" y="1427902"/>
            <a:ext cx="7785951" cy="3651764"/>
          </a:xfrm>
          <a:prstGeom prst="rect">
            <a:avLst/>
          </a:prstGeom>
          <a:noFill/>
          <a:ln>
            <a:noFill/>
          </a:ln>
        </p:spPr>
      </p:pic>
      <p:sp>
        <p:nvSpPr>
          <p:cNvPr id="470" name="Google Shape;470;p45"/>
          <p:cNvSpPr txBox="1"/>
          <p:nvPr/>
        </p:nvSpPr>
        <p:spPr>
          <a:xfrm>
            <a:off x="531022" y="350427"/>
            <a:ext cx="6346295"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ALGUNOS EJEMPLOS SEGÚN LA FUNDACIÓN CIENCIA CIUDADANA (2018) </a:t>
            </a:r>
            <a:endParaRPr b="0" i="0" sz="2400" u="none" cap="none" strike="noStrike">
              <a:solidFill>
                <a:srgbClr val="F78C00"/>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74" name="Shape 474"/>
        <p:cNvGrpSpPr/>
        <p:nvPr/>
      </p:nvGrpSpPr>
      <p:grpSpPr>
        <a:xfrm>
          <a:off x="0" y="0"/>
          <a:ext cx="0" cy="0"/>
          <a:chOff x="0" y="0"/>
          <a:chExt cx="0" cy="0"/>
        </a:xfrm>
      </p:grpSpPr>
      <p:sp>
        <p:nvSpPr>
          <p:cNvPr id="475" name="Google Shape;475;p46"/>
          <p:cNvSpPr txBox="1"/>
          <p:nvPr/>
        </p:nvSpPr>
        <p:spPr>
          <a:xfrm>
            <a:off x="1795192" y="5655202"/>
            <a:ext cx="5553616" cy="563973"/>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93D2B8"/>
              </a:buClr>
              <a:buSzPts val="3200"/>
              <a:buFont typeface="Calibri"/>
              <a:buNone/>
            </a:pPr>
            <a:r>
              <a:rPr b="0" i="0" lang="es-CL" sz="1400" u="none" cap="none" strike="noStrike">
                <a:solidFill>
                  <a:srgbClr val="7F7F7F"/>
                </a:solidFill>
                <a:latin typeface="Corbel"/>
                <a:ea typeface="Corbel"/>
                <a:cs typeface="Corbel"/>
                <a:sym typeface="Corbel"/>
              </a:rPr>
              <a:t>http://www.oceaneyes.cl/</a:t>
            </a:r>
            <a:endParaRPr/>
          </a:p>
        </p:txBody>
      </p:sp>
      <p:sp>
        <p:nvSpPr>
          <p:cNvPr id="476" name="Google Shape;476;p46"/>
          <p:cNvSpPr txBox="1"/>
          <p:nvPr/>
        </p:nvSpPr>
        <p:spPr>
          <a:xfrm>
            <a:off x="3111438" y="5217814"/>
            <a:ext cx="3147693" cy="563973"/>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rPr b="0" i="0" lang="es-CL" sz="1600" u="none" cap="none" strike="noStrike">
                <a:solidFill>
                  <a:srgbClr val="7F7F7F"/>
                </a:solidFill>
                <a:latin typeface="Calibri"/>
                <a:ea typeface="Calibri"/>
                <a:cs typeface="Calibri"/>
                <a:sym typeface="Calibri"/>
              </a:rPr>
              <a:t>Proyecto</a:t>
            </a:r>
            <a:endParaRPr/>
          </a:p>
          <a:p>
            <a:pPr indent="0" lvl="0" marL="0" marR="0" rtl="0" algn="ctr">
              <a:lnSpc>
                <a:spcPct val="100000"/>
              </a:lnSpc>
              <a:spcBef>
                <a:spcPts val="0"/>
              </a:spcBef>
              <a:spcAft>
                <a:spcPts val="0"/>
              </a:spcAft>
              <a:buClr>
                <a:schemeClr val="dk1"/>
              </a:buClr>
              <a:buSzPts val="1800"/>
              <a:buFont typeface="Calibri"/>
              <a:buNone/>
            </a:pPr>
            <a:r>
              <a:rPr b="1" i="0" lang="es-CL" sz="1600" u="none" cap="none" strike="noStrike">
                <a:solidFill>
                  <a:srgbClr val="F78C00"/>
                </a:solidFill>
                <a:latin typeface="Calibri"/>
                <a:ea typeface="Calibri"/>
                <a:cs typeface="Calibri"/>
                <a:sym typeface="Calibri"/>
              </a:rPr>
              <a:t>OCEAN EYES: BUCEO CONCIENCIA</a:t>
            </a:r>
            <a:endParaRPr/>
          </a:p>
        </p:txBody>
      </p:sp>
      <p:sp>
        <p:nvSpPr>
          <p:cNvPr id="477" name="Google Shape;477;p46"/>
          <p:cNvSpPr txBox="1"/>
          <p:nvPr/>
        </p:nvSpPr>
        <p:spPr>
          <a:xfrm>
            <a:off x="531022" y="350427"/>
            <a:ext cx="6346295"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ALGUNOS EJEMPLOS SEGÚN LA FUNDACIÓN CIENCIA CIUDADANA (2018) </a:t>
            </a:r>
            <a:endParaRPr b="0" i="0" sz="2400" u="none" cap="none" strike="noStrike">
              <a:solidFill>
                <a:srgbClr val="F78C00"/>
              </a:solidFill>
              <a:latin typeface="Calibri"/>
              <a:ea typeface="Calibri"/>
              <a:cs typeface="Calibri"/>
              <a:sym typeface="Calibri"/>
            </a:endParaRPr>
          </a:p>
        </p:txBody>
      </p:sp>
      <p:pic>
        <p:nvPicPr>
          <p:cNvPr id="478" name="Google Shape;478;p46"/>
          <p:cNvPicPr preferRelativeResize="0"/>
          <p:nvPr/>
        </p:nvPicPr>
        <p:blipFill rotWithShape="1">
          <a:blip r:embed="rId4">
            <a:alphaModFix/>
          </a:blip>
          <a:srcRect b="0" l="0" r="0" t="0"/>
          <a:stretch/>
        </p:blipFill>
        <p:spPr>
          <a:xfrm>
            <a:off x="1002774" y="1351789"/>
            <a:ext cx="7138452" cy="371857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82" name="Shape 482"/>
        <p:cNvGrpSpPr/>
        <p:nvPr/>
      </p:nvGrpSpPr>
      <p:grpSpPr>
        <a:xfrm>
          <a:off x="0" y="0"/>
          <a:ext cx="0" cy="0"/>
          <a:chOff x="0" y="0"/>
          <a:chExt cx="0" cy="0"/>
        </a:xfrm>
      </p:grpSpPr>
      <p:sp>
        <p:nvSpPr>
          <p:cNvPr id="483" name="Google Shape;483;p47"/>
          <p:cNvSpPr txBox="1"/>
          <p:nvPr/>
        </p:nvSpPr>
        <p:spPr>
          <a:xfrm>
            <a:off x="1795192" y="5655202"/>
            <a:ext cx="5553616" cy="563973"/>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93D2B8"/>
              </a:buClr>
              <a:buSzPts val="3200"/>
              <a:buFont typeface="Calibri"/>
              <a:buNone/>
            </a:pPr>
            <a:r>
              <a:rPr b="0" i="0" lang="es-CL" sz="1400" u="none" cap="none" strike="noStrike">
                <a:solidFill>
                  <a:srgbClr val="7F7F7F"/>
                </a:solidFill>
                <a:latin typeface="Corbel"/>
                <a:ea typeface="Corbel"/>
                <a:cs typeface="Corbel"/>
                <a:sym typeface="Corbel"/>
              </a:rPr>
              <a:t>http://www.vccb.cl/programa.html /</a:t>
            </a:r>
            <a:endParaRPr/>
          </a:p>
        </p:txBody>
      </p:sp>
      <p:sp>
        <p:nvSpPr>
          <p:cNvPr id="484" name="Google Shape;484;p47"/>
          <p:cNvSpPr txBox="1"/>
          <p:nvPr/>
        </p:nvSpPr>
        <p:spPr>
          <a:xfrm>
            <a:off x="1795192" y="5217814"/>
            <a:ext cx="5553616" cy="563973"/>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rPr b="0" i="0" lang="es-CL" sz="1600" u="none" cap="none" strike="noStrike">
                <a:solidFill>
                  <a:srgbClr val="7F7F7F"/>
                </a:solidFill>
                <a:latin typeface="Calibri"/>
                <a:ea typeface="Calibri"/>
                <a:cs typeface="Calibri"/>
                <a:sym typeface="Calibri"/>
              </a:rPr>
              <a:t>Proyecto</a:t>
            </a:r>
            <a:endParaRPr/>
          </a:p>
          <a:p>
            <a:pPr indent="0" lvl="0" marL="0" marR="0" rtl="0" algn="ctr">
              <a:lnSpc>
                <a:spcPct val="100000"/>
              </a:lnSpc>
              <a:spcBef>
                <a:spcPts val="0"/>
              </a:spcBef>
              <a:spcAft>
                <a:spcPts val="0"/>
              </a:spcAft>
              <a:buClr>
                <a:schemeClr val="dk1"/>
              </a:buClr>
              <a:buSzPts val="1800"/>
              <a:buFont typeface="Calibri"/>
              <a:buNone/>
            </a:pPr>
            <a:r>
              <a:rPr b="1" i="0" lang="es-CL" sz="1600" u="none" cap="none" strike="noStrike">
                <a:solidFill>
                  <a:srgbClr val="F78C00"/>
                </a:solidFill>
                <a:latin typeface="Calibri"/>
                <a:ea typeface="Calibri"/>
                <a:cs typeface="Calibri"/>
                <a:sym typeface="Calibri"/>
              </a:rPr>
              <a:t>PROGRAMA VIVO, CAMBIO CLIMÁTICO Y BIODIVERSIDAD</a:t>
            </a:r>
            <a:endParaRPr/>
          </a:p>
        </p:txBody>
      </p:sp>
      <p:sp>
        <p:nvSpPr>
          <p:cNvPr id="485" name="Google Shape;485;p47"/>
          <p:cNvSpPr txBox="1"/>
          <p:nvPr/>
        </p:nvSpPr>
        <p:spPr>
          <a:xfrm>
            <a:off x="531022" y="350427"/>
            <a:ext cx="6346295"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ALGUNOS EJEMPLOS SEGÚN LA FUNDACIÓN CIENCIA CIUDADANA (2018) </a:t>
            </a:r>
            <a:endParaRPr b="0" i="0" sz="2400" u="none" cap="none" strike="noStrike">
              <a:solidFill>
                <a:srgbClr val="F78C00"/>
              </a:solidFill>
              <a:latin typeface="Calibri"/>
              <a:ea typeface="Calibri"/>
              <a:cs typeface="Calibri"/>
              <a:sym typeface="Calibri"/>
            </a:endParaRPr>
          </a:p>
        </p:txBody>
      </p:sp>
      <p:pic>
        <p:nvPicPr>
          <p:cNvPr id="486" name="Google Shape;486;p47"/>
          <p:cNvPicPr preferRelativeResize="0"/>
          <p:nvPr/>
        </p:nvPicPr>
        <p:blipFill rotWithShape="1">
          <a:blip r:embed="rId4">
            <a:alphaModFix/>
          </a:blip>
          <a:srcRect b="0" l="0" r="0" t="0"/>
          <a:stretch/>
        </p:blipFill>
        <p:spPr>
          <a:xfrm>
            <a:off x="1020401" y="1429503"/>
            <a:ext cx="7103196" cy="365176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90" name="Shape 490"/>
        <p:cNvGrpSpPr/>
        <p:nvPr/>
      </p:nvGrpSpPr>
      <p:grpSpPr>
        <a:xfrm>
          <a:off x="0" y="0"/>
          <a:ext cx="0" cy="0"/>
          <a:chOff x="0" y="0"/>
          <a:chExt cx="0" cy="0"/>
        </a:xfrm>
      </p:grpSpPr>
      <p:sp>
        <p:nvSpPr>
          <p:cNvPr id="491" name="Google Shape;491;p48"/>
          <p:cNvSpPr txBox="1"/>
          <p:nvPr/>
        </p:nvSpPr>
        <p:spPr>
          <a:xfrm>
            <a:off x="1795192" y="5655202"/>
            <a:ext cx="5553616" cy="563973"/>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93D2B8"/>
              </a:buClr>
              <a:buSzPts val="3200"/>
              <a:buFont typeface="Calibri"/>
              <a:buNone/>
            </a:pPr>
            <a:r>
              <a:rPr b="0" i="0" lang="es-CL" sz="1400" u="none" cap="none" strike="noStrike">
                <a:solidFill>
                  <a:srgbClr val="7F7F7F"/>
                </a:solidFill>
                <a:latin typeface="Corbel"/>
                <a:ea typeface="Corbel"/>
                <a:cs typeface="Corbel"/>
                <a:sym typeface="Corbel"/>
              </a:rPr>
              <a:t>https://salvemosnuestroabejorro.wordpress.com/</a:t>
            </a:r>
            <a:endParaRPr/>
          </a:p>
        </p:txBody>
      </p:sp>
      <p:sp>
        <p:nvSpPr>
          <p:cNvPr id="492" name="Google Shape;492;p48"/>
          <p:cNvSpPr txBox="1"/>
          <p:nvPr/>
        </p:nvSpPr>
        <p:spPr>
          <a:xfrm>
            <a:off x="1795192" y="5217814"/>
            <a:ext cx="5553616" cy="563973"/>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rPr b="0" i="0" lang="es-CL" sz="1600" u="none" cap="none" strike="noStrike">
                <a:solidFill>
                  <a:srgbClr val="7F7F7F"/>
                </a:solidFill>
                <a:latin typeface="Calibri"/>
                <a:ea typeface="Calibri"/>
                <a:cs typeface="Calibri"/>
                <a:sym typeface="Calibri"/>
              </a:rPr>
              <a:t>Proyecto</a:t>
            </a:r>
            <a:endParaRPr/>
          </a:p>
          <a:p>
            <a:pPr indent="0" lvl="0" marL="0" marR="0" rtl="0" algn="ctr">
              <a:lnSpc>
                <a:spcPct val="100000"/>
              </a:lnSpc>
              <a:spcBef>
                <a:spcPts val="0"/>
              </a:spcBef>
              <a:spcAft>
                <a:spcPts val="0"/>
              </a:spcAft>
              <a:buClr>
                <a:schemeClr val="dk1"/>
              </a:buClr>
              <a:buSzPts val="1800"/>
              <a:buFont typeface="Calibri"/>
              <a:buNone/>
            </a:pPr>
            <a:r>
              <a:rPr b="1" i="0" lang="es-CL" sz="1600" u="none" cap="none" strike="noStrike">
                <a:solidFill>
                  <a:srgbClr val="F78C00"/>
                </a:solidFill>
                <a:latin typeface="Calibri"/>
                <a:ea typeface="Calibri"/>
                <a:cs typeface="Calibri"/>
                <a:sym typeface="Calibri"/>
              </a:rPr>
              <a:t>SALVEMOS NUESTRO ABEJORRO</a:t>
            </a:r>
            <a:endParaRPr/>
          </a:p>
        </p:txBody>
      </p:sp>
      <p:sp>
        <p:nvSpPr>
          <p:cNvPr id="493" name="Google Shape;493;p48"/>
          <p:cNvSpPr txBox="1"/>
          <p:nvPr/>
        </p:nvSpPr>
        <p:spPr>
          <a:xfrm>
            <a:off x="531022" y="350427"/>
            <a:ext cx="6346295" cy="56397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93D2B8"/>
              </a:buClr>
              <a:buSzPts val="3200"/>
              <a:buFont typeface="Calibri"/>
              <a:buNone/>
            </a:pPr>
            <a:r>
              <a:rPr b="1" i="0" lang="es-CL" sz="2400" u="none" cap="none" strike="noStrike">
                <a:solidFill>
                  <a:srgbClr val="F78C00"/>
                </a:solidFill>
                <a:latin typeface="Corbel"/>
                <a:ea typeface="Corbel"/>
                <a:cs typeface="Corbel"/>
                <a:sym typeface="Corbel"/>
              </a:rPr>
              <a:t>ALGUNOS EJEMPLOS SEGÚN LA FUNDACIÓN CIENCIA CIUDADANA (2018) </a:t>
            </a:r>
            <a:endParaRPr b="0" i="0" sz="2400" u="none" cap="none" strike="noStrike">
              <a:solidFill>
                <a:srgbClr val="F78C00"/>
              </a:solidFill>
              <a:latin typeface="Calibri"/>
              <a:ea typeface="Calibri"/>
              <a:cs typeface="Calibri"/>
              <a:sym typeface="Calibri"/>
            </a:endParaRPr>
          </a:p>
        </p:txBody>
      </p:sp>
      <p:pic>
        <p:nvPicPr>
          <p:cNvPr id="494" name="Google Shape;494;p48"/>
          <p:cNvPicPr preferRelativeResize="0"/>
          <p:nvPr/>
        </p:nvPicPr>
        <p:blipFill rotWithShape="1">
          <a:blip r:embed="rId4">
            <a:alphaModFix/>
          </a:blip>
          <a:srcRect b="0" l="0" r="0" t="0"/>
          <a:stretch/>
        </p:blipFill>
        <p:spPr>
          <a:xfrm>
            <a:off x="1444915" y="1429503"/>
            <a:ext cx="6254167" cy="3651764"/>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98" name="Shape 498"/>
        <p:cNvGrpSpPr/>
        <p:nvPr/>
      </p:nvGrpSpPr>
      <p:grpSpPr>
        <a:xfrm>
          <a:off x="0" y="0"/>
          <a:ext cx="0" cy="0"/>
          <a:chOff x="0" y="0"/>
          <a:chExt cx="0" cy="0"/>
        </a:xfrm>
      </p:grpSpPr>
      <p:sp>
        <p:nvSpPr>
          <p:cNvPr id="499" name="Google Shape;499;p49"/>
          <p:cNvSpPr/>
          <p:nvPr/>
        </p:nvSpPr>
        <p:spPr>
          <a:xfrm>
            <a:off x="473588" y="2723466"/>
            <a:ext cx="8196820" cy="2352952"/>
          </a:xfrm>
          <a:prstGeom prst="rect">
            <a:avLst/>
          </a:prstGeom>
          <a:noFill/>
          <a:ln>
            <a:noFill/>
          </a:ln>
        </p:spPr>
        <p:txBody>
          <a:bodyPr anchorCtr="0" anchor="t" bIns="45700" lIns="91425" spcFirstLastPara="1" rIns="91425" wrap="square" tIns="45700">
            <a:noAutofit/>
          </a:bodyPr>
          <a:lstStyle/>
          <a:p>
            <a:pPr indent="-285750" lvl="0" marL="285750" marR="0" rtl="0" algn="ctr">
              <a:lnSpc>
                <a:spcPct val="150000"/>
              </a:lnSpc>
              <a:spcBef>
                <a:spcPts val="0"/>
              </a:spcBef>
              <a:spcAft>
                <a:spcPts val="0"/>
              </a:spcAft>
              <a:buClr>
                <a:schemeClr val="lt1"/>
              </a:buClr>
              <a:buSzPts val="1800"/>
              <a:buFont typeface="Arial"/>
              <a:buChar char="•"/>
            </a:pPr>
            <a:r>
              <a:rPr lang="es-CL" sz="2000">
                <a:solidFill>
                  <a:schemeClr val="lt1"/>
                </a:solidFill>
                <a:latin typeface="Corbel"/>
                <a:ea typeface="Corbel"/>
                <a:cs typeface="Corbel"/>
                <a:sym typeface="Corbel"/>
              </a:rPr>
              <a:t>http://cienciaciudadana.cl/wp-content/uploads/2018/04/libro-CC-OK.pdf</a:t>
            </a:r>
            <a:endParaRPr/>
          </a:p>
          <a:p>
            <a:pPr indent="-285750" lvl="0" marL="285750" marR="0" rtl="0" algn="ctr">
              <a:lnSpc>
                <a:spcPct val="150000"/>
              </a:lnSpc>
              <a:spcBef>
                <a:spcPts val="0"/>
              </a:spcBef>
              <a:spcAft>
                <a:spcPts val="0"/>
              </a:spcAft>
              <a:buClr>
                <a:schemeClr val="lt1"/>
              </a:buClr>
              <a:buSzPts val="1800"/>
              <a:buFont typeface="Arial"/>
              <a:buChar char="•"/>
            </a:pPr>
            <a:r>
              <a:rPr lang="es-CL" sz="2000">
                <a:solidFill>
                  <a:schemeClr val="lt1"/>
                </a:solidFill>
                <a:latin typeface="Corbel"/>
                <a:ea typeface="Corbel"/>
                <a:cs typeface="Corbel"/>
                <a:sym typeface="Corbel"/>
              </a:rPr>
              <a:t>http://www.cientificosdelabasura.cl/es/</a:t>
            </a:r>
            <a:endParaRPr/>
          </a:p>
          <a:p>
            <a:pPr indent="-285750" lvl="0" marL="285750" marR="0" rtl="0" algn="ctr">
              <a:lnSpc>
                <a:spcPct val="150000"/>
              </a:lnSpc>
              <a:spcBef>
                <a:spcPts val="0"/>
              </a:spcBef>
              <a:spcAft>
                <a:spcPts val="0"/>
              </a:spcAft>
              <a:buClr>
                <a:schemeClr val="lt1"/>
              </a:buClr>
              <a:buSzPts val="1800"/>
              <a:buFont typeface="Arial"/>
              <a:buChar char="•"/>
            </a:pPr>
            <a:r>
              <a:rPr lang="es-CL" sz="2000">
                <a:solidFill>
                  <a:schemeClr val="lt1"/>
                </a:solidFill>
                <a:latin typeface="Corbel"/>
                <a:ea typeface="Corbel"/>
                <a:cs typeface="Corbel"/>
                <a:sym typeface="Corbel"/>
              </a:rPr>
              <a:t> http://www.oceaneyes.cl/</a:t>
            </a:r>
            <a:endParaRPr/>
          </a:p>
          <a:p>
            <a:pPr indent="-285750" lvl="0" marL="285750" marR="0" rtl="0" algn="ctr">
              <a:lnSpc>
                <a:spcPct val="150000"/>
              </a:lnSpc>
              <a:spcBef>
                <a:spcPts val="0"/>
              </a:spcBef>
              <a:spcAft>
                <a:spcPts val="0"/>
              </a:spcAft>
              <a:buClr>
                <a:schemeClr val="lt1"/>
              </a:buClr>
              <a:buSzPts val="1800"/>
              <a:buFont typeface="Arial"/>
              <a:buChar char="•"/>
            </a:pPr>
            <a:r>
              <a:rPr lang="es-CL" sz="2000">
                <a:solidFill>
                  <a:schemeClr val="lt1"/>
                </a:solidFill>
                <a:latin typeface="Corbel"/>
                <a:ea typeface="Corbel"/>
                <a:cs typeface="Corbel"/>
                <a:sym typeface="Corbel"/>
              </a:rPr>
              <a:t>https://salvemosnuestroabejorro.wordpress.com/ </a:t>
            </a:r>
            <a:endParaRPr/>
          </a:p>
          <a:p>
            <a:pPr indent="-285750" lvl="0" marL="285750" marR="0" rtl="0" algn="ctr">
              <a:lnSpc>
                <a:spcPct val="150000"/>
              </a:lnSpc>
              <a:spcBef>
                <a:spcPts val="0"/>
              </a:spcBef>
              <a:spcAft>
                <a:spcPts val="0"/>
              </a:spcAft>
              <a:buClr>
                <a:schemeClr val="lt1"/>
              </a:buClr>
              <a:buSzPts val="1800"/>
              <a:buFont typeface="Arial"/>
              <a:buChar char="•"/>
            </a:pPr>
            <a:r>
              <a:rPr lang="es-CL" sz="2000">
                <a:solidFill>
                  <a:schemeClr val="lt1"/>
                </a:solidFill>
                <a:latin typeface="Corbel"/>
                <a:ea typeface="Corbel"/>
                <a:cs typeface="Corbel"/>
                <a:sym typeface="Corbel"/>
              </a:rPr>
              <a:t>https://www.zooniverse.org/projects/penguintom79/penguin-watch </a:t>
            </a:r>
            <a:endParaRPr/>
          </a:p>
        </p:txBody>
      </p:sp>
      <p:sp>
        <p:nvSpPr>
          <p:cNvPr id="500" name="Google Shape;500;p49"/>
          <p:cNvSpPr/>
          <p:nvPr/>
        </p:nvSpPr>
        <p:spPr>
          <a:xfrm>
            <a:off x="3244630" y="1201852"/>
            <a:ext cx="2654737" cy="46166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CL" sz="2400">
                <a:solidFill>
                  <a:schemeClr val="lt1"/>
                </a:solidFill>
                <a:latin typeface="Corbel"/>
                <a:ea typeface="Corbel"/>
                <a:cs typeface="Corbel"/>
                <a:sym typeface="Corbel"/>
              </a:rPr>
              <a:t>Fuentes</a:t>
            </a:r>
            <a:endParaRPr b="1" sz="2400">
              <a:solidFill>
                <a:schemeClr val="lt1"/>
              </a:solidFill>
              <a:latin typeface="Corbel"/>
              <a:ea typeface="Corbel"/>
              <a:cs typeface="Corbel"/>
              <a:sym typeface="Corbel"/>
            </a:endParaRPr>
          </a:p>
        </p:txBody>
      </p:sp>
      <p:cxnSp>
        <p:nvCxnSpPr>
          <p:cNvPr id="501" name="Google Shape;501;p49"/>
          <p:cNvCxnSpPr/>
          <p:nvPr/>
        </p:nvCxnSpPr>
        <p:spPr>
          <a:xfrm rot="10800000">
            <a:off x="3275589" y="5658122"/>
            <a:ext cx="2592820" cy="0"/>
          </a:xfrm>
          <a:prstGeom prst="straightConnector1">
            <a:avLst/>
          </a:prstGeom>
          <a:noFill/>
          <a:ln cap="rnd" cmpd="sng" w="38100">
            <a:solidFill>
              <a:schemeClr val="lt1"/>
            </a:solidFill>
            <a:prstDash val="dot"/>
            <a:round/>
            <a:headEnd len="sm" w="sm" type="none"/>
            <a:tailEnd len="sm" w="sm" type="none"/>
          </a:ln>
        </p:spPr>
      </p:cxnSp>
      <p:cxnSp>
        <p:nvCxnSpPr>
          <p:cNvPr id="502" name="Google Shape;502;p49"/>
          <p:cNvCxnSpPr/>
          <p:nvPr/>
        </p:nvCxnSpPr>
        <p:spPr>
          <a:xfrm rot="10800000">
            <a:off x="3275589" y="2245220"/>
            <a:ext cx="2592820" cy="0"/>
          </a:xfrm>
          <a:prstGeom prst="straightConnector1">
            <a:avLst/>
          </a:prstGeom>
          <a:noFill/>
          <a:ln cap="rnd" cmpd="sng" w="38100">
            <a:solidFill>
              <a:schemeClr val="lt1"/>
            </a:solidFill>
            <a:prstDash val="dot"/>
            <a:round/>
            <a:headEnd len="sm" w="sm" type="none"/>
            <a:tailEnd len="sm" w="sm" type="none"/>
          </a:ln>
        </p:spPr>
      </p:cxn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06" name="Shape 506"/>
        <p:cNvGrpSpPr/>
        <p:nvPr/>
      </p:nvGrpSpPr>
      <p:grpSpPr>
        <a:xfrm>
          <a:off x="0" y="0"/>
          <a:ext cx="0" cy="0"/>
          <a:chOff x="0" y="0"/>
          <a:chExt cx="0" cy="0"/>
        </a:xfrm>
      </p:grpSpPr>
      <p:cxnSp>
        <p:nvCxnSpPr>
          <p:cNvPr id="507" name="Google Shape;507;p50"/>
          <p:cNvCxnSpPr/>
          <p:nvPr/>
        </p:nvCxnSpPr>
        <p:spPr>
          <a:xfrm rot="10800000">
            <a:off x="2500436" y="3362741"/>
            <a:ext cx="4054783" cy="0"/>
          </a:xfrm>
          <a:prstGeom prst="straightConnector1">
            <a:avLst/>
          </a:prstGeom>
          <a:noFill/>
          <a:ln cap="rnd" cmpd="sng" w="38100">
            <a:solidFill>
              <a:schemeClr val="lt1"/>
            </a:solidFill>
            <a:prstDash val="solid"/>
            <a:round/>
            <a:headEnd len="sm" w="sm" type="none"/>
            <a:tailEnd len="sm" w="sm" type="none"/>
          </a:ln>
        </p:spPr>
      </p:cxnSp>
      <p:sp>
        <p:nvSpPr>
          <p:cNvPr id="508" name="Google Shape;508;p50"/>
          <p:cNvSpPr txBox="1"/>
          <p:nvPr/>
        </p:nvSpPr>
        <p:spPr>
          <a:xfrm>
            <a:off x="1325655" y="2700603"/>
            <a:ext cx="6699193" cy="881758"/>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orbel"/>
              <a:buNone/>
            </a:pPr>
            <a:r>
              <a:rPr b="1" i="0" lang="es-CL" sz="2400" u="none" cap="none" strike="noStrike">
                <a:solidFill>
                  <a:srgbClr val="FFFFFF"/>
                </a:solidFill>
                <a:latin typeface="Corbel"/>
                <a:ea typeface="Corbel"/>
                <a:cs typeface="Corbel"/>
                <a:sym typeface="Corbel"/>
              </a:rPr>
              <a:t>CIENCIA CIUDADANA</a:t>
            </a:r>
            <a:endParaRPr b="0" i="0" sz="2400" u="none" cap="none" strike="noStrike">
              <a:solidFill>
                <a:srgbClr val="000000"/>
              </a:solidFill>
              <a:latin typeface="Arial"/>
              <a:ea typeface="Arial"/>
              <a:cs typeface="Arial"/>
              <a:sym typeface="Arial"/>
            </a:endParaRPr>
          </a:p>
        </p:txBody>
      </p:sp>
      <p:sp>
        <p:nvSpPr>
          <p:cNvPr id="509" name="Google Shape;509;p50"/>
          <p:cNvSpPr/>
          <p:nvPr/>
        </p:nvSpPr>
        <p:spPr>
          <a:xfrm>
            <a:off x="1546501" y="4849840"/>
            <a:ext cx="5962651" cy="46166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200"/>
              <a:buFont typeface="Corbel"/>
              <a:buNone/>
            </a:pPr>
            <a:r>
              <a:rPr b="1" i="0" lang="es-CL" sz="1200" u="none" cap="none" strike="noStrike">
                <a:solidFill>
                  <a:srgbClr val="FFFFFF"/>
                </a:solidFill>
                <a:latin typeface="Corbel"/>
                <a:ea typeface="Corbel"/>
                <a:cs typeface="Corbel"/>
                <a:sym typeface="Corbel"/>
              </a:rPr>
              <a:t>MATERIAL DE APOYO PARA EL PROFESOR</a:t>
            </a:r>
            <a:endParaRPr/>
          </a:p>
          <a:p>
            <a:pPr indent="0" lvl="0" marL="0" marR="0" rtl="0" algn="ctr">
              <a:lnSpc>
                <a:spcPct val="100000"/>
              </a:lnSpc>
              <a:spcBef>
                <a:spcPts val="0"/>
              </a:spcBef>
              <a:spcAft>
                <a:spcPts val="0"/>
              </a:spcAft>
              <a:buClr>
                <a:srgbClr val="FFFFFF"/>
              </a:buClr>
              <a:buSzPts val="1200"/>
              <a:buFont typeface="Corbel"/>
              <a:buNone/>
            </a:pPr>
            <a:r>
              <a:rPr b="0" i="0" lang="es-CL" sz="1200" u="none" cap="none" strike="noStrike">
                <a:solidFill>
                  <a:srgbClr val="FFFFFF"/>
                </a:solidFill>
                <a:latin typeface="Corbel"/>
                <a:ea typeface="Corbel"/>
                <a:cs typeface="Corbel"/>
                <a:sym typeface="Corbel"/>
              </a:rPr>
              <a:t>Tiempo estimado: 1 clase o 2 horas pedagógicas  </a:t>
            </a:r>
            <a:endParaRPr/>
          </a:p>
        </p:txBody>
      </p:sp>
      <p:sp>
        <p:nvSpPr>
          <p:cNvPr id="510" name="Google Shape;510;p50"/>
          <p:cNvSpPr/>
          <p:nvPr/>
        </p:nvSpPr>
        <p:spPr>
          <a:xfrm>
            <a:off x="3401649" y="3663614"/>
            <a:ext cx="2340705"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CIENCIA CIUDADANA</a:t>
            </a:r>
            <a:endParaRPr/>
          </a:p>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rgbClr val="FFFFFF"/>
                </a:solidFill>
                <a:latin typeface="Corbel"/>
                <a:ea typeface="Corbel"/>
                <a:cs typeface="Corbel"/>
                <a:sym typeface="Corbel"/>
              </a:rPr>
              <a:t>MÓDULO I / CLASE 3 / Ob. 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Tema d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