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y="6858000" cx="9144000"/>
  <p:notesSz cx="6858000" cy="9144000"/>
  <p:embeddedFontLst>
    <p:embeddedFont>
      <p:font typeface="Corbel"/>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Corbel-regular.fntdata"/><Relationship Id="rId20" Type="http://schemas.openxmlformats.org/officeDocument/2006/relationships/slide" Target="slides/slide16.xml"/><Relationship Id="rId42" Type="http://schemas.openxmlformats.org/officeDocument/2006/relationships/font" Target="fonts/Corbel-italic.fntdata"/><Relationship Id="rId41" Type="http://schemas.openxmlformats.org/officeDocument/2006/relationships/font" Target="fonts/Corbel-bold.fntdata"/><Relationship Id="rId22" Type="http://schemas.openxmlformats.org/officeDocument/2006/relationships/slide" Target="slides/slide18.xml"/><Relationship Id="rId21" Type="http://schemas.openxmlformats.org/officeDocument/2006/relationships/slide" Target="slides/slide17.xml"/><Relationship Id="rId43" Type="http://schemas.openxmlformats.org/officeDocument/2006/relationships/font" Target="fonts/Corbel-boldItalic.fntdata"/><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C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 name="Google Shape;409;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1" name="Google Shape;441;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3887391" y="987426"/>
            <a:ext cx="4629150" cy="4873625"/>
          </a:xfrm>
          <a:prstGeom prst="rect">
            <a:avLst/>
          </a:prstGeom>
          <a:noFill/>
          <a:ln>
            <a:noFill/>
          </a:ln>
        </p:spPr>
      </p:sp>
      <p:sp>
        <p:nvSpPr>
          <p:cNvPr id="68" name="Google Shape;68;p1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4.pn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12.png"/><Relationship Id="rId5"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29.png"/><Relationship Id="rId5"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9.png"/><Relationship Id="rId4" Type="http://schemas.openxmlformats.org/officeDocument/2006/relationships/image" Target="../media/image21.png"/><Relationship Id="rId5"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9.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9.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9.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9.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9.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9.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9.png"/><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9.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9.pn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cxnSp>
        <p:nvCxnSpPr>
          <p:cNvPr id="88" name="Google Shape;88;p13"/>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89" name="Google Shape;89;p13"/>
          <p:cNvSpPr txBox="1"/>
          <p:nvPr/>
        </p:nvSpPr>
        <p:spPr>
          <a:xfrm>
            <a:off x="1325655" y="1951881"/>
            <a:ext cx="6699193" cy="88175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rgbClr val="FFFFFF"/>
                </a:solidFill>
                <a:latin typeface="Corbel"/>
                <a:ea typeface="Corbel"/>
                <a:cs typeface="Corbel"/>
                <a:sym typeface="Corbel"/>
              </a:rPr>
              <a:t>¿POR QUÉ ES NECESARIO UN CONSUMO Y UNA GESTIÓN SUSTENTABLE DEL AGUA?</a:t>
            </a:r>
            <a:endParaRPr b="1" i="0" sz="2400" u="none" cap="none" strike="noStrike">
              <a:solidFill>
                <a:srgbClr val="FFFFFF"/>
              </a:solidFill>
              <a:latin typeface="Corbel"/>
              <a:ea typeface="Corbel"/>
              <a:cs typeface="Corbel"/>
              <a:sym typeface="Corbel"/>
            </a:endParaRPr>
          </a:p>
          <a:p>
            <a:pPr indent="0" lvl="0" marL="0" marR="0" rtl="0" algn="ctr">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
        <p:nvSpPr>
          <p:cNvPr id="90" name="Google Shape;90;p13"/>
          <p:cNvSpPr txBox="1"/>
          <p:nvPr/>
        </p:nvSpPr>
        <p:spPr>
          <a:xfrm>
            <a:off x="2357276" y="2876623"/>
            <a:ext cx="4458269" cy="4917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u="none" cap="none" strike="noStrike">
                <a:solidFill>
                  <a:srgbClr val="FFFFFF"/>
                </a:solidFill>
                <a:latin typeface="Corbel"/>
                <a:ea typeface="Corbel"/>
                <a:cs typeface="Corbel"/>
                <a:sym typeface="Corbel"/>
              </a:rPr>
              <a:t>Ciclo urbano del agua</a:t>
            </a:r>
            <a:endParaRPr b="0" i="1" sz="1800" u="none" cap="none" strike="noStrike">
              <a:solidFill>
                <a:srgbClr val="000000"/>
              </a:solidFill>
              <a:latin typeface="Arial"/>
              <a:ea typeface="Arial"/>
              <a:cs typeface="Arial"/>
              <a:sym typeface="Arial"/>
            </a:endParaRPr>
          </a:p>
        </p:txBody>
      </p:sp>
      <p:sp>
        <p:nvSpPr>
          <p:cNvPr id="91" name="Google Shape;91;p13"/>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200" u="none" cap="none" strike="noStrike">
                <a:solidFill>
                  <a:schemeClr val="lt1"/>
                </a:solidFill>
                <a:latin typeface="Corbel"/>
                <a:ea typeface="Corbel"/>
                <a:cs typeface="Corbel"/>
                <a:sym typeface="Corbel"/>
              </a:rPr>
              <a:t>MATERIAL DE APOYO PARA EL PROFESOR</a:t>
            </a:r>
            <a:endParaRPr/>
          </a:p>
          <a:p>
            <a:pPr indent="0" lvl="0" marL="0" marR="0" rtl="0" algn="ctr">
              <a:spcBef>
                <a:spcPts val="0"/>
              </a:spcBef>
              <a:spcAft>
                <a:spcPts val="0"/>
              </a:spcAft>
              <a:buNone/>
            </a:pPr>
            <a:r>
              <a:rPr b="0" i="0" lang="es-CL" sz="1200" u="none" cap="none" strike="noStrike">
                <a:solidFill>
                  <a:schemeClr val="lt1"/>
                </a:solidFill>
                <a:latin typeface="Corbel"/>
                <a:ea typeface="Corbel"/>
                <a:cs typeface="Corbel"/>
                <a:sym typeface="Corbel"/>
              </a:rPr>
              <a:t>Tiempo estimado para ser trabajado en 1 clase</a:t>
            </a:r>
            <a:endParaRPr/>
          </a:p>
        </p:txBody>
      </p:sp>
      <p:sp>
        <p:nvSpPr>
          <p:cNvPr id="92" name="Google Shape;92;p13"/>
          <p:cNvSpPr/>
          <p:nvPr/>
        </p:nvSpPr>
        <p:spPr>
          <a:xfrm>
            <a:off x="3351956" y="3663614"/>
            <a:ext cx="2440092"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III / CLASE 1 / Ob.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cxnSp>
        <p:nvCxnSpPr>
          <p:cNvPr id="97" name="Google Shape;97;p14"/>
          <p:cNvCxnSpPr/>
          <p:nvPr/>
        </p:nvCxnSpPr>
        <p:spPr>
          <a:xfrm rot="10800000">
            <a:off x="3275589" y="4743721"/>
            <a:ext cx="2592820" cy="0"/>
          </a:xfrm>
          <a:prstGeom prst="straightConnector1">
            <a:avLst/>
          </a:prstGeom>
          <a:noFill/>
          <a:ln cap="rnd" cmpd="sng" w="38100">
            <a:solidFill>
              <a:schemeClr val="lt1"/>
            </a:solidFill>
            <a:prstDash val="dot"/>
            <a:round/>
            <a:headEnd len="sm" w="sm" type="none"/>
            <a:tailEnd len="sm" w="sm" type="none"/>
          </a:ln>
        </p:spPr>
      </p:cxnSp>
      <p:sp>
        <p:nvSpPr>
          <p:cNvPr id="98" name="Google Shape;98;p14"/>
          <p:cNvSpPr/>
          <p:nvPr/>
        </p:nvSpPr>
        <p:spPr>
          <a:xfrm>
            <a:off x="1030307" y="2967335"/>
            <a:ext cx="7083381"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1" lang="es-CL" sz="1800" u="none" cap="none" strike="noStrike">
                <a:solidFill>
                  <a:srgbClr val="FFFFFF"/>
                </a:solidFill>
                <a:latin typeface="Corbel"/>
                <a:ea typeface="Corbel"/>
                <a:cs typeface="Corbel"/>
                <a:sym typeface="Corbel"/>
              </a:rPr>
              <a:t>Analizar los procesos involucrados en la potabilización del agua y el tratamiento de aguas servidas, concientizando a los estudiantes sobre el uso y cuidado responsable del agua.</a:t>
            </a:r>
            <a:endParaRPr b="0" i="1" sz="1800" u="none" cap="none" strike="noStrike">
              <a:solidFill>
                <a:srgbClr val="FFFFFF"/>
              </a:solidFill>
              <a:latin typeface="Corbel"/>
              <a:ea typeface="Corbel"/>
              <a:cs typeface="Corbel"/>
              <a:sym typeface="Corbel"/>
            </a:endParaRPr>
          </a:p>
        </p:txBody>
      </p:sp>
      <p:cxnSp>
        <p:nvCxnSpPr>
          <p:cNvPr id="99" name="Google Shape;99;p14"/>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
        <p:nvSpPr>
          <p:cNvPr id="100" name="Google Shape;100;p14"/>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Corbel"/>
              <a:buNone/>
            </a:pPr>
            <a:r>
              <a:rPr b="1" i="0" lang="es-CL" sz="2400" u="none" cap="none" strike="noStrike">
                <a:solidFill>
                  <a:srgbClr val="FFFFFF"/>
                </a:solidFill>
                <a:latin typeface="Corbel"/>
                <a:ea typeface="Corbel"/>
                <a:cs typeface="Corbel"/>
                <a:sym typeface="Corbel"/>
              </a:rPr>
              <a:t>Objetivos</a:t>
            </a:r>
            <a:endParaRPr b="1" i="0" sz="2400" u="none" cap="none" strike="noStrike">
              <a:solidFill>
                <a:srgbClr val="FFFFFF"/>
              </a:solidFill>
              <a:latin typeface="Corbel"/>
              <a:ea typeface="Corbel"/>
              <a:cs typeface="Corbel"/>
              <a:sym typeface="Cor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4" name="Shape 104"/>
        <p:cNvGrpSpPr/>
        <p:nvPr/>
      </p:nvGrpSpPr>
      <p:grpSpPr>
        <a:xfrm>
          <a:off x="0" y="0"/>
          <a:ext cx="0" cy="0"/>
          <a:chOff x="0" y="0"/>
          <a:chExt cx="0" cy="0"/>
        </a:xfrm>
      </p:grpSpPr>
      <p:sp>
        <p:nvSpPr>
          <p:cNvPr id="105" name="Google Shape;105;p15"/>
          <p:cNvSpPr/>
          <p:nvPr/>
        </p:nvSpPr>
        <p:spPr>
          <a:xfrm>
            <a:off x="1401534" y="3121653"/>
            <a:ext cx="6340928" cy="1572866"/>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b="0" i="0" lang="es-CL" sz="2400" u="none" cap="none" strike="noStrike">
                <a:solidFill>
                  <a:srgbClr val="D8D8D8"/>
                </a:solidFill>
                <a:latin typeface="Corbel"/>
                <a:ea typeface="Corbel"/>
                <a:cs typeface="Corbel"/>
                <a:sym typeface="Corbel"/>
              </a:rPr>
              <a:t>1. </a:t>
            </a:r>
            <a:r>
              <a:rPr b="0" i="0" lang="es-CL" sz="1600" u="none" cap="none" strike="noStrike">
                <a:solidFill>
                  <a:schemeClr val="lt1"/>
                </a:solidFill>
                <a:latin typeface="Corbel"/>
                <a:ea typeface="Corbel"/>
                <a:cs typeface="Corbel"/>
                <a:sym typeface="Corbel"/>
              </a:rPr>
              <a:t>Decantación, filtración, tamizado y destilación. </a:t>
            </a:r>
            <a:endParaRPr/>
          </a:p>
          <a:p>
            <a:pPr indent="0" lvl="0" marL="0" marR="0" rtl="0" algn="ctr">
              <a:lnSpc>
                <a:spcPct val="150000"/>
              </a:lnSpc>
              <a:spcBef>
                <a:spcPts val="0"/>
              </a:spcBef>
              <a:spcAft>
                <a:spcPts val="0"/>
              </a:spcAft>
              <a:buNone/>
            </a:pPr>
            <a:r>
              <a:rPr b="0" i="0" lang="es-CL" sz="2400" u="none" cap="none" strike="noStrike">
                <a:solidFill>
                  <a:srgbClr val="D8D8D8"/>
                </a:solidFill>
                <a:latin typeface="Corbel"/>
                <a:ea typeface="Corbel"/>
                <a:cs typeface="Corbel"/>
                <a:sym typeface="Corbel"/>
              </a:rPr>
              <a:t>2. </a:t>
            </a:r>
            <a:r>
              <a:rPr b="0" i="0" lang="es-CL" sz="1600" u="none" cap="none" strike="noStrike">
                <a:solidFill>
                  <a:schemeClr val="lt1"/>
                </a:solidFill>
                <a:latin typeface="Corbel"/>
                <a:ea typeface="Corbel"/>
                <a:cs typeface="Corbel"/>
                <a:sym typeface="Corbel"/>
              </a:rPr>
              <a:t>La actividad humana y su impacto en los océanos, mares, lagos y cursos de agua dulce.</a:t>
            </a:r>
            <a:endParaRPr/>
          </a:p>
        </p:txBody>
      </p:sp>
      <p:sp>
        <p:nvSpPr>
          <p:cNvPr id="106" name="Google Shape;106;p15"/>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chemeClr val="lt1"/>
                </a:solidFill>
                <a:latin typeface="Corbel"/>
                <a:ea typeface="Corbel"/>
                <a:cs typeface="Corbel"/>
                <a:sym typeface="Corbel"/>
              </a:rPr>
              <a:t>CONTENIDOS</a:t>
            </a:r>
            <a:endParaRPr b="1" i="0" sz="2400" u="none" cap="none" strike="noStrike">
              <a:solidFill>
                <a:schemeClr val="lt1"/>
              </a:solidFill>
              <a:latin typeface="Corbel"/>
              <a:ea typeface="Corbel"/>
              <a:cs typeface="Corbel"/>
              <a:sym typeface="Corbel"/>
            </a:endParaRPr>
          </a:p>
        </p:txBody>
      </p:sp>
      <p:cxnSp>
        <p:nvCxnSpPr>
          <p:cNvPr id="107" name="Google Shape;107;p15"/>
          <p:cNvCxnSpPr/>
          <p:nvPr/>
        </p:nvCxnSpPr>
        <p:spPr>
          <a:xfrm rot="10800000">
            <a:off x="3275589" y="5353155"/>
            <a:ext cx="2592820" cy="0"/>
          </a:xfrm>
          <a:prstGeom prst="straightConnector1">
            <a:avLst/>
          </a:prstGeom>
          <a:noFill/>
          <a:ln cap="rnd" cmpd="sng" w="38100">
            <a:solidFill>
              <a:schemeClr val="lt1"/>
            </a:solidFill>
            <a:prstDash val="dot"/>
            <a:round/>
            <a:headEnd len="sm" w="sm" type="none"/>
            <a:tailEnd len="sm" w="sm" type="none"/>
          </a:ln>
        </p:spPr>
      </p:cxnSp>
      <p:cxnSp>
        <p:nvCxnSpPr>
          <p:cNvPr id="108" name="Google Shape;108;p15"/>
          <p:cNvCxnSpPr/>
          <p:nvPr/>
        </p:nvCxnSpPr>
        <p:spPr>
          <a:xfrm rot="10800000">
            <a:off x="3275589" y="2463016"/>
            <a:ext cx="2592820" cy="0"/>
          </a:xfrm>
          <a:prstGeom prst="straightConnector1">
            <a:avLst/>
          </a:prstGeom>
          <a:noFill/>
          <a:ln cap="rnd" cmpd="sng" w="38100">
            <a:solidFill>
              <a:schemeClr val="lt1"/>
            </a:solidFill>
            <a:prstDash val="dot"/>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6"/>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ACTIVIDAD INICIAL</a:t>
            </a:r>
            <a:endParaRPr b="0" i="0" sz="2400" u="none" cap="none" strike="noStrike">
              <a:solidFill>
                <a:srgbClr val="3AAFDE"/>
              </a:solidFill>
              <a:latin typeface="Calibri"/>
              <a:ea typeface="Calibri"/>
              <a:cs typeface="Calibri"/>
              <a:sym typeface="Calibri"/>
            </a:endParaRPr>
          </a:p>
        </p:txBody>
      </p:sp>
      <p:sp>
        <p:nvSpPr>
          <p:cNvPr id="114" name="Google Shape;114;p16"/>
          <p:cNvSpPr/>
          <p:nvPr/>
        </p:nvSpPr>
        <p:spPr>
          <a:xfrm>
            <a:off x="1193664" y="3429000"/>
            <a:ext cx="6756672" cy="2319353"/>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b="1" i="0" lang="es-CL" sz="2000" u="none" cap="none" strike="noStrike">
                <a:solidFill>
                  <a:srgbClr val="3AAFDE"/>
                </a:solidFill>
                <a:latin typeface="Corbel"/>
                <a:ea typeface="Corbel"/>
                <a:cs typeface="Corbel"/>
                <a:sym typeface="Corbel"/>
              </a:rPr>
              <a:t>1. </a:t>
            </a:r>
            <a:r>
              <a:rPr b="0" i="0" lang="es-CL" sz="1600" u="none" cap="none" strike="noStrike">
                <a:solidFill>
                  <a:srgbClr val="7F7F7F"/>
                </a:solidFill>
                <a:latin typeface="Corbel"/>
                <a:ea typeface="Corbel"/>
                <a:cs typeface="Corbel"/>
                <a:sym typeface="Corbel"/>
              </a:rPr>
              <a:t>¿Qué procesos son necesarios para que el agua sea potable? </a:t>
            </a:r>
            <a:endParaRPr/>
          </a:p>
          <a:p>
            <a:pPr indent="0" lvl="0" marL="0" marR="0" rtl="0" algn="ctr">
              <a:lnSpc>
                <a:spcPct val="115000"/>
              </a:lnSpc>
              <a:spcBef>
                <a:spcPts val="1600"/>
              </a:spcBef>
              <a:spcAft>
                <a:spcPts val="0"/>
              </a:spcAft>
              <a:buNone/>
            </a:pPr>
            <a:r>
              <a:rPr b="1" i="0" lang="es-CL" sz="2000" u="none" cap="none" strike="noStrike">
                <a:solidFill>
                  <a:srgbClr val="3AAFDE"/>
                </a:solidFill>
                <a:latin typeface="Corbel"/>
                <a:ea typeface="Corbel"/>
                <a:cs typeface="Corbel"/>
                <a:sym typeface="Corbel"/>
              </a:rPr>
              <a:t>2. </a:t>
            </a:r>
            <a:r>
              <a:rPr b="0" i="0" lang="es-CL" sz="1600" u="none" cap="none" strike="noStrike">
                <a:solidFill>
                  <a:srgbClr val="7F7F7F"/>
                </a:solidFill>
                <a:latin typeface="Corbel"/>
                <a:ea typeface="Corbel"/>
                <a:cs typeface="Corbel"/>
                <a:sym typeface="Corbel"/>
              </a:rPr>
              <a:t>¿Es posible reutilizar el agua que utilizamos en nuestras casas? </a:t>
            </a:r>
            <a:endParaRPr/>
          </a:p>
          <a:p>
            <a:pPr indent="0" lvl="0" marL="0" marR="0" rtl="0" algn="ctr">
              <a:lnSpc>
                <a:spcPct val="115000"/>
              </a:lnSpc>
              <a:spcBef>
                <a:spcPts val="1600"/>
              </a:spcBef>
              <a:spcAft>
                <a:spcPts val="0"/>
              </a:spcAft>
              <a:buNone/>
            </a:pPr>
            <a:r>
              <a:rPr b="1" i="0" lang="es-CL" sz="2000" u="none" cap="none" strike="noStrike">
                <a:solidFill>
                  <a:srgbClr val="3AAFDE"/>
                </a:solidFill>
                <a:latin typeface="Corbel"/>
                <a:ea typeface="Corbel"/>
                <a:cs typeface="Corbel"/>
                <a:sym typeface="Corbel"/>
              </a:rPr>
              <a:t>3. </a:t>
            </a:r>
            <a:r>
              <a:rPr b="0" i="0" lang="es-CL" sz="1600" u="none" cap="none" strike="noStrike">
                <a:solidFill>
                  <a:srgbClr val="7F7F7F"/>
                </a:solidFill>
                <a:latin typeface="Corbel"/>
                <a:ea typeface="Corbel"/>
                <a:cs typeface="Corbel"/>
                <a:sym typeface="Corbel"/>
              </a:rPr>
              <a:t>¿Cuáles son los desafíos que deberán afrontar las próximas generaciones con respecto a la utilización de los recursos hídricos? </a:t>
            </a:r>
            <a:endParaRPr/>
          </a:p>
          <a:p>
            <a:pPr indent="0" lvl="0" marL="0" marR="0" rtl="0" algn="ctr">
              <a:lnSpc>
                <a:spcPct val="115000"/>
              </a:lnSpc>
              <a:spcBef>
                <a:spcPts val="1600"/>
              </a:spcBef>
              <a:spcAft>
                <a:spcPts val="0"/>
              </a:spcAft>
              <a:buNone/>
            </a:pPr>
            <a:r>
              <a:rPr b="0" i="0" lang="es-CL" sz="1600" u="none" cap="none" strike="noStrike">
                <a:solidFill>
                  <a:srgbClr val="7F7F7F"/>
                </a:solidFill>
                <a:latin typeface="Corbel"/>
                <a:ea typeface="Corbel"/>
                <a:cs typeface="Corbel"/>
                <a:sym typeface="Corbel"/>
              </a:rPr>
              <a:t>.</a:t>
            </a:r>
            <a:endParaRPr/>
          </a:p>
        </p:txBody>
      </p:sp>
      <p:pic>
        <p:nvPicPr>
          <p:cNvPr id="115" name="Google Shape;115;p16"/>
          <p:cNvPicPr preferRelativeResize="0"/>
          <p:nvPr/>
        </p:nvPicPr>
        <p:blipFill rotWithShape="1">
          <a:blip r:embed="rId4">
            <a:alphaModFix/>
          </a:blip>
          <a:srcRect b="0" l="0" r="0" t="0"/>
          <a:stretch/>
        </p:blipFill>
        <p:spPr>
          <a:xfrm>
            <a:off x="3736567" y="1392421"/>
            <a:ext cx="1670866" cy="169928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sp>
        <p:nvSpPr>
          <p:cNvPr id="120" name="Google Shape;120;p17"/>
          <p:cNvSpPr txBox="1"/>
          <p:nvPr/>
        </p:nvSpPr>
        <p:spPr>
          <a:xfrm>
            <a:off x="595418"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EL AGUA POTABLE: UN RECURSO ESCASO QUE DEBEMOS PRESERVAR</a:t>
            </a:r>
            <a:endParaRPr b="0" i="0" sz="2400" u="none" cap="none" strike="noStrike">
              <a:solidFill>
                <a:srgbClr val="3AAFDE"/>
              </a:solidFill>
              <a:latin typeface="Calibri"/>
              <a:ea typeface="Calibri"/>
              <a:cs typeface="Calibri"/>
              <a:sym typeface="Calibri"/>
            </a:endParaRPr>
          </a:p>
        </p:txBody>
      </p:sp>
      <p:sp>
        <p:nvSpPr>
          <p:cNvPr id="121" name="Google Shape;121;p17"/>
          <p:cNvSpPr/>
          <p:nvPr/>
        </p:nvSpPr>
        <p:spPr>
          <a:xfrm>
            <a:off x="595418" y="914400"/>
            <a:ext cx="5939523"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s-CL" sz="1600" u="none" cap="none" strike="noStrike">
                <a:solidFill>
                  <a:srgbClr val="7F7F7F"/>
                </a:solidFill>
                <a:latin typeface="Corbel"/>
                <a:ea typeface="Corbel"/>
                <a:cs typeface="Corbel"/>
                <a:sym typeface="Corbel"/>
              </a:rPr>
              <a:t>¿Qúe es el agua?</a:t>
            </a:r>
            <a:endParaRPr/>
          </a:p>
        </p:txBody>
      </p:sp>
      <p:sp>
        <p:nvSpPr>
          <p:cNvPr id="122" name="Google Shape;122;p17"/>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1  (Elaboración propia).</a:t>
            </a:r>
            <a:endParaRPr b="0" i="1" sz="1800" u="none" cap="none" strike="noStrike">
              <a:solidFill>
                <a:schemeClr val="dk1"/>
              </a:solidFill>
              <a:latin typeface="Calibri"/>
              <a:ea typeface="Calibri"/>
              <a:cs typeface="Calibri"/>
              <a:sym typeface="Calibri"/>
            </a:endParaRPr>
          </a:p>
        </p:txBody>
      </p:sp>
      <p:pic>
        <p:nvPicPr>
          <p:cNvPr id="123" name="Google Shape;123;p17"/>
          <p:cNvPicPr preferRelativeResize="0"/>
          <p:nvPr/>
        </p:nvPicPr>
        <p:blipFill rotWithShape="1">
          <a:blip r:embed="rId4">
            <a:alphaModFix/>
          </a:blip>
          <a:srcRect b="0" l="0" r="0" t="0"/>
          <a:stretch/>
        </p:blipFill>
        <p:spPr>
          <a:xfrm>
            <a:off x="4025995" y="1478373"/>
            <a:ext cx="1109939" cy="1128815"/>
          </a:xfrm>
          <a:prstGeom prst="rect">
            <a:avLst/>
          </a:prstGeom>
          <a:noFill/>
          <a:ln>
            <a:noFill/>
          </a:ln>
        </p:spPr>
      </p:pic>
      <p:sp>
        <p:nvSpPr>
          <p:cNvPr id="124" name="Google Shape;124;p17"/>
          <p:cNvSpPr/>
          <p:nvPr/>
        </p:nvSpPr>
        <p:spPr>
          <a:xfrm>
            <a:off x="500632" y="2522428"/>
            <a:ext cx="8228976" cy="573298"/>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b="0" i="0" lang="es-CL" sz="1400" u="none" cap="none" strike="noStrike">
                <a:solidFill>
                  <a:srgbClr val="7F7F7F"/>
                </a:solidFill>
                <a:latin typeface="Corbel"/>
                <a:ea typeface="Corbel"/>
                <a:cs typeface="Corbel"/>
                <a:sym typeface="Corbel"/>
              </a:rPr>
              <a:t>Químicamente, el agua (H2O) es un compuesto formado por dos moléculas de hidrógeno y una molécula de oxígeno. </a:t>
            </a:r>
            <a:endParaRPr/>
          </a:p>
        </p:txBody>
      </p:sp>
      <p:sp>
        <p:nvSpPr>
          <p:cNvPr id="125" name="Google Shape;125;p17"/>
          <p:cNvSpPr/>
          <p:nvPr/>
        </p:nvSpPr>
        <p:spPr>
          <a:xfrm>
            <a:off x="1199222" y="3294298"/>
            <a:ext cx="6745539"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s-CL" sz="1400" u="none" cap="none" strike="noStrike">
                <a:solidFill>
                  <a:srgbClr val="7F7F7F"/>
                </a:solidFill>
                <a:latin typeface="Corbel"/>
                <a:ea typeface="Corbel"/>
                <a:cs typeface="Corbel"/>
                <a:sym typeface="Corbel"/>
              </a:rPr>
              <a:t>En la naturaleza puede estar presente en forma líquida, sólida o gaseosa. </a:t>
            </a:r>
            <a:endParaRPr/>
          </a:p>
        </p:txBody>
      </p:sp>
      <p:sp>
        <p:nvSpPr>
          <p:cNvPr id="126" name="Google Shape;126;p17"/>
          <p:cNvSpPr/>
          <p:nvPr/>
        </p:nvSpPr>
        <p:spPr>
          <a:xfrm>
            <a:off x="537390" y="3800711"/>
            <a:ext cx="8155459" cy="573234"/>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b="0" i="0" lang="es-CL" sz="1400" u="none" cap="none" strike="noStrike">
                <a:solidFill>
                  <a:srgbClr val="7F7F7F"/>
                </a:solidFill>
                <a:latin typeface="Corbel"/>
                <a:ea typeface="Corbel"/>
                <a:cs typeface="Corbel"/>
                <a:sym typeface="Corbel"/>
              </a:rPr>
              <a:t>Es posible encontrarla en ríos, lagos, glaciares, mares, etc. El agua dulce representa solo el 3% del agua total presente en el planeta.</a:t>
            </a:r>
            <a:endParaRPr/>
          </a:p>
        </p:txBody>
      </p:sp>
      <p:sp>
        <p:nvSpPr>
          <p:cNvPr id="127" name="Google Shape;127;p17"/>
          <p:cNvSpPr/>
          <p:nvPr/>
        </p:nvSpPr>
        <p:spPr>
          <a:xfrm>
            <a:off x="1199221" y="4572581"/>
            <a:ext cx="6745539" cy="325474"/>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b="0" i="0" lang="es-CL" sz="1400" u="none" cap="none" strike="noStrike">
                <a:solidFill>
                  <a:srgbClr val="7F7F7F"/>
                </a:solidFill>
                <a:latin typeface="Corbel"/>
                <a:ea typeface="Corbel"/>
                <a:cs typeface="Corbel"/>
                <a:sym typeface="Corbel"/>
              </a:rPr>
              <a:t>Es un recurso escaso, indispensable para la vida en el planeta.</a:t>
            </a:r>
            <a:endParaRPr/>
          </a:p>
        </p:txBody>
      </p:sp>
      <p:sp>
        <p:nvSpPr>
          <p:cNvPr id="128" name="Google Shape;128;p17"/>
          <p:cNvSpPr/>
          <p:nvPr/>
        </p:nvSpPr>
        <p:spPr>
          <a:xfrm>
            <a:off x="457501" y="5090782"/>
            <a:ext cx="8228977" cy="606641"/>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b="0" i="0" lang="es-CL" sz="1400" u="none" cap="none" strike="noStrike">
                <a:solidFill>
                  <a:srgbClr val="7F7F7F"/>
                </a:solidFill>
                <a:latin typeface="Corbel"/>
                <a:ea typeface="Corbel"/>
                <a:cs typeface="Corbel"/>
                <a:sym typeface="Corbel"/>
              </a:rPr>
              <a:t>Con la creciente población humana, el sobreuso del recurso y la contaminación han generado una escasez hídrica. Hoy se vuelve necesario utilizar el agua de forma sustentable</a:t>
            </a:r>
            <a:r>
              <a:rPr b="0" i="0" lang="es-CL" sz="1600" u="none" cap="none" strike="noStrike">
                <a:solidFill>
                  <a:srgbClr val="7F7F7F"/>
                </a:solidFill>
                <a:latin typeface="Corbel"/>
                <a:ea typeface="Corbel"/>
                <a:cs typeface="Corbel"/>
                <a:sym typeface="Corbel"/>
              </a:rPr>
              <a:t>. </a:t>
            </a:r>
            <a:endParaRPr/>
          </a:p>
        </p:txBody>
      </p:sp>
      <p:cxnSp>
        <p:nvCxnSpPr>
          <p:cNvPr id="129" name="Google Shape;129;p17"/>
          <p:cNvCxnSpPr/>
          <p:nvPr/>
        </p:nvCxnSpPr>
        <p:spPr>
          <a:xfrm>
            <a:off x="4558224" y="3137328"/>
            <a:ext cx="0" cy="256787"/>
          </a:xfrm>
          <a:prstGeom prst="straightConnector1">
            <a:avLst/>
          </a:prstGeom>
          <a:noFill/>
          <a:ln cap="rnd" cmpd="sng" w="34925">
            <a:solidFill>
              <a:srgbClr val="3AAFDE"/>
            </a:solidFill>
            <a:prstDash val="dot"/>
            <a:round/>
            <a:headEnd len="sm" w="sm" type="none"/>
            <a:tailEnd len="sm" w="sm" type="none"/>
          </a:ln>
        </p:spPr>
      </p:cxnSp>
      <p:cxnSp>
        <p:nvCxnSpPr>
          <p:cNvPr id="130" name="Google Shape;130;p17"/>
          <p:cNvCxnSpPr/>
          <p:nvPr/>
        </p:nvCxnSpPr>
        <p:spPr>
          <a:xfrm>
            <a:off x="4558224" y="3637390"/>
            <a:ext cx="0" cy="256787"/>
          </a:xfrm>
          <a:prstGeom prst="straightConnector1">
            <a:avLst/>
          </a:prstGeom>
          <a:noFill/>
          <a:ln cap="rnd" cmpd="sng" w="34925">
            <a:solidFill>
              <a:srgbClr val="3AAFDE"/>
            </a:solidFill>
            <a:prstDash val="dot"/>
            <a:round/>
            <a:headEnd len="sm" w="sm" type="none"/>
            <a:tailEnd len="sm" w="sm" type="none"/>
          </a:ln>
        </p:spPr>
      </p:cxnSp>
      <p:cxnSp>
        <p:nvCxnSpPr>
          <p:cNvPr id="131" name="Google Shape;131;p17"/>
          <p:cNvCxnSpPr/>
          <p:nvPr/>
        </p:nvCxnSpPr>
        <p:spPr>
          <a:xfrm>
            <a:off x="4558224" y="4423203"/>
            <a:ext cx="0" cy="256787"/>
          </a:xfrm>
          <a:prstGeom prst="straightConnector1">
            <a:avLst/>
          </a:prstGeom>
          <a:noFill/>
          <a:ln cap="rnd" cmpd="sng" w="34925">
            <a:solidFill>
              <a:srgbClr val="3AAFDE"/>
            </a:solidFill>
            <a:prstDash val="dot"/>
            <a:round/>
            <a:headEnd len="sm" w="sm" type="none"/>
            <a:tailEnd len="sm" w="sm" type="none"/>
          </a:ln>
        </p:spPr>
      </p:cxnSp>
      <p:cxnSp>
        <p:nvCxnSpPr>
          <p:cNvPr id="132" name="Google Shape;132;p17"/>
          <p:cNvCxnSpPr/>
          <p:nvPr/>
        </p:nvCxnSpPr>
        <p:spPr>
          <a:xfrm>
            <a:off x="4558224" y="4930410"/>
            <a:ext cx="0" cy="256787"/>
          </a:xfrm>
          <a:prstGeom prst="straightConnector1">
            <a:avLst/>
          </a:prstGeom>
          <a:noFill/>
          <a:ln cap="rnd" cmpd="sng" w="34925">
            <a:solidFill>
              <a:srgbClr val="3AAFDE"/>
            </a:solidFill>
            <a:prstDash val="dot"/>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18"/>
          <p:cNvSpPr txBox="1"/>
          <p:nvPr/>
        </p:nvSpPr>
        <p:spPr>
          <a:xfrm>
            <a:off x="543723" y="642526"/>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RESPONSABILIDAD HUMANA PARA UNA</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GESTIÓN SUSTENTABLE DEL CICLO  URBANO DEL AGUA</a:t>
            </a:r>
            <a:endParaRPr b="0" i="0" sz="2400" u="none" cap="none" strike="noStrike">
              <a:solidFill>
                <a:srgbClr val="3AAFDE"/>
              </a:solidFill>
              <a:latin typeface="Calibri"/>
              <a:ea typeface="Calibri"/>
              <a:cs typeface="Calibri"/>
              <a:sym typeface="Calibri"/>
            </a:endParaRPr>
          </a:p>
        </p:txBody>
      </p:sp>
      <p:pic>
        <p:nvPicPr>
          <p:cNvPr id="138" name="Google Shape;138;p18"/>
          <p:cNvPicPr preferRelativeResize="0"/>
          <p:nvPr/>
        </p:nvPicPr>
        <p:blipFill rotWithShape="1">
          <a:blip r:embed="rId4">
            <a:alphaModFix/>
          </a:blip>
          <a:srcRect b="0" l="0" r="0" t="0"/>
          <a:stretch/>
        </p:blipFill>
        <p:spPr>
          <a:xfrm>
            <a:off x="689600" y="1904086"/>
            <a:ext cx="3057469" cy="3836825"/>
          </a:xfrm>
          <a:prstGeom prst="rect">
            <a:avLst/>
          </a:prstGeom>
          <a:noFill/>
          <a:ln>
            <a:noFill/>
          </a:ln>
        </p:spPr>
      </p:pic>
      <p:pic>
        <p:nvPicPr>
          <p:cNvPr id="139" name="Google Shape;139;p18"/>
          <p:cNvPicPr preferRelativeResize="0"/>
          <p:nvPr/>
        </p:nvPicPr>
        <p:blipFill rotWithShape="1">
          <a:blip r:embed="rId5">
            <a:alphaModFix/>
          </a:blip>
          <a:srcRect b="0" l="0" r="0" t="0"/>
          <a:stretch/>
        </p:blipFill>
        <p:spPr>
          <a:xfrm>
            <a:off x="4660900" y="1752683"/>
            <a:ext cx="3793500" cy="3988228"/>
          </a:xfrm>
          <a:prstGeom prst="rect">
            <a:avLst/>
          </a:prstGeom>
          <a:noFill/>
          <a:ln>
            <a:noFill/>
          </a:ln>
        </p:spPr>
      </p:pic>
      <p:sp>
        <p:nvSpPr>
          <p:cNvPr id="140" name="Google Shape;140;p18"/>
          <p:cNvSpPr txBox="1"/>
          <p:nvPr/>
        </p:nvSpPr>
        <p:spPr>
          <a:xfrm>
            <a:off x="969819" y="5934873"/>
            <a:ext cx="7356764"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u="none" cap="none" strike="noStrike">
                <a:solidFill>
                  <a:srgbClr val="7F7F7F"/>
                </a:solidFill>
                <a:latin typeface="Corbel"/>
                <a:ea typeface="Corbel"/>
                <a:cs typeface="Corbel"/>
                <a:sym typeface="Corbel"/>
              </a:rPr>
              <a:t>http://www.cr2.cl/mapa-los-lugares-mas-afectados-con-la-peor-sequia-de-los-ultimos-cien-anos-las-ultimas-noticias/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19"/>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ETAPAS DEL CICLO URBANO DEL AGUA</a:t>
            </a:r>
            <a:endParaRPr b="0" i="0" sz="2400" u="none" cap="none" strike="noStrike">
              <a:solidFill>
                <a:srgbClr val="3AAFDE"/>
              </a:solidFill>
              <a:latin typeface="Calibri"/>
              <a:ea typeface="Calibri"/>
              <a:cs typeface="Calibri"/>
              <a:sym typeface="Calibri"/>
            </a:endParaRPr>
          </a:p>
        </p:txBody>
      </p:sp>
      <p:sp>
        <p:nvSpPr>
          <p:cNvPr id="146" name="Google Shape;146;p19"/>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2  (Elaboración propia).</a:t>
            </a:r>
            <a:endParaRPr b="0" i="1"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0" name="Shape 150"/>
        <p:cNvGrpSpPr/>
        <p:nvPr/>
      </p:nvGrpSpPr>
      <p:grpSpPr>
        <a:xfrm>
          <a:off x="0" y="0"/>
          <a:ext cx="0" cy="0"/>
          <a:chOff x="0" y="0"/>
          <a:chExt cx="0" cy="0"/>
        </a:xfrm>
      </p:grpSpPr>
      <p:sp>
        <p:nvSpPr>
          <p:cNvPr id="151" name="Google Shape;151;p2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ETAPAS DEL CICLO URBANO DEL AGUA</a:t>
            </a:r>
            <a:endParaRPr b="0" i="0" sz="2400" u="none" cap="none" strike="noStrike">
              <a:solidFill>
                <a:srgbClr val="3AAFDE"/>
              </a:solidFill>
              <a:latin typeface="Calibri"/>
              <a:ea typeface="Calibri"/>
              <a:cs typeface="Calibri"/>
              <a:sym typeface="Calibri"/>
            </a:endParaRPr>
          </a:p>
        </p:txBody>
      </p:sp>
      <p:pic>
        <p:nvPicPr>
          <p:cNvPr id="152" name="Google Shape;152;p20"/>
          <p:cNvPicPr preferRelativeResize="0"/>
          <p:nvPr/>
        </p:nvPicPr>
        <p:blipFill rotWithShape="1">
          <a:blip r:embed="rId4">
            <a:alphaModFix/>
          </a:blip>
          <a:srcRect b="0" l="0" r="0" t="0"/>
          <a:stretch/>
        </p:blipFill>
        <p:spPr>
          <a:xfrm>
            <a:off x="2144551" y="1524000"/>
            <a:ext cx="4854898" cy="4197349"/>
          </a:xfrm>
          <a:prstGeom prst="rect">
            <a:avLst/>
          </a:prstGeom>
          <a:noFill/>
          <a:ln>
            <a:noFill/>
          </a:ln>
        </p:spPr>
      </p:pic>
      <p:sp>
        <p:nvSpPr>
          <p:cNvPr id="153" name="Google Shape;153;p20"/>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CL" sz="1400" u="none" cap="none" strike="noStrike">
                <a:solidFill>
                  <a:srgbClr val="7F7F7F"/>
                </a:solidFill>
                <a:latin typeface="Corbel"/>
                <a:ea typeface="Corbel"/>
                <a:cs typeface="Corbel"/>
                <a:sym typeface="Corbel"/>
              </a:rPr>
              <a:t>Captación o extracción</a:t>
            </a:r>
            <a:endParaRPr/>
          </a:p>
        </p:txBody>
      </p:sp>
      <p:sp>
        <p:nvSpPr>
          <p:cNvPr id="154" name="Google Shape;154;p20"/>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155" name="Google Shape;155;p20"/>
          <p:cNvCxnSpPr/>
          <p:nvPr/>
        </p:nvCxnSpPr>
        <p:spPr>
          <a:xfrm rot="10800000">
            <a:off x="5215814" y="2081431"/>
            <a:ext cx="880186" cy="0"/>
          </a:xfrm>
          <a:prstGeom prst="straightConnector1">
            <a:avLst/>
          </a:prstGeom>
          <a:noFill/>
          <a:ln cap="rnd" cmpd="sng" w="38100">
            <a:solidFill>
              <a:srgbClr val="81EBFC"/>
            </a:solidFill>
            <a:prstDash val="dot"/>
            <a:round/>
            <a:headEnd len="sm" w="sm" type="none"/>
            <a:tailEnd len="sm" w="sm" type="none"/>
          </a:ln>
        </p:spPr>
      </p:cxnSp>
      <p:sp>
        <p:nvSpPr>
          <p:cNvPr id="156" name="Google Shape;156;p20"/>
          <p:cNvSpPr txBox="1"/>
          <p:nvPr/>
        </p:nvSpPr>
        <p:spPr>
          <a:xfrm>
            <a:off x="3875659" y="2019240"/>
            <a:ext cx="41069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7</a:t>
            </a:r>
            <a:endParaRPr/>
          </a:p>
        </p:txBody>
      </p:sp>
      <p:sp>
        <p:nvSpPr>
          <p:cNvPr id="157" name="Google Shape;157;p20"/>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b="0" i="1" lang="es-CL" sz="1200" u="none">
                <a:solidFill>
                  <a:srgbClr val="7F7F7F"/>
                </a:solidFill>
                <a:latin typeface="Corbel"/>
                <a:ea typeface="Corbel"/>
                <a:cs typeface="Corbel"/>
                <a:sym typeface="Corbel"/>
              </a:rPr>
              <a:t>Esquema 2  (Elaboración propia).</a:t>
            </a:r>
            <a:endParaRPr b="0" i="1" sz="1800" u="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21"/>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ETAPAS DEL CICLO URBANO DEL AGUA</a:t>
            </a:r>
            <a:endParaRPr b="0" i="0" sz="2400" u="none" cap="none" strike="noStrike">
              <a:solidFill>
                <a:srgbClr val="3AAFDE"/>
              </a:solidFill>
              <a:latin typeface="Calibri"/>
              <a:ea typeface="Calibri"/>
              <a:cs typeface="Calibri"/>
              <a:sym typeface="Calibri"/>
            </a:endParaRPr>
          </a:p>
        </p:txBody>
      </p:sp>
      <p:pic>
        <p:nvPicPr>
          <p:cNvPr id="163" name="Google Shape;163;p21"/>
          <p:cNvPicPr preferRelativeResize="0"/>
          <p:nvPr/>
        </p:nvPicPr>
        <p:blipFill rotWithShape="1">
          <a:blip r:embed="rId4">
            <a:alphaModFix/>
          </a:blip>
          <a:srcRect b="0" l="0" r="0" t="0"/>
          <a:stretch/>
        </p:blipFill>
        <p:spPr>
          <a:xfrm>
            <a:off x="2144551" y="1524000"/>
            <a:ext cx="4854897" cy="4197349"/>
          </a:xfrm>
          <a:prstGeom prst="rect">
            <a:avLst/>
          </a:prstGeom>
          <a:noFill/>
          <a:ln>
            <a:noFill/>
          </a:ln>
        </p:spPr>
      </p:pic>
      <p:sp>
        <p:nvSpPr>
          <p:cNvPr id="164" name="Google Shape;164;p21"/>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165" name="Google Shape;165;p21"/>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166" name="Google Shape;166;p21"/>
          <p:cNvCxnSpPr/>
          <p:nvPr/>
        </p:nvCxnSpPr>
        <p:spPr>
          <a:xfrm rot="10800000">
            <a:off x="5215814" y="2081431"/>
            <a:ext cx="880186" cy="0"/>
          </a:xfrm>
          <a:prstGeom prst="straightConnector1">
            <a:avLst/>
          </a:prstGeom>
          <a:noFill/>
          <a:ln cap="rnd" cmpd="sng" w="38100">
            <a:solidFill>
              <a:srgbClr val="81EBFC"/>
            </a:solidFill>
            <a:prstDash val="dot"/>
            <a:round/>
            <a:headEnd len="sm" w="sm" type="none"/>
            <a:tailEnd len="sm" w="sm" type="none"/>
          </a:ln>
        </p:spPr>
      </p:cxnSp>
      <p:sp>
        <p:nvSpPr>
          <p:cNvPr id="167" name="Google Shape;167;p21"/>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168" name="Google Shape;168;p21"/>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169" name="Google Shape;169;p21"/>
          <p:cNvCxnSpPr/>
          <p:nvPr/>
        </p:nvCxnSpPr>
        <p:spPr>
          <a:xfrm rot="10800000">
            <a:off x="5655907" y="3241743"/>
            <a:ext cx="880186" cy="0"/>
          </a:xfrm>
          <a:prstGeom prst="straightConnector1">
            <a:avLst/>
          </a:prstGeom>
          <a:noFill/>
          <a:ln cap="rnd" cmpd="sng" w="38100">
            <a:solidFill>
              <a:srgbClr val="60D5EF"/>
            </a:solidFill>
            <a:prstDash val="dot"/>
            <a:round/>
            <a:headEnd len="sm" w="sm" type="none"/>
            <a:tailEnd len="sm" w="sm" type="none"/>
          </a:ln>
        </p:spPr>
      </p:cxnSp>
      <p:sp>
        <p:nvSpPr>
          <p:cNvPr id="170" name="Google Shape;170;p21"/>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22"/>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ETAPAS DEL CICLO URBANO DEL AGUA</a:t>
            </a:r>
            <a:endParaRPr b="0" i="0" sz="2400" u="none" cap="none" strike="noStrike">
              <a:solidFill>
                <a:srgbClr val="3AAFDE"/>
              </a:solidFill>
              <a:latin typeface="Calibri"/>
              <a:ea typeface="Calibri"/>
              <a:cs typeface="Calibri"/>
              <a:sym typeface="Calibri"/>
            </a:endParaRPr>
          </a:p>
        </p:txBody>
      </p:sp>
      <p:pic>
        <p:nvPicPr>
          <p:cNvPr id="176" name="Google Shape;176;p22"/>
          <p:cNvPicPr preferRelativeResize="0"/>
          <p:nvPr/>
        </p:nvPicPr>
        <p:blipFill rotWithShape="1">
          <a:blip r:embed="rId4">
            <a:alphaModFix/>
          </a:blip>
          <a:srcRect b="0" l="0" r="0" t="0"/>
          <a:stretch/>
        </p:blipFill>
        <p:spPr>
          <a:xfrm>
            <a:off x="2144551" y="1524000"/>
            <a:ext cx="4854897" cy="4197349"/>
          </a:xfrm>
          <a:prstGeom prst="rect">
            <a:avLst/>
          </a:prstGeom>
          <a:noFill/>
          <a:ln>
            <a:noFill/>
          </a:ln>
        </p:spPr>
      </p:pic>
      <p:sp>
        <p:nvSpPr>
          <p:cNvPr id="177" name="Google Shape;177;p22"/>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178" name="Google Shape;178;p22"/>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179" name="Google Shape;179;p22"/>
          <p:cNvCxnSpPr/>
          <p:nvPr/>
        </p:nvCxnSpPr>
        <p:spPr>
          <a:xfrm rot="10800000">
            <a:off x="5215814" y="2081431"/>
            <a:ext cx="880186" cy="0"/>
          </a:xfrm>
          <a:prstGeom prst="straightConnector1">
            <a:avLst/>
          </a:prstGeom>
          <a:noFill/>
          <a:ln cap="rnd" cmpd="sng" w="38100">
            <a:solidFill>
              <a:srgbClr val="81EBFC"/>
            </a:solidFill>
            <a:prstDash val="dot"/>
            <a:round/>
            <a:headEnd len="sm" w="sm" type="none"/>
            <a:tailEnd len="sm" w="sm" type="none"/>
          </a:ln>
        </p:spPr>
      </p:cxnSp>
      <p:sp>
        <p:nvSpPr>
          <p:cNvPr id="180" name="Google Shape;180;p22"/>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181" name="Google Shape;181;p22"/>
          <p:cNvSpPr txBox="1"/>
          <p:nvPr/>
        </p:nvSpPr>
        <p:spPr>
          <a:xfrm>
            <a:off x="5285914" y="41232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3</a:t>
            </a:r>
            <a:endParaRPr/>
          </a:p>
        </p:txBody>
      </p:sp>
      <p:sp>
        <p:nvSpPr>
          <p:cNvPr id="182" name="Google Shape;182;p22"/>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183" name="Google Shape;183;p22"/>
          <p:cNvCxnSpPr/>
          <p:nvPr/>
        </p:nvCxnSpPr>
        <p:spPr>
          <a:xfrm rot="10800000">
            <a:off x="5655907" y="3241743"/>
            <a:ext cx="880186" cy="0"/>
          </a:xfrm>
          <a:prstGeom prst="straightConnector1">
            <a:avLst/>
          </a:prstGeom>
          <a:noFill/>
          <a:ln cap="rnd" cmpd="sng" w="38100">
            <a:solidFill>
              <a:srgbClr val="60D5EF"/>
            </a:solidFill>
            <a:prstDash val="dot"/>
            <a:round/>
            <a:headEnd len="sm" w="sm" type="none"/>
            <a:tailEnd len="sm" w="sm" type="none"/>
          </a:ln>
        </p:spPr>
      </p:cxnSp>
      <p:sp>
        <p:nvSpPr>
          <p:cNvPr id="184" name="Google Shape;184;p22"/>
          <p:cNvSpPr txBox="1"/>
          <p:nvPr/>
        </p:nvSpPr>
        <p:spPr>
          <a:xfrm>
            <a:off x="6352673" y="4542442"/>
            <a:ext cx="22371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Red de aducción</a:t>
            </a:r>
            <a:endParaRPr/>
          </a:p>
        </p:txBody>
      </p:sp>
      <p:cxnSp>
        <p:nvCxnSpPr>
          <p:cNvPr id="185" name="Google Shape;185;p22"/>
          <p:cNvCxnSpPr/>
          <p:nvPr/>
        </p:nvCxnSpPr>
        <p:spPr>
          <a:xfrm rot="10800000">
            <a:off x="5698206" y="4689543"/>
            <a:ext cx="596587" cy="0"/>
          </a:xfrm>
          <a:prstGeom prst="straightConnector1">
            <a:avLst/>
          </a:prstGeom>
          <a:noFill/>
          <a:ln cap="rnd" cmpd="sng" w="38100">
            <a:solidFill>
              <a:srgbClr val="4CC2E6"/>
            </a:solidFill>
            <a:prstDash val="dot"/>
            <a:round/>
            <a:headEnd len="sm" w="sm" type="none"/>
            <a:tailEnd len="sm" w="sm" type="none"/>
          </a:ln>
        </p:spPr>
      </p:cxnSp>
      <p:sp>
        <p:nvSpPr>
          <p:cNvPr id="186" name="Google Shape;186;p22"/>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p2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ETAPAS DEL CICLO URBANO DEL AGUA</a:t>
            </a:r>
            <a:endParaRPr b="0" i="0" sz="2400" u="none" cap="none" strike="noStrike">
              <a:solidFill>
                <a:srgbClr val="3AAFDE"/>
              </a:solidFill>
              <a:latin typeface="Calibri"/>
              <a:ea typeface="Calibri"/>
              <a:cs typeface="Calibri"/>
              <a:sym typeface="Calibri"/>
            </a:endParaRPr>
          </a:p>
        </p:txBody>
      </p:sp>
      <p:pic>
        <p:nvPicPr>
          <p:cNvPr id="192" name="Google Shape;192;p23"/>
          <p:cNvPicPr preferRelativeResize="0"/>
          <p:nvPr/>
        </p:nvPicPr>
        <p:blipFill rotWithShape="1">
          <a:blip r:embed="rId4">
            <a:alphaModFix/>
          </a:blip>
          <a:srcRect b="0" l="0" r="0" t="0"/>
          <a:stretch/>
        </p:blipFill>
        <p:spPr>
          <a:xfrm>
            <a:off x="2144551" y="1524000"/>
            <a:ext cx="4854897" cy="4197349"/>
          </a:xfrm>
          <a:prstGeom prst="rect">
            <a:avLst/>
          </a:prstGeom>
          <a:noFill/>
          <a:ln>
            <a:noFill/>
          </a:ln>
        </p:spPr>
      </p:pic>
      <p:sp>
        <p:nvSpPr>
          <p:cNvPr id="193" name="Google Shape;193;p23"/>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194" name="Google Shape;194;p23"/>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195" name="Google Shape;195;p23"/>
          <p:cNvCxnSpPr/>
          <p:nvPr/>
        </p:nvCxnSpPr>
        <p:spPr>
          <a:xfrm rot="10800000">
            <a:off x="5215814" y="2081431"/>
            <a:ext cx="880186" cy="0"/>
          </a:xfrm>
          <a:prstGeom prst="straightConnector1">
            <a:avLst/>
          </a:prstGeom>
          <a:noFill/>
          <a:ln cap="rnd" cmpd="sng" w="38100">
            <a:solidFill>
              <a:srgbClr val="81EBFC"/>
            </a:solidFill>
            <a:prstDash val="dot"/>
            <a:round/>
            <a:headEnd len="sm" w="sm" type="none"/>
            <a:tailEnd len="sm" w="sm" type="none"/>
          </a:ln>
        </p:spPr>
      </p:cxnSp>
      <p:sp>
        <p:nvSpPr>
          <p:cNvPr id="196" name="Google Shape;196;p23"/>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197" name="Google Shape;197;p23"/>
          <p:cNvSpPr txBox="1"/>
          <p:nvPr/>
        </p:nvSpPr>
        <p:spPr>
          <a:xfrm>
            <a:off x="5285914" y="41232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3</a:t>
            </a:r>
            <a:endParaRPr/>
          </a:p>
        </p:txBody>
      </p:sp>
      <p:sp>
        <p:nvSpPr>
          <p:cNvPr id="198" name="Google Shape;198;p23"/>
          <p:cNvSpPr txBox="1"/>
          <p:nvPr/>
        </p:nvSpPr>
        <p:spPr>
          <a:xfrm>
            <a:off x="4257214" y="4453472"/>
            <a:ext cx="42832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4</a:t>
            </a:r>
            <a:endParaRPr/>
          </a:p>
        </p:txBody>
      </p:sp>
      <p:sp>
        <p:nvSpPr>
          <p:cNvPr id="199" name="Google Shape;199;p23"/>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200" name="Google Shape;200;p23"/>
          <p:cNvCxnSpPr/>
          <p:nvPr/>
        </p:nvCxnSpPr>
        <p:spPr>
          <a:xfrm rot="10800000">
            <a:off x="5655907" y="3241743"/>
            <a:ext cx="880186" cy="0"/>
          </a:xfrm>
          <a:prstGeom prst="straightConnector1">
            <a:avLst/>
          </a:prstGeom>
          <a:noFill/>
          <a:ln cap="rnd" cmpd="sng" w="38100">
            <a:solidFill>
              <a:srgbClr val="60D5EF"/>
            </a:solidFill>
            <a:prstDash val="dot"/>
            <a:round/>
            <a:headEnd len="sm" w="sm" type="none"/>
            <a:tailEnd len="sm" w="sm" type="none"/>
          </a:ln>
        </p:spPr>
      </p:cxnSp>
      <p:sp>
        <p:nvSpPr>
          <p:cNvPr id="201" name="Google Shape;201;p23"/>
          <p:cNvSpPr txBox="1"/>
          <p:nvPr/>
        </p:nvSpPr>
        <p:spPr>
          <a:xfrm>
            <a:off x="6352673" y="4542442"/>
            <a:ext cx="22371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Red de aducción</a:t>
            </a:r>
            <a:endParaRPr/>
          </a:p>
        </p:txBody>
      </p:sp>
      <p:cxnSp>
        <p:nvCxnSpPr>
          <p:cNvPr id="202" name="Google Shape;202;p23"/>
          <p:cNvCxnSpPr/>
          <p:nvPr/>
        </p:nvCxnSpPr>
        <p:spPr>
          <a:xfrm rot="10800000">
            <a:off x="5698206" y="4689543"/>
            <a:ext cx="596587" cy="0"/>
          </a:xfrm>
          <a:prstGeom prst="straightConnector1">
            <a:avLst/>
          </a:prstGeom>
          <a:noFill/>
          <a:ln cap="rnd" cmpd="sng" w="38100">
            <a:solidFill>
              <a:srgbClr val="4CC2E6"/>
            </a:solidFill>
            <a:prstDash val="dot"/>
            <a:round/>
            <a:headEnd len="sm" w="sm" type="none"/>
            <a:tailEnd len="sm" w="sm" type="none"/>
          </a:ln>
        </p:spPr>
      </p:cxnSp>
      <p:sp>
        <p:nvSpPr>
          <p:cNvPr id="203" name="Google Shape;203;p23"/>
          <p:cNvSpPr txBox="1"/>
          <p:nvPr/>
        </p:nvSpPr>
        <p:spPr>
          <a:xfrm>
            <a:off x="5225360" y="5287257"/>
            <a:ext cx="223719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Depósito o almacenamiento</a:t>
            </a:r>
            <a:endParaRPr/>
          </a:p>
        </p:txBody>
      </p:sp>
      <p:cxnSp>
        <p:nvCxnSpPr>
          <p:cNvPr id="204" name="Google Shape;204;p23"/>
          <p:cNvCxnSpPr/>
          <p:nvPr/>
        </p:nvCxnSpPr>
        <p:spPr>
          <a:xfrm rot="10800000">
            <a:off x="4382835" y="5148975"/>
            <a:ext cx="177079" cy="370050"/>
          </a:xfrm>
          <a:prstGeom prst="straightConnector1">
            <a:avLst/>
          </a:prstGeom>
          <a:noFill/>
          <a:ln cap="rnd" cmpd="sng" w="38100">
            <a:solidFill>
              <a:srgbClr val="3AAFDE"/>
            </a:solidFill>
            <a:prstDash val="dot"/>
            <a:round/>
            <a:headEnd len="sm" w="sm" type="none"/>
            <a:tailEnd len="sm" w="sm" type="none"/>
          </a:ln>
        </p:spPr>
      </p:cxnSp>
      <p:cxnSp>
        <p:nvCxnSpPr>
          <p:cNvPr id="205" name="Google Shape;205;p23"/>
          <p:cNvCxnSpPr/>
          <p:nvPr/>
        </p:nvCxnSpPr>
        <p:spPr>
          <a:xfrm rot="10800000">
            <a:off x="4580606" y="5527743"/>
            <a:ext cx="596587" cy="0"/>
          </a:xfrm>
          <a:prstGeom prst="straightConnector1">
            <a:avLst/>
          </a:prstGeom>
          <a:noFill/>
          <a:ln cap="rnd" cmpd="sng" w="38100">
            <a:solidFill>
              <a:srgbClr val="3AAFDE"/>
            </a:solidFill>
            <a:prstDash val="dot"/>
            <a:round/>
            <a:headEnd len="sm" w="sm" type="none"/>
            <a:tailEnd len="sm" w="sm" type="none"/>
          </a:ln>
        </p:spPr>
      </p:cxnSp>
      <p:sp>
        <p:nvSpPr>
          <p:cNvPr id="206" name="Google Shape;206;p23"/>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sp>
        <p:nvSpPr>
          <p:cNvPr id="211" name="Google Shape;211;p24"/>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ETAPAS DEL CICLO URBANO DEL AGUA</a:t>
            </a:r>
            <a:endParaRPr b="0" i="0" sz="2400" u="none" cap="none" strike="noStrike">
              <a:solidFill>
                <a:srgbClr val="3AAFDE"/>
              </a:solidFill>
              <a:latin typeface="Calibri"/>
              <a:ea typeface="Calibri"/>
              <a:cs typeface="Calibri"/>
              <a:sym typeface="Calibri"/>
            </a:endParaRPr>
          </a:p>
        </p:txBody>
      </p:sp>
      <p:pic>
        <p:nvPicPr>
          <p:cNvPr id="212" name="Google Shape;212;p24"/>
          <p:cNvPicPr preferRelativeResize="0"/>
          <p:nvPr/>
        </p:nvPicPr>
        <p:blipFill rotWithShape="1">
          <a:blip r:embed="rId4">
            <a:alphaModFix/>
          </a:blip>
          <a:srcRect b="0" l="0" r="0" t="0"/>
          <a:stretch/>
        </p:blipFill>
        <p:spPr>
          <a:xfrm>
            <a:off x="2144551" y="1524000"/>
            <a:ext cx="4854897" cy="4197349"/>
          </a:xfrm>
          <a:prstGeom prst="rect">
            <a:avLst/>
          </a:prstGeom>
          <a:noFill/>
          <a:ln>
            <a:noFill/>
          </a:ln>
        </p:spPr>
      </p:pic>
      <p:sp>
        <p:nvSpPr>
          <p:cNvPr id="213" name="Google Shape;213;p24"/>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214" name="Google Shape;214;p24"/>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215" name="Google Shape;215;p24"/>
          <p:cNvCxnSpPr/>
          <p:nvPr/>
        </p:nvCxnSpPr>
        <p:spPr>
          <a:xfrm rot="10800000">
            <a:off x="5215814" y="2081431"/>
            <a:ext cx="880186" cy="0"/>
          </a:xfrm>
          <a:prstGeom prst="straightConnector1">
            <a:avLst/>
          </a:prstGeom>
          <a:noFill/>
          <a:ln cap="rnd" cmpd="sng" w="38100">
            <a:solidFill>
              <a:srgbClr val="81EBFC"/>
            </a:solidFill>
            <a:prstDash val="dot"/>
            <a:round/>
            <a:headEnd len="sm" w="sm" type="none"/>
            <a:tailEnd len="sm" w="sm" type="none"/>
          </a:ln>
        </p:spPr>
      </p:cxnSp>
      <p:sp>
        <p:nvSpPr>
          <p:cNvPr id="216" name="Google Shape;216;p24"/>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217" name="Google Shape;217;p24"/>
          <p:cNvSpPr txBox="1"/>
          <p:nvPr/>
        </p:nvSpPr>
        <p:spPr>
          <a:xfrm>
            <a:off x="5285914" y="41232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3</a:t>
            </a:r>
            <a:endParaRPr/>
          </a:p>
        </p:txBody>
      </p:sp>
      <p:sp>
        <p:nvSpPr>
          <p:cNvPr id="218" name="Google Shape;218;p24"/>
          <p:cNvSpPr txBox="1"/>
          <p:nvPr/>
        </p:nvSpPr>
        <p:spPr>
          <a:xfrm>
            <a:off x="4257214" y="4453472"/>
            <a:ext cx="42832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4</a:t>
            </a:r>
            <a:endParaRPr/>
          </a:p>
        </p:txBody>
      </p:sp>
      <p:sp>
        <p:nvSpPr>
          <p:cNvPr id="219" name="Google Shape;219;p24"/>
          <p:cNvSpPr txBox="1"/>
          <p:nvPr/>
        </p:nvSpPr>
        <p:spPr>
          <a:xfrm>
            <a:off x="3330114" y="3894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5</a:t>
            </a:r>
            <a:endParaRPr/>
          </a:p>
        </p:txBody>
      </p:sp>
      <p:sp>
        <p:nvSpPr>
          <p:cNvPr id="220" name="Google Shape;220;p24"/>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221" name="Google Shape;221;p24"/>
          <p:cNvCxnSpPr/>
          <p:nvPr/>
        </p:nvCxnSpPr>
        <p:spPr>
          <a:xfrm rot="10800000">
            <a:off x="5655907" y="3241743"/>
            <a:ext cx="880186" cy="0"/>
          </a:xfrm>
          <a:prstGeom prst="straightConnector1">
            <a:avLst/>
          </a:prstGeom>
          <a:noFill/>
          <a:ln cap="rnd" cmpd="sng" w="38100">
            <a:solidFill>
              <a:srgbClr val="60D5EF"/>
            </a:solidFill>
            <a:prstDash val="dot"/>
            <a:round/>
            <a:headEnd len="sm" w="sm" type="none"/>
            <a:tailEnd len="sm" w="sm" type="none"/>
          </a:ln>
        </p:spPr>
      </p:cxnSp>
      <p:sp>
        <p:nvSpPr>
          <p:cNvPr id="222" name="Google Shape;222;p24"/>
          <p:cNvSpPr txBox="1"/>
          <p:nvPr/>
        </p:nvSpPr>
        <p:spPr>
          <a:xfrm>
            <a:off x="6352673" y="4542442"/>
            <a:ext cx="22371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Red de aducción</a:t>
            </a:r>
            <a:endParaRPr/>
          </a:p>
        </p:txBody>
      </p:sp>
      <p:cxnSp>
        <p:nvCxnSpPr>
          <p:cNvPr id="223" name="Google Shape;223;p24"/>
          <p:cNvCxnSpPr/>
          <p:nvPr/>
        </p:nvCxnSpPr>
        <p:spPr>
          <a:xfrm rot="10800000">
            <a:off x="5698206" y="4689543"/>
            <a:ext cx="596587" cy="0"/>
          </a:xfrm>
          <a:prstGeom prst="straightConnector1">
            <a:avLst/>
          </a:prstGeom>
          <a:noFill/>
          <a:ln cap="rnd" cmpd="sng" w="38100">
            <a:solidFill>
              <a:srgbClr val="4CC2E6"/>
            </a:solidFill>
            <a:prstDash val="dot"/>
            <a:round/>
            <a:headEnd len="sm" w="sm" type="none"/>
            <a:tailEnd len="sm" w="sm" type="none"/>
          </a:ln>
        </p:spPr>
      </p:cxnSp>
      <p:sp>
        <p:nvSpPr>
          <p:cNvPr id="224" name="Google Shape;224;p24"/>
          <p:cNvSpPr txBox="1"/>
          <p:nvPr/>
        </p:nvSpPr>
        <p:spPr>
          <a:xfrm>
            <a:off x="5225360" y="5287257"/>
            <a:ext cx="223719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Depósito o almacenamiento</a:t>
            </a:r>
            <a:endParaRPr/>
          </a:p>
        </p:txBody>
      </p:sp>
      <p:cxnSp>
        <p:nvCxnSpPr>
          <p:cNvPr id="225" name="Google Shape;225;p24"/>
          <p:cNvCxnSpPr/>
          <p:nvPr/>
        </p:nvCxnSpPr>
        <p:spPr>
          <a:xfrm rot="10800000">
            <a:off x="4382835" y="5148975"/>
            <a:ext cx="177079" cy="370050"/>
          </a:xfrm>
          <a:prstGeom prst="straightConnector1">
            <a:avLst/>
          </a:prstGeom>
          <a:noFill/>
          <a:ln cap="rnd" cmpd="sng" w="38100">
            <a:solidFill>
              <a:srgbClr val="3AAFDE"/>
            </a:solidFill>
            <a:prstDash val="dot"/>
            <a:round/>
            <a:headEnd len="sm" w="sm" type="none"/>
            <a:tailEnd len="sm" w="sm" type="none"/>
          </a:ln>
        </p:spPr>
      </p:cxnSp>
      <p:cxnSp>
        <p:nvCxnSpPr>
          <p:cNvPr id="226" name="Google Shape;226;p24"/>
          <p:cNvCxnSpPr/>
          <p:nvPr/>
        </p:nvCxnSpPr>
        <p:spPr>
          <a:xfrm rot="10800000">
            <a:off x="4580606" y="5527743"/>
            <a:ext cx="596587" cy="0"/>
          </a:xfrm>
          <a:prstGeom prst="straightConnector1">
            <a:avLst/>
          </a:prstGeom>
          <a:noFill/>
          <a:ln cap="rnd" cmpd="sng" w="38100">
            <a:solidFill>
              <a:srgbClr val="3AAFDE"/>
            </a:solidFill>
            <a:prstDash val="dot"/>
            <a:round/>
            <a:headEnd len="sm" w="sm" type="none"/>
            <a:tailEnd len="sm" w="sm" type="none"/>
          </a:ln>
        </p:spPr>
      </p:cxnSp>
      <p:sp>
        <p:nvSpPr>
          <p:cNvPr id="227" name="Google Shape;227;p24"/>
          <p:cNvSpPr txBox="1"/>
          <p:nvPr/>
        </p:nvSpPr>
        <p:spPr>
          <a:xfrm>
            <a:off x="1170414" y="4542442"/>
            <a:ext cx="1680839"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Red de distribución</a:t>
            </a:r>
            <a:endParaRPr/>
          </a:p>
        </p:txBody>
      </p:sp>
      <p:cxnSp>
        <p:nvCxnSpPr>
          <p:cNvPr id="228" name="Google Shape;228;p24"/>
          <p:cNvCxnSpPr/>
          <p:nvPr/>
        </p:nvCxnSpPr>
        <p:spPr>
          <a:xfrm rot="10800000">
            <a:off x="2789906" y="4689543"/>
            <a:ext cx="596587" cy="0"/>
          </a:xfrm>
          <a:prstGeom prst="straightConnector1">
            <a:avLst/>
          </a:prstGeom>
          <a:noFill/>
          <a:ln cap="rnd" cmpd="sng" w="38100">
            <a:solidFill>
              <a:srgbClr val="36A2CD"/>
            </a:solidFill>
            <a:prstDash val="dot"/>
            <a:round/>
            <a:headEnd len="sm" w="sm" type="none"/>
            <a:tailEnd len="sm" w="sm" type="none"/>
          </a:ln>
        </p:spPr>
      </p:cxnSp>
      <p:sp>
        <p:nvSpPr>
          <p:cNvPr id="229" name="Google Shape;229;p24"/>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25"/>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ETAPAS DEL CICLO URBANO DEL AGUA</a:t>
            </a:r>
            <a:endParaRPr b="0" i="0" sz="2400" u="none" cap="none" strike="noStrike">
              <a:solidFill>
                <a:srgbClr val="3AAFDE"/>
              </a:solidFill>
              <a:latin typeface="Calibri"/>
              <a:ea typeface="Calibri"/>
              <a:cs typeface="Calibri"/>
              <a:sym typeface="Calibri"/>
            </a:endParaRPr>
          </a:p>
        </p:txBody>
      </p:sp>
      <p:pic>
        <p:nvPicPr>
          <p:cNvPr id="235" name="Google Shape;235;p25"/>
          <p:cNvPicPr preferRelativeResize="0"/>
          <p:nvPr/>
        </p:nvPicPr>
        <p:blipFill rotWithShape="1">
          <a:blip r:embed="rId4">
            <a:alphaModFix/>
          </a:blip>
          <a:srcRect b="0" l="0" r="0" t="0"/>
          <a:stretch/>
        </p:blipFill>
        <p:spPr>
          <a:xfrm>
            <a:off x="2144551" y="1524000"/>
            <a:ext cx="4854897" cy="4197349"/>
          </a:xfrm>
          <a:prstGeom prst="rect">
            <a:avLst/>
          </a:prstGeom>
          <a:noFill/>
          <a:ln>
            <a:noFill/>
          </a:ln>
        </p:spPr>
      </p:pic>
      <p:sp>
        <p:nvSpPr>
          <p:cNvPr id="236" name="Google Shape;236;p25"/>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237" name="Google Shape;237;p25"/>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238" name="Google Shape;238;p25"/>
          <p:cNvCxnSpPr/>
          <p:nvPr/>
        </p:nvCxnSpPr>
        <p:spPr>
          <a:xfrm rot="10800000">
            <a:off x="5215814" y="2081431"/>
            <a:ext cx="880186" cy="0"/>
          </a:xfrm>
          <a:prstGeom prst="straightConnector1">
            <a:avLst/>
          </a:prstGeom>
          <a:noFill/>
          <a:ln cap="rnd" cmpd="sng" w="38100">
            <a:solidFill>
              <a:srgbClr val="81EBFC"/>
            </a:solidFill>
            <a:prstDash val="dot"/>
            <a:round/>
            <a:headEnd len="sm" w="sm" type="none"/>
            <a:tailEnd len="sm" w="sm" type="none"/>
          </a:ln>
        </p:spPr>
      </p:cxnSp>
      <p:sp>
        <p:nvSpPr>
          <p:cNvPr id="239" name="Google Shape;239;p25"/>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240" name="Google Shape;240;p25"/>
          <p:cNvSpPr txBox="1"/>
          <p:nvPr/>
        </p:nvSpPr>
        <p:spPr>
          <a:xfrm>
            <a:off x="5285914" y="41232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3</a:t>
            </a:r>
            <a:endParaRPr/>
          </a:p>
        </p:txBody>
      </p:sp>
      <p:sp>
        <p:nvSpPr>
          <p:cNvPr id="241" name="Google Shape;241;p25"/>
          <p:cNvSpPr txBox="1"/>
          <p:nvPr/>
        </p:nvSpPr>
        <p:spPr>
          <a:xfrm>
            <a:off x="4257214" y="4453472"/>
            <a:ext cx="42832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4</a:t>
            </a:r>
            <a:endParaRPr/>
          </a:p>
        </p:txBody>
      </p:sp>
      <p:sp>
        <p:nvSpPr>
          <p:cNvPr id="242" name="Google Shape;242;p25"/>
          <p:cNvSpPr txBox="1"/>
          <p:nvPr/>
        </p:nvSpPr>
        <p:spPr>
          <a:xfrm>
            <a:off x="3330114" y="3894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5</a:t>
            </a:r>
            <a:endParaRPr/>
          </a:p>
        </p:txBody>
      </p:sp>
      <p:sp>
        <p:nvSpPr>
          <p:cNvPr id="243" name="Google Shape;243;p25"/>
          <p:cNvSpPr txBox="1"/>
          <p:nvPr/>
        </p:nvSpPr>
        <p:spPr>
          <a:xfrm>
            <a:off x="3111144" y="2919947"/>
            <a:ext cx="4379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6</a:t>
            </a:r>
            <a:endParaRPr/>
          </a:p>
        </p:txBody>
      </p:sp>
      <p:sp>
        <p:nvSpPr>
          <p:cNvPr id="244" name="Google Shape;244;p25"/>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245" name="Google Shape;245;p25"/>
          <p:cNvCxnSpPr/>
          <p:nvPr/>
        </p:nvCxnSpPr>
        <p:spPr>
          <a:xfrm rot="10800000">
            <a:off x="5655907" y="3241743"/>
            <a:ext cx="880186" cy="0"/>
          </a:xfrm>
          <a:prstGeom prst="straightConnector1">
            <a:avLst/>
          </a:prstGeom>
          <a:noFill/>
          <a:ln cap="rnd" cmpd="sng" w="38100">
            <a:solidFill>
              <a:srgbClr val="60D5EF"/>
            </a:solidFill>
            <a:prstDash val="dot"/>
            <a:round/>
            <a:headEnd len="sm" w="sm" type="none"/>
            <a:tailEnd len="sm" w="sm" type="none"/>
          </a:ln>
        </p:spPr>
      </p:cxnSp>
      <p:sp>
        <p:nvSpPr>
          <p:cNvPr id="246" name="Google Shape;246;p25"/>
          <p:cNvSpPr txBox="1"/>
          <p:nvPr/>
        </p:nvSpPr>
        <p:spPr>
          <a:xfrm>
            <a:off x="6352673" y="4542442"/>
            <a:ext cx="22371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Red de aducción</a:t>
            </a:r>
            <a:endParaRPr/>
          </a:p>
        </p:txBody>
      </p:sp>
      <p:cxnSp>
        <p:nvCxnSpPr>
          <p:cNvPr id="247" name="Google Shape;247;p25"/>
          <p:cNvCxnSpPr/>
          <p:nvPr/>
        </p:nvCxnSpPr>
        <p:spPr>
          <a:xfrm rot="10800000">
            <a:off x="5698206" y="4689543"/>
            <a:ext cx="596587" cy="0"/>
          </a:xfrm>
          <a:prstGeom prst="straightConnector1">
            <a:avLst/>
          </a:prstGeom>
          <a:noFill/>
          <a:ln cap="rnd" cmpd="sng" w="38100">
            <a:solidFill>
              <a:srgbClr val="4CC2E6"/>
            </a:solidFill>
            <a:prstDash val="dot"/>
            <a:round/>
            <a:headEnd len="sm" w="sm" type="none"/>
            <a:tailEnd len="sm" w="sm" type="none"/>
          </a:ln>
        </p:spPr>
      </p:cxnSp>
      <p:sp>
        <p:nvSpPr>
          <p:cNvPr id="248" name="Google Shape;248;p25"/>
          <p:cNvSpPr txBox="1"/>
          <p:nvPr/>
        </p:nvSpPr>
        <p:spPr>
          <a:xfrm>
            <a:off x="5225360" y="5287257"/>
            <a:ext cx="223719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Depósito o almacenamiento</a:t>
            </a:r>
            <a:endParaRPr/>
          </a:p>
        </p:txBody>
      </p:sp>
      <p:cxnSp>
        <p:nvCxnSpPr>
          <p:cNvPr id="249" name="Google Shape;249;p25"/>
          <p:cNvCxnSpPr/>
          <p:nvPr/>
        </p:nvCxnSpPr>
        <p:spPr>
          <a:xfrm rot="10800000">
            <a:off x="4382835" y="5148975"/>
            <a:ext cx="177079" cy="370050"/>
          </a:xfrm>
          <a:prstGeom prst="straightConnector1">
            <a:avLst/>
          </a:prstGeom>
          <a:noFill/>
          <a:ln cap="rnd" cmpd="sng" w="38100">
            <a:solidFill>
              <a:srgbClr val="3AAFDE"/>
            </a:solidFill>
            <a:prstDash val="dot"/>
            <a:round/>
            <a:headEnd len="sm" w="sm" type="none"/>
            <a:tailEnd len="sm" w="sm" type="none"/>
          </a:ln>
        </p:spPr>
      </p:cxnSp>
      <p:cxnSp>
        <p:nvCxnSpPr>
          <p:cNvPr id="250" name="Google Shape;250;p25"/>
          <p:cNvCxnSpPr/>
          <p:nvPr/>
        </p:nvCxnSpPr>
        <p:spPr>
          <a:xfrm rot="10800000">
            <a:off x="4580606" y="5527743"/>
            <a:ext cx="596587" cy="0"/>
          </a:xfrm>
          <a:prstGeom prst="straightConnector1">
            <a:avLst/>
          </a:prstGeom>
          <a:noFill/>
          <a:ln cap="rnd" cmpd="sng" w="38100">
            <a:solidFill>
              <a:srgbClr val="3AAFDE"/>
            </a:solidFill>
            <a:prstDash val="dot"/>
            <a:round/>
            <a:headEnd len="sm" w="sm" type="none"/>
            <a:tailEnd len="sm" w="sm" type="none"/>
          </a:ln>
        </p:spPr>
      </p:cxnSp>
      <p:sp>
        <p:nvSpPr>
          <p:cNvPr id="251" name="Google Shape;251;p25"/>
          <p:cNvSpPr txBox="1"/>
          <p:nvPr/>
        </p:nvSpPr>
        <p:spPr>
          <a:xfrm>
            <a:off x="1170414" y="4542442"/>
            <a:ext cx="1680839"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Red de distribución</a:t>
            </a:r>
            <a:endParaRPr/>
          </a:p>
        </p:txBody>
      </p:sp>
      <p:cxnSp>
        <p:nvCxnSpPr>
          <p:cNvPr id="252" name="Google Shape;252;p25"/>
          <p:cNvCxnSpPr/>
          <p:nvPr/>
        </p:nvCxnSpPr>
        <p:spPr>
          <a:xfrm rot="10800000">
            <a:off x="2789906" y="4689543"/>
            <a:ext cx="596587" cy="0"/>
          </a:xfrm>
          <a:prstGeom prst="straightConnector1">
            <a:avLst/>
          </a:prstGeom>
          <a:noFill/>
          <a:ln cap="rnd" cmpd="sng" w="38100">
            <a:solidFill>
              <a:srgbClr val="36A2CD"/>
            </a:solidFill>
            <a:prstDash val="dot"/>
            <a:round/>
            <a:headEnd len="sm" w="sm" type="none"/>
            <a:tailEnd len="sm" w="sm" type="none"/>
          </a:ln>
        </p:spPr>
      </p:cxnSp>
      <p:sp>
        <p:nvSpPr>
          <p:cNvPr id="253" name="Google Shape;253;p25"/>
          <p:cNvSpPr txBox="1"/>
          <p:nvPr/>
        </p:nvSpPr>
        <p:spPr>
          <a:xfrm>
            <a:off x="181741" y="2980133"/>
            <a:ext cx="2237197" cy="52322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Red de saneamiento o alcantarillado</a:t>
            </a:r>
            <a:endParaRPr/>
          </a:p>
        </p:txBody>
      </p:sp>
      <p:cxnSp>
        <p:nvCxnSpPr>
          <p:cNvPr id="254" name="Google Shape;254;p25"/>
          <p:cNvCxnSpPr/>
          <p:nvPr/>
        </p:nvCxnSpPr>
        <p:spPr>
          <a:xfrm rot="10800000">
            <a:off x="2408906" y="3254443"/>
            <a:ext cx="596587" cy="0"/>
          </a:xfrm>
          <a:prstGeom prst="straightConnector1">
            <a:avLst/>
          </a:prstGeom>
          <a:noFill/>
          <a:ln cap="rnd" cmpd="sng" w="38100">
            <a:solidFill>
              <a:srgbClr val="3198BF"/>
            </a:solidFill>
            <a:prstDash val="dot"/>
            <a:round/>
            <a:headEnd len="sm" w="sm" type="none"/>
            <a:tailEnd len="sm" w="sm" type="none"/>
          </a:ln>
        </p:spPr>
      </p:cxnSp>
      <p:sp>
        <p:nvSpPr>
          <p:cNvPr id="255" name="Google Shape;255;p25"/>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 name="Shape 259"/>
        <p:cNvGrpSpPr/>
        <p:nvPr/>
      </p:nvGrpSpPr>
      <p:grpSpPr>
        <a:xfrm>
          <a:off x="0" y="0"/>
          <a:ext cx="0" cy="0"/>
          <a:chOff x="0" y="0"/>
          <a:chExt cx="0" cy="0"/>
        </a:xfrm>
      </p:grpSpPr>
      <p:sp>
        <p:nvSpPr>
          <p:cNvPr id="260" name="Google Shape;260;p2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ETAPAS DEL CICLO URBANO DEL AGUA</a:t>
            </a:r>
            <a:endParaRPr b="0" i="0" sz="2400" u="none" cap="none" strike="noStrike">
              <a:solidFill>
                <a:srgbClr val="3AAFDE"/>
              </a:solidFill>
              <a:latin typeface="Calibri"/>
              <a:ea typeface="Calibri"/>
              <a:cs typeface="Calibri"/>
              <a:sym typeface="Calibri"/>
            </a:endParaRPr>
          </a:p>
        </p:txBody>
      </p:sp>
      <p:pic>
        <p:nvPicPr>
          <p:cNvPr id="261" name="Google Shape;261;p26"/>
          <p:cNvPicPr preferRelativeResize="0"/>
          <p:nvPr/>
        </p:nvPicPr>
        <p:blipFill rotWithShape="1">
          <a:blip r:embed="rId4">
            <a:alphaModFix/>
          </a:blip>
          <a:srcRect b="0" l="0" r="0" t="0"/>
          <a:stretch/>
        </p:blipFill>
        <p:spPr>
          <a:xfrm>
            <a:off x="2144551" y="1524000"/>
            <a:ext cx="4854898" cy="4197349"/>
          </a:xfrm>
          <a:prstGeom prst="rect">
            <a:avLst/>
          </a:prstGeom>
          <a:noFill/>
          <a:ln>
            <a:noFill/>
          </a:ln>
        </p:spPr>
      </p:pic>
      <p:sp>
        <p:nvSpPr>
          <p:cNvPr id="262" name="Google Shape;262;p26"/>
          <p:cNvSpPr txBox="1"/>
          <p:nvPr/>
        </p:nvSpPr>
        <p:spPr>
          <a:xfrm>
            <a:off x="6096000" y="1927542"/>
            <a:ext cx="194213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Captación o extracción</a:t>
            </a:r>
            <a:endParaRPr/>
          </a:p>
        </p:txBody>
      </p:sp>
      <p:sp>
        <p:nvSpPr>
          <p:cNvPr id="263" name="Google Shape;263;p26"/>
          <p:cNvSpPr txBox="1"/>
          <p:nvPr/>
        </p:nvSpPr>
        <p:spPr>
          <a:xfrm>
            <a:off x="5019214" y="21293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1</a:t>
            </a:r>
            <a:endParaRPr/>
          </a:p>
        </p:txBody>
      </p:sp>
      <p:cxnSp>
        <p:nvCxnSpPr>
          <p:cNvPr id="264" name="Google Shape;264;p26"/>
          <p:cNvCxnSpPr/>
          <p:nvPr/>
        </p:nvCxnSpPr>
        <p:spPr>
          <a:xfrm rot="10800000">
            <a:off x="5215814" y="2081431"/>
            <a:ext cx="880186" cy="0"/>
          </a:xfrm>
          <a:prstGeom prst="straightConnector1">
            <a:avLst/>
          </a:prstGeom>
          <a:noFill/>
          <a:ln cap="rnd" cmpd="sng" w="38100">
            <a:solidFill>
              <a:srgbClr val="81EBFC"/>
            </a:solidFill>
            <a:prstDash val="dot"/>
            <a:round/>
            <a:headEnd len="sm" w="sm" type="none"/>
            <a:tailEnd len="sm" w="sm" type="none"/>
          </a:ln>
        </p:spPr>
      </p:cxnSp>
      <p:sp>
        <p:nvSpPr>
          <p:cNvPr id="265" name="Google Shape;265;p26"/>
          <p:cNvSpPr txBox="1"/>
          <p:nvPr/>
        </p:nvSpPr>
        <p:spPr>
          <a:xfrm>
            <a:off x="5603414" y="3132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2</a:t>
            </a:r>
            <a:endParaRPr/>
          </a:p>
        </p:txBody>
      </p:sp>
      <p:sp>
        <p:nvSpPr>
          <p:cNvPr id="266" name="Google Shape;266;p26"/>
          <p:cNvSpPr txBox="1"/>
          <p:nvPr/>
        </p:nvSpPr>
        <p:spPr>
          <a:xfrm>
            <a:off x="5285914" y="41232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3</a:t>
            </a:r>
            <a:endParaRPr/>
          </a:p>
        </p:txBody>
      </p:sp>
      <p:sp>
        <p:nvSpPr>
          <p:cNvPr id="267" name="Google Shape;267;p26"/>
          <p:cNvSpPr txBox="1"/>
          <p:nvPr/>
        </p:nvSpPr>
        <p:spPr>
          <a:xfrm>
            <a:off x="4257214" y="4453472"/>
            <a:ext cx="42832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4</a:t>
            </a:r>
            <a:endParaRPr/>
          </a:p>
        </p:txBody>
      </p:sp>
      <p:sp>
        <p:nvSpPr>
          <p:cNvPr id="268" name="Google Shape;268;p26"/>
          <p:cNvSpPr txBox="1"/>
          <p:nvPr/>
        </p:nvSpPr>
        <p:spPr>
          <a:xfrm>
            <a:off x="3330114" y="3894672"/>
            <a:ext cx="4122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5</a:t>
            </a:r>
            <a:endParaRPr/>
          </a:p>
        </p:txBody>
      </p:sp>
      <p:sp>
        <p:nvSpPr>
          <p:cNvPr id="269" name="Google Shape;269;p26"/>
          <p:cNvSpPr txBox="1"/>
          <p:nvPr/>
        </p:nvSpPr>
        <p:spPr>
          <a:xfrm>
            <a:off x="3111144" y="2919947"/>
            <a:ext cx="4379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6</a:t>
            </a:r>
            <a:endParaRPr/>
          </a:p>
        </p:txBody>
      </p:sp>
      <p:sp>
        <p:nvSpPr>
          <p:cNvPr id="270" name="Google Shape;270;p26"/>
          <p:cNvSpPr txBox="1"/>
          <p:nvPr/>
        </p:nvSpPr>
        <p:spPr>
          <a:xfrm>
            <a:off x="3875659" y="2019240"/>
            <a:ext cx="41069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3600">
                <a:solidFill>
                  <a:schemeClr val="lt1"/>
                </a:solidFill>
                <a:latin typeface="Corbel"/>
                <a:ea typeface="Corbel"/>
                <a:cs typeface="Corbel"/>
                <a:sym typeface="Corbel"/>
              </a:rPr>
              <a:t>7</a:t>
            </a:r>
            <a:endParaRPr/>
          </a:p>
        </p:txBody>
      </p:sp>
      <p:sp>
        <p:nvSpPr>
          <p:cNvPr id="271" name="Google Shape;271;p26"/>
          <p:cNvSpPr txBox="1"/>
          <p:nvPr/>
        </p:nvSpPr>
        <p:spPr>
          <a:xfrm>
            <a:off x="6553201" y="2881847"/>
            <a:ext cx="2146300"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Estación de tratamiento de agua potable (ETAP) o Planta Potabilizadora</a:t>
            </a:r>
            <a:endParaRPr/>
          </a:p>
        </p:txBody>
      </p:sp>
      <p:cxnSp>
        <p:nvCxnSpPr>
          <p:cNvPr id="272" name="Google Shape;272;p26"/>
          <p:cNvCxnSpPr/>
          <p:nvPr/>
        </p:nvCxnSpPr>
        <p:spPr>
          <a:xfrm rot="10800000">
            <a:off x="5655907" y="3241743"/>
            <a:ext cx="880186" cy="0"/>
          </a:xfrm>
          <a:prstGeom prst="straightConnector1">
            <a:avLst/>
          </a:prstGeom>
          <a:noFill/>
          <a:ln cap="rnd" cmpd="sng" w="38100">
            <a:solidFill>
              <a:srgbClr val="60D5EF"/>
            </a:solidFill>
            <a:prstDash val="dot"/>
            <a:round/>
            <a:headEnd len="sm" w="sm" type="none"/>
            <a:tailEnd len="sm" w="sm" type="none"/>
          </a:ln>
        </p:spPr>
      </p:cxnSp>
      <p:sp>
        <p:nvSpPr>
          <p:cNvPr id="273" name="Google Shape;273;p26"/>
          <p:cNvSpPr txBox="1"/>
          <p:nvPr/>
        </p:nvSpPr>
        <p:spPr>
          <a:xfrm>
            <a:off x="6352673" y="4542442"/>
            <a:ext cx="22371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Red de aducción</a:t>
            </a:r>
            <a:endParaRPr/>
          </a:p>
        </p:txBody>
      </p:sp>
      <p:cxnSp>
        <p:nvCxnSpPr>
          <p:cNvPr id="274" name="Google Shape;274;p26"/>
          <p:cNvCxnSpPr/>
          <p:nvPr/>
        </p:nvCxnSpPr>
        <p:spPr>
          <a:xfrm rot="10800000">
            <a:off x="5698206" y="4689543"/>
            <a:ext cx="596587" cy="0"/>
          </a:xfrm>
          <a:prstGeom prst="straightConnector1">
            <a:avLst/>
          </a:prstGeom>
          <a:noFill/>
          <a:ln cap="rnd" cmpd="sng" w="38100">
            <a:solidFill>
              <a:srgbClr val="4CC2E6"/>
            </a:solidFill>
            <a:prstDash val="dot"/>
            <a:round/>
            <a:headEnd len="sm" w="sm" type="none"/>
            <a:tailEnd len="sm" w="sm" type="none"/>
          </a:ln>
        </p:spPr>
      </p:cxnSp>
      <p:sp>
        <p:nvSpPr>
          <p:cNvPr id="275" name="Google Shape;275;p26"/>
          <p:cNvSpPr txBox="1"/>
          <p:nvPr/>
        </p:nvSpPr>
        <p:spPr>
          <a:xfrm>
            <a:off x="5225360" y="5287257"/>
            <a:ext cx="223719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400">
                <a:solidFill>
                  <a:srgbClr val="7F7F7F"/>
                </a:solidFill>
                <a:latin typeface="Corbel"/>
                <a:ea typeface="Corbel"/>
                <a:cs typeface="Corbel"/>
                <a:sym typeface="Corbel"/>
              </a:rPr>
              <a:t>Depósito o almacenamiento</a:t>
            </a:r>
            <a:endParaRPr/>
          </a:p>
        </p:txBody>
      </p:sp>
      <p:cxnSp>
        <p:nvCxnSpPr>
          <p:cNvPr id="276" name="Google Shape;276;p26"/>
          <p:cNvCxnSpPr/>
          <p:nvPr/>
        </p:nvCxnSpPr>
        <p:spPr>
          <a:xfrm rot="10800000">
            <a:off x="4382835" y="5148975"/>
            <a:ext cx="177079" cy="370050"/>
          </a:xfrm>
          <a:prstGeom prst="straightConnector1">
            <a:avLst/>
          </a:prstGeom>
          <a:noFill/>
          <a:ln cap="rnd" cmpd="sng" w="38100">
            <a:solidFill>
              <a:srgbClr val="3AAFDE"/>
            </a:solidFill>
            <a:prstDash val="dot"/>
            <a:round/>
            <a:headEnd len="sm" w="sm" type="none"/>
            <a:tailEnd len="sm" w="sm" type="none"/>
          </a:ln>
        </p:spPr>
      </p:cxnSp>
      <p:cxnSp>
        <p:nvCxnSpPr>
          <p:cNvPr id="277" name="Google Shape;277;p26"/>
          <p:cNvCxnSpPr/>
          <p:nvPr/>
        </p:nvCxnSpPr>
        <p:spPr>
          <a:xfrm rot="10800000">
            <a:off x="4580606" y="5527743"/>
            <a:ext cx="596587" cy="0"/>
          </a:xfrm>
          <a:prstGeom prst="straightConnector1">
            <a:avLst/>
          </a:prstGeom>
          <a:noFill/>
          <a:ln cap="rnd" cmpd="sng" w="38100">
            <a:solidFill>
              <a:srgbClr val="3AAFDE"/>
            </a:solidFill>
            <a:prstDash val="dot"/>
            <a:round/>
            <a:headEnd len="sm" w="sm" type="none"/>
            <a:tailEnd len="sm" w="sm" type="none"/>
          </a:ln>
        </p:spPr>
      </p:cxnSp>
      <p:sp>
        <p:nvSpPr>
          <p:cNvPr id="278" name="Google Shape;278;p26"/>
          <p:cNvSpPr txBox="1"/>
          <p:nvPr/>
        </p:nvSpPr>
        <p:spPr>
          <a:xfrm>
            <a:off x="1170414" y="4542442"/>
            <a:ext cx="1680839" cy="30777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Red de distribución</a:t>
            </a:r>
            <a:endParaRPr/>
          </a:p>
        </p:txBody>
      </p:sp>
      <p:cxnSp>
        <p:nvCxnSpPr>
          <p:cNvPr id="279" name="Google Shape;279;p26"/>
          <p:cNvCxnSpPr/>
          <p:nvPr/>
        </p:nvCxnSpPr>
        <p:spPr>
          <a:xfrm rot="10800000">
            <a:off x="2789906" y="4689543"/>
            <a:ext cx="596587" cy="0"/>
          </a:xfrm>
          <a:prstGeom prst="straightConnector1">
            <a:avLst/>
          </a:prstGeom>
          <a:noFill/>
          <a:ln cap="rnd" cmpd="sng" w="38100">
            <a:solidFill>
              <a:srgbClr val="36A2CD"/>
            </a:solidFill>
            <a:prstDash val="dot"/>
            <a:round/>
            <a:headEnd len="sm" w="sm" type="none"/>
            <a:tailEnd len="sm" w="sm" type="none"/>
          </a:ln>
        </p:spPr>
      </p:cxnSp>
      <p:sp>
        <p:nvSpPr>
          <p:cNvPr id="280" name="Google Shape;280;p26"/>
          <p:cNvSpPr txBox="1"/>
          <p:nvPr/>
        </p:nvSpPr>
        <p:spPr>
          <a:xfrm>
            <a:off x="181741" y="2980133"/>
            <a:ext cx="2237197" cy="52322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Red de saneamiento o alcantarillado</a:t>
            </a:r>
            <a:endParaRPr/>
          </a:p>
        </p:txBody>
      </p:sp>
      <p:cxnSp>
        <p:nvCxnSpPr>
          <p:cNvPr id="281" name="Google Shape;281;p26"/>
          <p:cNvCxnSpPr/>
          <p:nvPr/>
        </p:nvCxnSpPr>
        <p:spPr>
          <a:xfrm rot="10800000">
            <a:off x="2408906" y="3254443"/>
            <a:ext cx="596587" cy="0"/>
          </a:xfrm>
          <a:prstGeom prst="straightConnector1">
            <a:avLst/>
          </a:prstGeom>
          <a:noFill/>
          <a:ln cap="rnd" cmpd="sng" w="38100">
            <a:solidFill>
              <a:srgbClr val="3198BF"/>
            </a:solidFill>
            <a:prstDash val="dot"/>
            <a:round/>
            <a:headEnd len="sm" w="sm" type="none"/>
            <a:tailEnd len="sm" w="sm" type="none"/>
          </a:ln>
        </p:spPr>
      </p:cxnSp>
      <p:cxnSp>
        <p:nvCxnSpPr>
          <p:cNvPr id="282" name="Google Shape;282;p26"/>
          <p:cNvCxnSpPr/>
          <p:nvPr/>
        </p:nvCxnSpPr>
        <p:spPr>
          <a:xfrm rot="10800000">
            <a:off x="3005493" y="2081431"/>
            <a:ext cx="952027" cy="0"/>
          </a:xfrm>
          <a:prstGeom prst="straightConnector1">
            <a:avLst/>
          </a:prstGeom>
          <a:noFill/>
          <a:ln cap="rnd" cmpd="sng" w="38100">
            <a:solidFill>
              <a:srgbClr val="308CAF"/>
            </a:solidFill>
            <a:prstDash val="dot"/>
            <a:round/>
            <a:headEnd len="sm" w="sm" type="none"/>
            <a:tailEnd len="sm" w="sm" type="none"/>
          </a:ln>
        </p:spPr>
      </p:cxnSp>
      <p:sp>
        <p:nvSpPr>
          <p:cNvPr id="283" name="Google Shape;283;p26"/>
          <p:cNvSpPr txBox="1"/>
          <p:nvPr/>
        </p:nvSpPr>
        <p:spPr>
          <a:xfrm>
            <a:off x="911383" y="1825614"/>
            <a:ext cx="2098722" cy="52322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400">
                <a:solidFill>
                  <a:srgbClr val="7F7F7F"/>
                </a:solidFill>
                <a:latin typeface="Corbel"/>
                <a:ea typeface="Corbel"/>
                <a:cs typeface="Corbel"/>
                <a:sym typeface="Corbel"/>
              </a:rPr>
              <a:t>Planta de tratamiento de aguas servidas (PTAS)</a:t>
            </a:r>
            <a:endParaRPr/>
          </a:p>
        </p:txBody>
      </p:sp>
      <p:sp>
        <p:nvSpPr>
          <p:cNvPr id="284" name="Google Shape;284;p26"/>
          <p:cNvSpPr txBox="1"/>
          <p:nvPr/>
        </p:nvSpPr>
        <p:spPr>
          <a:xfrm>
            <a:off x="5830809" y="5883756"/>
            <a:ext cx="2929191"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(Elaboración propia).</a:t>
            </a:r>
            <a:endParaRPr i="1" sz="1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8" name="Shape 288"/>
        <p:cNvGrpSpPr/>
        <p:nvPr/>
      </p:nvGrpSpPr>
      <p:grpSpPr>
        <a:xfrm>
          <a:off x="0" y="0"/>
          <a:ext cx="0" cy="0"/>
          <a:chOff x="0" y="0"/>
          <a:chExt cx="0" cy="0"/>
        </a:xfrm>
      </p:grpSpPr>
      <p:sp>
        <p:nvSpPr>
          <p:cNvPr id="289" name="Google Shape;289;p27"/>
          <p:cNvSpPr txBox="1"/>
          <p:nvPr/>
        </p:nvSpPr>
        <p:spPr>
          <a:xfrm>
            <a:off x="531022" y="350427"/>
            <a:ext cx="6238077"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AGUA POTABLE Y SANEAMIENTO EN CHILE</a:t>
            </a:r>
            <a:endParaRPr b="0" i="0" sz="2400" u="none" cap="none" strike="noStrike">
              <a:solidFill>
                <a:srgbClr val="3AAFDE"/>
              </a:solidFill>
              <a:latin typeface="Calibri"/>
              <a:ea typeface="Calibri"/>
              <a:cs typeface="Calibri"/>
              <a:sym typeface="Calibri"/>
            </a:endParaRPr>
          </a:p>
        </p:txBody>
      </p:sp>
      <p:sp>
        <p:nvSpPr>
          <p:cNvPr id="290" name="Google Shape;290;p27"/>
          <p:cNvSpPr/>
          <p:nvPr/>
        </p:nvSpPr>
        <p:spPr>
          <a:xfrm>
            <a:off x="384076" y="750160"/>
            <a:ext cx="5939523"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7F7F7F"/>
                </a:solidFill>
                <a:latin typeface="Corbel"/>
                <a:ea typeface="Corbel"/>
                <a:cs typeface="Corbel"/>
                <a:sym typeface="Corbel"/>
              </a:rPr>
              <a:t>Coberturas urbanas de agua potable y alcantarillado 2004-2015</a:t>
            </a:r>
            <a:endParaRPr/>
          </a:p>
        </p:txBody>
      </p:sp>
      <p:sp>
        <p:nvSpPr>
          <p:cNvPr id="291" name="Google Shape;291;p27"/>
          <p:cNvSpPr/>
          <p:nvPr/>
        </p:nvSpPr>
        <p:spPr>
          <a:xfrm>
            <a:off x="1156913" y="1489329"/>
            <a:ext cx="725689"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3AAFDE"/>
                </a:solidFill>
                <a:latin typeface="Corbel"/>
                <a:ea typeface="Corbel"/>
                <a:cs typeface="Corbel"/>
                <a:sym typeface="Corbel"/>
              </a:rPr>
              <a:t>Año</a:t>
            </a:r>
            <a:endParaRPr/>
          </a:p>
        </p:txBody>
      </p:sp>
      <p:sp>
        <p:nvSpPr>
          <p:cNvPr id="292" name="Google Shape;292;p27"/>
          <p:cNvSpPr/>
          <p:nvPr/>
        </p:nvSpPr>
        <p:spPr>
          <a:xfrm>
            <a:off x="2080601" y="1376776"/>
            <a:ext cx="1686563" cy="52318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Cobertura de</a:t>
            </a:r>
            <a:endParaRPr/>
          </a:p>
          <a:p>
            <a:pPr indent="0" lvl="0" marL="0" marR="0" rtl="0" algn="ctr">
              <a:spcBef>
                <a:spcPts val="0"/>
              </a:spcBef>
              <a:spcAft>
                <a:spcPts val="0"/>
              </a:spcAft>
              <a:buNone/>
            </a:pPr>
            <a:r>
              <a:rPr b="1" lang="es-CL" sz="1400">
                <a:solidFill>
                  <a:srgbClr val="7F7F7F"/>
                </a:solidFill>
                <a:latin typeface="Corbel"/>
                <a:ea typeface="Corbel"/>
                <a:cs typeface="Corbel"/>
                <a:sym typeface="Corbel"/>
              </a:rPr>
              <a:t>agua potable (%)</a:t>
            </a:r>
            <a:endParaRPr/>
          </a:p>
        </p:txBody>
      </p:sp>
      <p:sp>
        <p:nvSpPr>
          <p:cNvPr id="293" name="Google Shape;293;p27"/>
          <p:cNvSpPr/>
          <p:nvPr/>
        </p:nvSpPr>
        <p:spPr>
          <a:xfrm>
            <a:off x="4729855" y="1250633"/>
            <a:ext cx="2976509" cy="30773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Saneamiento</a:t>
            </a:r>
            <a:endParaRPr/>
          </a:p>
        </p:txBody>
      </p:sp>
      <p:cxnSp>
        <p:nvCxnSpPr>
          <p:cNvPr id="294" name="Google Shape;294;p27"/>
          <p:cNvCxnSpPr/>
          <p:nvPr/>
        </p:nvCxnSpPr>
        <p:spPr>
          <a:xfrm flipH="1" rot="10800000">
            <a:off x="3810001" y="1404501"/>
            <a:ext cx="16340" cy="4462899"/>
          </a:xfrm>
          <a:prstGeom prst="straightConnector1">
            <a:avLst/>
          </a:prstGeom>
          <a:noFill/>
          <a:ln cap="rnd" cmpd="sng" w="22225">
            <a:solidFill>
              <a:srgbClr val="BFBFBF"/>
            </a:solidFill>
            <a:prstDash val="dot"/>
            <a:round/>
            <a:headEnd len="sm" w="sm" type="none"/>
            <a:tailEnd len="sm" w="sm" type="none"/>
          </a:ln>
        </p:spPr>
      </p:cxnSp>
      <p:cxnSp>
        <p:nvCxnSpPr>
          <p:cNvPr id="295" name="Google Shape;295;p27"/>
          <p:cNvCxnSpPr/>
          <p:nvPr/>
        </p:nvCxnSpPr>
        <p:spPr>
          <a:xfrm rot="10800000">
            <a:off x="1115811" y="2063870"/>
            <a:ext cx="7027174" cy="0"/>
          </a:xfrm>
          <a:prstGeom prst="straightConnector1">
            <a:avLst/>
          </a:prstGeom>
          <a:noFill/>
          <a:ln cap="rnd" cmpd="sng" w="22225">
            <a:solidFill>
              <a:srgbClr val="BFBFBF"/>
            </a:solidFill>
            <a:prstDash val="dot"/>
            <a:round/>
            <a:headEnd len="sm" w="sm" type="none"/>
            <a:tailEnd len="sm" w="sm" type="none"/>
          </a:ln>
        </p:spPr>
      </p:cxnSp>
      <p:sp>
        <p:nvSpPr>
          <p:cNvPr id="296" name="Google Shape;296;p27"/>
          <p:cNvSpPr/>
          <p:nvPr/>
        </p:nvSpPr>
        <p:spPr>
          <a:xfrm>
            <a:off x="3802551" y="1646958"/>
            <a:ext cx="2126151" cy="30773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Alcantarillado (%)</a:t>
            </a:r>
            <a:endParaRPr/>
          </a:p>
        </p:txBody>
      </p:sp>
      <p:sp>
        <p:nvSpPr>
          <p:cNvPr id="297" name="Google Shape;297;p27"/>
          <p:cNvSpPr/>
          <p:nvPr/>
        </p:nvSpPr>
        <p:spPr>
          <a:xfrm>
            <a:off x="6220713" y="1544960"/>
            <a:ext cx="1884172" cy="52318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Tratamiento de aguas servidas (%) (1)</a:t>
            </a:r>
            <a:endParaRPr/>
          </a:p>
        </p:txBody>
      </p:sp>
      <p:cxnSp>
        <p:nvCxnSpPr>
          <p:cNvPr id="298" name="Google Shape;298;p27"/>
          <p:cNvCxnSpPr/>
          <p:nvPr/>
        </p:nvCxnSpPr>
        <p:spPr>
          <a:xfrm rot="10800000">
            <a:off x="3848101" y="1533962"/>
            <a:ext cx="4294884" cy="0"/>
          </a:xfrm>
          <a:prstGeom prst="straightConnector1">
            <a:avLst/>
          </a:prstGeom>
          <a:noFill/>
          <a:ln cap="rnd" cmpd="sng" w="22225">
            <a:solidFill>
              <a:srgbClr val="BFBFBF"/>
            </a:solidFill>
            <a:prstDash val="dot"/>
            <a:round/>
            <a:headEnd len="sm" w="sm" type="none"/>
            <a:tailEnd len="sm" w="sm" type="none"/>
          </a:ln>
        </p:spPr>
      </p:cxnSp>
      <p:sp>
        <p:nvSpPr>
          <p:cNvPr id="299" name="Google Shape;299;p27"/>
          <p:cNvSpPr/>
          <p:nvPr/>
        </p:nvSpPr>
        <p:spPr>
          <a:xfrm>
            <a:off x="1083879" y="2013070"/>
            <a:ext cx="871756" cy="3970277"/>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2004 </a:t>
            </a:r>
            <a:endParaRPr/>
          </a:p>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2005</a:t>
            </a:r>
            <a:endParaRPr/>
          </a:p>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2006</a:t>
            </a:r>
            <a:endParaRPr/>
          </a:p>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2007</a:t>
            </a:r>
            <a:endParaRPr/>
          </a:p>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2008</a:t>
            </a:r>
            <a:endParaRPr/>
          </a:p>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2009</a:t>
            </a:r>
            <a:endParaRPr/>
          </a:p>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2010</a:t>
            </a:r>
            <a:endParaRPr/>
          </a:p>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2011</a:t>
            </a:r>
            <a:endParaRPr/>
          </a:p>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2012</a:t>
            </a:r>
            <a:endParaRPr/>
          </a:p>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2013</a:t>
            </a:r>
            <a:endParaRPr/>
          </a:p>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2014</a:t>
            </a:r>
            <a:endParaRPr/>
          </a:p>
          <a:p>
            <a:pPr indent="0" lvl="0" marL="0" marR="0" rtl="0" algn="ctr">
              <a:lnSpc>
                <a:spcPct val="150000"/>
              </a:lnSpc>
              <a:spcBef>
                <a:spcPts val="0"/>
              </a:spcBef>
              <a:spcAft>
                <a:spcPts val="0"/>
              </a:spcAft>
              <a:buNone/>
            </a:pPr>
            <a:r>
              <a:rPr lang="es-CL" sz="1400">
                <a:solidFill>
                  <a:srgbClr val="3AAFDE"/>
                </a:solidFill>
                <a:latin typeface="Corbel"/>
                <a:ea typeface="Corbel"/>
                <a:cs typeface="Corbel"/>
                <a:sym typeface="Corbel"/>
              </a:rPr>
              <a:t>2015</a:t>
            </a:r>
            <a:endParaRPr/>
          </a:p>
        </p:txBody>
      </p:sp>
      <p:sp>
        <p:nvSpPr>
          <p:cNvPr id="300" name="Google Shape;300;p27"/>
          <p:cNvSpPr/>
          <p:nvPr/>
        </p:nvSpPr>
        <p:spPr>
          <a:xfrm>
            <a:off x="2430079" y="2013070"/>
            <a:ext cx="871756" cy="3970277"/>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99,7</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99,90</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99,90</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99,90</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99,97</a:t>
            </a:r>
            <a:endParaRPr/>
          </a:p>
        </p:txBody>
      </p:sp>
      <p:sp>
        <p:nvSpPr>
          <p:cNvPr id="301" name="Google Shape;301;p27"/>
          <p:cNvSpPr/>
          <p:nvPr/>
        </p:nvSpPr>
        <p:spPr>
          <a:xfrm>
            <a:off x="4385879" y="2013070"/>
            <a:ext cx="871756" cy="3970277"/>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94,8</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94,9</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95,2</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95,2</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95,3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95,6</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95,9</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96,1</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96,29</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96,51</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96,65</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96,80</a:t>
            </a:r>
            <a:endParaRPr/>
          </a:p>
        </p:txBody>
      </p:sp>
      <p:sp>
        <p:nvSpPr>
          <p:cNvPr id="302" name="Google Shape;302;p27"/>
          <p:cNvSpPr/>
          <p:nvPr/>
        </p:nvSpPr>
        <p:spPr>
          <a:xfrm>
            <a:off x="6633779" y="2013070"/>
            <a:ext cx="871756" cy="3970277"/>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71,5</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73,3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81,9</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82,3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82,7</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83,3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86,9</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94,20</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99,82</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99,93</a:t>
            </a:r>
            <a:endParaRPr/>
          </a:p>
          <a:p>
            <a:pPr indent="0" lvl="0" marL="0" marR="0" rtl="0" algn="ctr">
              <a:lnSpc>
                <a:spcPct val="150000"/>
              </a:lnSpc>
              <a:spcBef>
                <a:spcPts val="0"/>
              </a:spcBef>
              <a:spcAft>
                <a:spcPts val="0"/>
              </a:spcAft>
              <a:buNone/>
            </a:pPr>
            <a:r>
              <a:rPr lang="es-CL" sz="1400">
                <a:solidFill>
                  <a:srgbClr val="7F7F7F"/>
                </a:solidFill>
                <a:latin typeface="Corbel"/>
                <a:ea typeface="Corbel"/>
                <a:cs typeface="Corbel"/>
                <a:sym typeface="Corbel"/>
              </a:rPr>
              <a:t>99,85</a:t>
            </a:r>
            <a:endParaRPr/>
          </a:p>
        </p:txBody>
      </p:sp>
      <p:cxnSp>
        <p:nvCxnSpPr>
          <p:cNvPr id="303" name="Google Shape;303;p27"/>
          <p:cNvCxnSpPr/>
          <p:nvPr/>
        </p:nvCxnSpPr>
        <p:spPr>
          <a:xfrm flipH="1" rot="10800000">
            <a:off x="2080601" y="1404501"/>
            <a:ext cx="7451" cy="4462899"/>
          </a:xfrm>
          <a:prstGeom prst="straightConnector1">
            <a:avLst/>
          </a:prstGeom>
          <a:noFill/>
          <a:ln cap="rnd" cmpd="sng" w="22225">
            <a:solidFill>
              <a:srgbClr val="BFBFBF"/>
            </a:solidFill>
            <a:prstDash val="dot"/>
            <a:round/>
            <a:headEnd len="sm" w="sm" type="none"/>
            <a:tailEnd len="sm" w="sm" type="none"/>
          </a:ln>
        </p:spPr>
      </p:cxnSp>
      <p:cxnSp>
        <p:nvCxnSpPr>
          <p:cNvPr id="304" name="Google Shape;304;p27"/>
          <p:cNvCxnSpPr/>
          <p:nvPr/>
        </p:nvCxnSpPr>
        <p:spPr>
          <a:xfrm rot="10800000">
            <a:off x="5928702" y="1556986"/>
            <a:ext cx="15325" cy="4310414"/>
          </a:xfrm>
          <a:prstGeom prst="straightConnector1">
            <a:avLst/>
          </a:prstGeom>
          <a:noFill/>
          <a:ln cap="rnd" cmpd="sng" w="22225">
            <a:solidFill>
              <a:srgbClr val="BFBFBF"/>
            </a:solidFill>
            <a:prstDash val="dot"/>
            <a:round/>
            <a:headEnd len="sm" w="sm" type="none"/>
            <a:tailEnd len="sm" w="sm" type="none"/>
          </a:ln>
        </p:spPr>
      </p:cxnSp>
      <p:sp>
        <p:nvSpPr>
          <p:cNvPr id="305" name="Google Shape;305;p27"/>
          <p:cNvSpPr txBox="1"/>
          <p:nvPr/>
        </p:nvSpPr>
        <p:spPr>
          <a:xfrm>
            <a:off x="4572001" y="5996047"/>
            <a:ext cx="4006230" cy="388656"/>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(1) Fuente: Superintendencia de Servicios Sanitarios (SISS).</a:t>
            </a:r>
            <a:endParaRPr/>
          </a:p>
        </p:txBody>
      </p:sp>
      <p:cxnSp>
        <p:nvCxnSpPr>
          <p:cNvPr id="306" name="Google Shape;306;p27"/>
          <p:cNvCxnSpPr/>
          <p:nvPr/>
        </p:nvCxnSpPr>
        <p:spPr>
          <a:xfrm rot="10800000">
            <a:off x="1115811" y="2406770"/>
            <a:ext cx="7027174" cy="0"/>
          </a:xfrm>
          <a:prstGeom prst="straightConnector1">
            <a:avLst/>
          </a:prstGeom>
          <a:noFill/>
          <a:ln cap="rnd" cmpd="sng" w="22225">
            <a:solidFill>
              <a:srgbClr val="BFBFBF"/>
            </a:solidFill>
            <a:prstDash val="dot"/>
            <a:round/>
            <a:headEnd len="sm" w="sm" type="none"/>
            <a:tailEnd len="sm" w="sm" type="none"/>
          </a:ln>
        </p:spPr>
      </p:cxnSp>
      <p:cxnSp>
        <p:nvCxnSpPr>
          <p:cNvPr id="307" name="Google Shape;307;p27"/>
          <p:cNvCxnSpPr/>
          <p:nvPr/>
        </p:nvCxnSpPr>
        <p:spPr>
          <a:xfrm rot="10800000">
            <a:off x="1115811" y="2724270"/>
            <a:ext cx="7027174" cy="0"/>
          </a:xfrm>
          <a:prstGeom prst="straightConnector1">
            <a:avLst/>
          </a:prstGeom>
          <a:noFill/>
          <a:ln cap="rnd" cmpd="sng" w="22225">
            <a:solidFill>
              <a:srgbClr val="BFBFBF"/>
            </a:solidFill>
            <a:prstDash val="dot"/>
            <a:round/>
            <a:headEnd len="sm" w="sm" type="none"/>
            <a:tailEnd len="sm" w="sm" type="none"/>
          </a:ln>
        </p:spPr>
      </p:cxnSp>
      <p:cxnSp>
        <p:nvCxnSpPr>
          <p:cNvPr id="308" name="Google Shape;308;p27"/>
          <p:cNvCxnSpPr/>
          <p:nvPr/>
        </p:nvCxnSpPr>
        <p:spPr>
          <a:xfrm rot="10800000">
            <a:off x="1115811" y="3054470"/>
            <a:ext cx="7027174" cy="0"/>
          </a:xfrm>
          <a:prstGeom prst="straightConnector1">
            <a:avLst/>
          </a:prstGeom>
          <a:noFill/>
          <a:ln cap="rnd" cmpd="sng" w="22225">
            <a:solidFill>
              <a:srgbClr val="BFBFBF"/>
            </a:solidFill>
            <a:prstDash val="dot"/>
            <a:round/>
            <a:headEnd len="sm" w="sm" type="none"/>
            <a:tailEnd len="sm" w="sm" type="none"/>
          </a:ln>
        </p:spPr>
      </p:cxnSp>
      <p:cxnSp>
        <p:nvCxnSpPr>
          <p:cNvPr id="309" name="Google Shape;309;p27"/>
          <p:cNvCxnSpPr/>
          <p:nvPr/>
        </p:nvCxnSpPr>
        <p:spPr>
          <a:xfrm rot="10800000">
            <a:off x="1115811" y="3371970"/>
            <a:ext cx="7027174" cy="0"/>
          </a:xfrm>
          <a:prstGeom prst="straightConnector1">
            <a:avLst/>
          </a:prstGeom>
          <a:noFill/>
          <a:ln cap="rnd" cmpd="sng" w="22225">
            <a:solidFill>
              <a:srgbClr val="BFBFBF"/>
            </a:solidFill>
            <a:prstDash val="dot"/>
            <a:round/>
            <a:headEnd len="sm" w="sm" type="none"/>
            <a:tailEnd len="sm" w="sm" type="none"/>
          </a:ln>
        </p:spPr>
      </p:cxnSp>
      <p:cxnSp>
        <p:nvCxnSpPr>
          <p:cNvPr id="310" name="Google Shape;310;p27"/>
          <p:cNvCxnSpPr/>
          <p:nvPr/>
        </p:nvCxnSpPr>
        <p:spPr>
          <a:xfrm rot="10800000">
            <a:off x="1115811" y="3676770"/>
            <a:ext cx="7027174" cy="0"/>
          </a:xfrm>
          <a:prstGeom prst="straightConnector1">
            <a:avLst/>
          </a:prstGeom>
          <a:noFill/>
          <a:ln cap="rnd" cmpd="sng" w="22225">
            <a:solidFill>
              <a:srgbClr val="BFBFBF"/>
            </a:solidFill>
            <a:prstDash val="dot"/>
            <a:round/>
            <a:headEnd len="sm" w="sm" type="none"/>
            <a:tailEnd len="sm" w="sm" type="none"/>
          </a:ln>
        </p:spPr>
      </p:cxnSp>
      <p:cxnSp>
        <p:nvCxnSpPr>
          <p:cNvPr id="311" name="Google Shape;311;p27"/>
          <p:cNvCxnSpPr/>
          <p:nvPr/>
        </p:nvCxnSpPr>
        <p:spPr>
          <a:xfrm rot="10800000">
            <a:off x="1115811" y="4006970"/>
            <a:ext cx="7027174" cy="0"/>
          </a:xfrm>
          <a:prstGeom prst="straightConnector1">
            <a:avLst/>
          </a:prstGeom>
          <a:noFill/>
          <a:ln cap="rnd" cmpd="sng" w="22225">
            <a:solidFill>
              <a:srgbClr val="BFBFBF"/>
            </a:solidFill>
            <a:prstDash val="dot"/>
            <a:round/>
            <a:headEnd len="sm" w="sm" type="none"/>
            <a:tailEnd len="sm" w="sm" type="none"/>
          </a:ln>
        </p:spPr>
      </p:cxnSp>
      <p:cxnSp>
        <p:nvCxnSpPr>
          <p:cNvPr id="312" name="Google Shape;312;p27"/>
          <p:cNvCxnSpPr/>
          <p:nvPr/>
        </p:nvCxnSpPr>
        <p:spPr>
          <a:xfrm rot="10800000">
            <a:off x="1115811" y="4337170"/>
            <a:ext cx="7027174" cy="0"/>
          </a:xfrm>
          <a:prstGeom prst="straightConnector1">
            <a:avLst/>
          </a:prstGeom>
          <a:noFill/>
          <a:ln cap="rnd" cmpd="sng" w="22225">
            <a:solidFill>
              <a:srgbClr val="BFBFBF"/>
            </a:solidFill>
            <a:prstDash val="dot"/>
            <a:round/>
            <a:headEnd len="sm" w="sm" type="none"/>
            <a:tailEnd len="sm" w="sm" type="none"/>
          </a:ln>
        </p:spPr>
      </p:cxnSp>
      <p:cxnSp>
        <p:nvCxnSpPr>
          <p:cNvPr id="313" name="Google Shape;313;p27"/>
          <p:cNvCxnSpPr/>
          <p:nvPr/>
        </p:nvCxnSpPr>
        <p:spPr>
          <a:xfrm rot="10800000">
            <a:off x="1115811" y="4641970"/>
            <a:ext cx="7027174" cy="0"/>
          </a:xfrm>
          <a:prstGeom prst="straightConnector1">
            <a:avLst/>
          </a:prstGeom>
          <a:noFill/>
          <a:ln cap="rnd" cmpd="sng" w="22225">
            <a:solidFill>
              <a:srgbClr val="BFBFBF"/>
            </a:solidFill>
            <a:prstDash val="dot"/>
            <a:round/>
            <a:headEnd len="sm" w="sm" type="none"/>
            <a:tailEnd len="sm" w="sm" type="none"/>
          </a:ln>
        </p:spPr>
      </p:cxnSp>
      <p:cxnSp>
        <p:nvCxnSpPr>
          <p:cNvPr id="314" name="Google Shape;314;p27"/>
          <p:cNvCxnSpPr/>
          <p:nvPr/>
        </p:nvCxnSpPr>
        <p:spPr>
          <a:xfrm rot="10800000">
            <a:off x="1115811" y="4984870"/>
            <a:ext cx="7027174" cy="0"/>
          </a:xfrm>
          <a:prstGeom prst="straightConnector1">
            <a:avLst/>
          </a:prstGeom>
          <a:noFill/>
          <a:ln cap="rnd" cmpd="sng" w="22225">
            <a:solidFill>
              <a:srgbClr val="BFBFBF"/>
            </a:solidFill>
            <a:prstDash val="dot"/>
            <a:round/>
            <a:headEnd len="sm" w="sm" type="none"/>
            <a:tailEnd len="sm" w="sm" type="none"/>
          </a:ln>
        </p:spPr>
      </p:cxnSp>
      <p:cxnSp>
        <p:nvCxnSpPr>
          <p:cNvPr id="315" name="Google Shape;315;p27"/>
          <p:cNvCxnSpPr/>
          <p:nvPr/>
        </p:nvCxnSpPr>
        <p:spPr>
          <a:xfrm rot="10800000">
            <a:off x="1115811" y="5302370"/>
            <a:ext cx="7027174" cy="0"/>
          </a:xfrm>
          <a:prstGeom prst="straightConnector1">
            <a:avLst/>
          </a:prstGeom>
          <a:noFill/>
          <a:ln cap="rnd" cmpd="sng" w="22225">
            <a:solidFill>
              <a:srgbClr val="BFBFBF"/>
            </a:solidFill>
            <a:prstDash val="dot"/>
            <a:round/>
            <a:headEnd len="sm" w="sm" type="none"/>
            <a:tailEnd len="sm" w="sm" type="none"/>
          </a:ln>
        </p:spPr>
      </p:cxnSp>
      <p:cxnSp>
        <p:nvCxnSpPr>
          <p:cNvPr id="316" name="Google Shape;316;p27"/>
          <p:cNvCxnSpPr/>
          <p:nvPr/>
        </p:nvCxnSpPr>
        <p:spPr>
          <a:xfrm rot="10800000">
            <a:off x="1115811" y="5619870"/>
            <a:ext cx="7027174" cy="0"/>
          </a:xfrm>
          <a:prstGeom prst="straightConnector1">
            <a:avLst/>
          </a:prstGeom>
          <a:noFill/>
          <a:ln cap="rnd" cmpd="sng" w="22225">
            <a:solidFill>
              <a:srgbClr val="BFBFBF"/>
            </a:solidFill>
            <a:prstDash val="dot"/>
            <a:round/>
            <a:headEnd len="sm" w="sm" type="none"/>
            <a:tailEnd len="sm" w="sm"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0" name="Shape 320"/>
        <p:cNvGrpSpPr/>
        <p:nvPr/>
      </p:nvGrpSpPr>
      <p:grpSpPr>
        <a:xfrm>
          <a:off x="0" y="0"/>
          <a:ext cx="0" cy="0"/>
          <a:chOff x="0" y="0"/>
          <a:chExt cx="0" cy="0"/>
        </a:xfrm>
      </p:grpSpPr>
      <p:sp>
        <p:nvSpPr>
          <p:cNvPr id="321" name="Google Shape;321;p28"/>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¿CÓMO SE OBTIENE EL AGUA POTABLE?</a:t>
            </a:r>
            <a:endParaRPr b="0" i="0" sz="2400" u="none" cap="none" strike="noStrike">
              <a:solidFill>
                <a:srgbClr val="3AAFDE"/>
              </a:solidFill>
              <a:latin typeface="Calibri"/>
              <a:ea typeface="Calibri"/>
              <a:cs typeface="Calibri"/>
              <a:sym typeface="Calibri"/>
            </a:endParaRPr>
          </a:p>
        </p:txBody>
      </p:sp>
      <p:sp>
        <p:nvSpPr>
          <p:cNvPr id="322" name="Google Shape;322;p28"/>
          <p:cNvSpPr txBox="1"/>
          <p:nvPr/>
        </p:nvSpPr>
        <p:spPr>
          <a:xfrm>
            <a:off x="1537856" y="5934873"/>
            <a:ext cx="6719454"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https://spenagroup.com/tratamiento-primario-del-agua-aguas-residuales-sistema-coagulacion-floculacion/</a:t>
            </a:r>
            <a:endParaRPr/>
          </a:p>
        </p:txBody>
      </p:sp>
      <p:pic>
        <p:nvPicPr>
          <p:cNvPr id="323" name="Google Shape;323;p28"/>
          <p:cNvPicPr preferRelativeResize="0"/>
          <p:nvPr/>
        </p:nvPicPr>
        <p:blipFill rotWithShape="1">
          <a:blip r:embed="rId4">
            <a:alphaModFix/>
          </a:blip>
          <a:srcRect b="0" l="0" r="0" t="0"/>
          <a:stretch/>
        </p:blipFill>
        <p:spPr>
          <a:xfrm>
            <a:off x="6715512" y="2197152"/>
            <a:ext cx="1849066" cy="1880512"/>
          </a:xfrm>
          <a:prstGeom prst="rect">
            <a:avLst/>
          </a:prstGeom>
          <a:noFill/>
          <a:ln>
            <a:noFill/>
          </a:ln>
        </p:spPr>
      </p:pic>
      <p:sp>
        <p:nvSpPr>
          <p:cNvPr id="324" name="Google Shape;324;p28"/>
          <p:cNvSpPr txBox="1"/>
          <p:nvPr/>
        </p:nvSpPr>
        <p:spPr>
          <a:xfrm>
            <a:off x="579422" y="1575309"/>
            <a:ext cx="5770578" cy="1409641"/>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Se produce en las plantas potabilizadoras o estaciones de tratamiento de agua potable (ETAP).</a:t>
            </a:r>
            <a:endParaRPr/>
          </a:p>
          <a:p>
            <a:pPr indent="0" lvl="0" marL="0" marR="0" rtl="0" algn="just">
              <a:lnSpc>
                <a:spcPct val="107000"/>
              </a:lnSpc>
              <a:spcBef>
                <a:spcPts val="0"/>
              </a:spcBef>
              <a:spcAft>
                <a:spcPts val="0"/>
              </a:spcAft>
              <a:buNone/>
            </a:pPr>
            <a:r>
              <a:rPr lang="es-CL" sz="1600">
                <a:solidFill>
                  <a:srgbClr val="7F7F7F"/>
                </a:solidFill>
                <a:latin typeface="Corbel"/>
                <a:ea typeface="Corbel"/>
                <a:cs typeface="Corbel"/>
                <a:sym typeface="Corbel"/>
              </a:rPr>
              <a:t>No existe un único sistema de potabilización que sirva para todo, sino que la tecnología utilizada varía según las características del lugar y si la fuente de contaminación es difusa o puntual. </a:t>
            </a:r>
            <a:endParaRPr/>
          </a:p>
        </p:txBody>
      </p:sp>
      <p:sp>
        <p:nvSpPr>
          <p:cNvPr id="325" name="Google Shape;325;p28"/>
          <p:cNvSpPr txBox="1"/>
          <p:nvPr/>
        </p:nvSpPr>
        <p:spPr>
          <a:xfrm>
            <a:off x="579422" y="3137409"/>
            <a:ext cx="5770578" cy="167311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7000"/>
              </a:lnSpc>
              <a:spcBef>
                <a:spcPts val="0"/>
              </a:spcBef>
              <a:spcAft>
                <a:spcPts val="0"/>
              </a:spcAft>
              <a:buClr>
                <a:srgbClr val="3AAFDE"/>
              </a:buClr>
              <a:buSzPts val="1600"/>
              <a:buFont typeface="Calibri"/>
              <a:buAutoNum type="alphaUcPeriod"/>
            </a:pPr>
            <a:r>
              <a:rPr lang="es-CL" sz="1600">
                <a:solidFill>
                  <a:srgbClr val="7F7F7F"/>
                </a:solidFill>
                <a:latin typeface="Corbel"/>
                <a:ea typeface="Corbel"/>
                <a:cs typeface="Corbel"/>
                <a:sym typeface="Corbel"/>
              </a:rPr>
              <a:t>La contaminación difusa es por una fuente no puntual, como por ejemplo las escorrentías de zonas agrícolas. </a:t>
            </a:r>
            <a:endParaRPr/>
          </a:p>
          <a:p>
            <a:pPr indent="-241300" lvl="0" marL="342900" marR="0" rtl="0" algn="just">
              <a:lnSpc>
                <a:spcPct val="107000"/>
              </a:lnSpc>
              <a:spcBef>
                <a:spcPts val="0"/>
              </a:spcBef>
              <a:spcAft>
                <a:spcPts val="0"/>
              </a:spcAft>
              <a:buClr>
                <a:srgbClr val="3AAFDE"/>
              </a:buClr>
              <a:buSzPts val="1600"/>
              <a:buFont typeface="Calibri"/>
              <a:buNone/>
            </a:pPr>
            <a:r>
              <a:t/>
            </a:r>
            <a:endParaRPr sz="1600">
              <a:solidFill>
                <a:srgbClr val="7F7F7F"/>
              </a:solidFill>
              <a:latin typeface="Corbel"/>
              <a:ea typeface="Corbel"/>
              <a:cs typeface="Corbel"/>
              <a:sym typeface="Corbel"/>
            </a:endParaRPr>
          </a:p>
          <a:p>
            <a:pPr indent="-342900" lvl="0" marL="342900" marR="0" rtl="0" algn="just">
              <a:lnSpc>
                <a:spcPct val="107000"/>
              </a:lnSpc>
              <a:spcBef>
                <a:spcPts val="0"/>
              </a:spcBef>
              <a:spcAft>
                <a:spcPts val="0"/>
              </a:spcAft>
              <a:buClr>
                <a:srgbClr val="3AAFDE"/>
              </a:buClr>
              <a:buSzPts val="1600"/>
              <a:buFont typeface="Calibri"/>
              <a:buAutoNum type="alphaUcPeriod"/>
            </a:pPr>
            <a:r>
              <a:rPr lang="es-CL" sz="1600">
                <a:solidFill>
                  <a:srgbClr val="7F7F7F"/>
                </a:solidFill>
                <a:latin typeface="Corbel"/>
                <a:ea typeface="Corbel"/>
                <a:cs typeface="Corbel"/>
                <a:sym typeface="Corbel"/>
              </a:rPr>
              <a:t>En cambio, la puntual consiste en verter un residuo líquido u otro contaminante en un lugar específico, por lo que se puede identificar y localizar la fuente. </a:t>
            </a:r>
            <a:endParaRPr/>
          </a:p>
        </p:txBody>
      </p:sp>
      <p:sp>
        <p:nvSpPr>
          <p:cNvPr id="326" name="Google Shape;326;p28"/>
          <p:cNvSpPr/>
          <p:nvPr/>
        </p:nvSpPr>
        <p:spPr>
          <a:xfrm>
            <a:off x="579422" y="5014027"/>
            <a:ext cx="5770578" cy="584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a:solidFill>
                  <a:srgbClr val="3AAFDE"/>
                </a:solidFill>
                <a:latin typeface="Corbel"/>
                <a:ea typeface="Corbel"/>
                <a:cs typeface="Corbel"/>
                <a:sym typeface="Corbel"/>
              </a:rPr>
              <a:t>Una ETAP consta de varias etapas donde se realizan diversos procesos físico-químicos.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p29"/>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PROCESOS QUE SE REALIZAN EN UNA ETAP</a:t>
            </a:r>
            <a:endParaRPr b="0" i="0" sz="2400" u="none" cap="none" strike="noStrike">
              <a:solidFill>
                <a:srgbClr val="3AAFDE"/>
              </a:solidFill>
              <a:latin typeface="Calibri"/>
              <a:ea typeface="Calibri"/>
              <a:cs typeface="Calibri"/>
              <a:sym typeface="Calibri"/>
            </a:endParaRPr>
          </a:p>
        </p:txBody>
      </p:sp>
      <p:pic>
        <p:nvPicPr>
          <p:cNvPr id="332" name="Google Shape;332;p29"/>
          <p:cNvPicPr preferRelativeResize="0"/>
          <p:nvPr/>
        </p:nvPicPr>
        <p:blipFill rotWithShape="1">
          <a:blip r:embed="rId4">
            <a:alphaModFix/>
          </a:blip>
          <a:srcRect b="0" l="0" r="0" t="0"/>
          <a:stretch/>
        </p:blipFill>
        <p:spPr>
          <a:xfrm>
            <a:off x="5232399" y="2449690"/>
            <a:ext cx="3211926" cy="2145469"/>
          </a:xfrm>
          <a:prstGeom prst="rect">
            <a:avLst/>
          </a:prstGeom>
          <a:noFill/>
          <a:ln>
            <a:noFill/>
          </a:ln>
        </p:spPr>
      </p:pic>
      <p:pic>
        <p:nvPicPr>
          <p:cNvPr id="333" name="Google Shape;333;p29"/>
          <p:cNvPicPr preferRelativeResize="0"/>
          <p:nvPr/>
        </p:nvPicPr>
        <p:blipFill rotWithShape="1">
          <a:blip r:embed="rId5">
            <a:alphaModFix/>
          </a:blip>
          <a:srcRect b="0" l="0" r="0" t="0"/>
          <a:stretch/>
        </p:blipFill>
        <p:spPr>
          <a:xfrm>
            <a:off x="531023" y="2446576"/>
            <a:ext cx="3734062" cy="1964848"/>
          </a:xfrm>
          <a:prstGeom prst="rect">
            <a:avLst/>
          </a:prstGeom>
          <a:noFill/>
          <a:ln>
            <a:noFill/>
          </a:ln>
        </p:spPr>
      </p:pic>
      <p:sp>
        <p:nvSpPr>
          <p:cNvPr id="334" name="Google Shape;334;p29"/>
          <p:cNvSpPr/>
          <p:nvPr/>
        </p:nvSpPr>
        <p:spPr>
          <a:xfrm>
            <a:off x="1303465" y="1739622"/>
            <a:ext cx="2189178"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2800">
                <a:solidFill>
                  <a:srgbClr val="A5A5A5"/>
                </a:solidFill>
                <a:latin typeface="Corbel"/>
                <a:ea typeface="Corbel"/>
                <a:cs typeface="Corbel"/>
                <a:sym typeface="Corbel"/>
              </a:rPr>
              <a:t>1. </a:t>
            </a:r>
            <a:r>
              <a:rPr b="1" i="1" lang="es-CL" sz="1600">
                <a:solidFill>
                  <a:srgbClr val="3AAFDE"/>
                </a:solidFill>
                <a:latin typeface="Corbel"/>
                <a:ea typeface="Corbel"/>
                <a:cs typeface="Corbel"/>
                <a:sym typeface="Corbel"/>
              </a:rPr>
              <a:t>DESBASTE </a:t>
            </a:r>
            <a:endParaRPr/>
          </a:p>
        </p:txBody>
      </p:sp>
      <p:sp>
        <p:nvSpPr>
          <p:cNvPr id="335" name="Google Shape;335;p29"/>
          <p:cNvSpPr/>
          <p:nvPr/>
        </p:nvSpPr>
        <p:spPr>
          <a:xfrm>
            <a:off x="5096145" y="1739622"/>
            <a:ext cx="3484435"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2800">
                <a:solidFill>
                  <a:srgbClr val="A5A5A5"/>
                </a:solidFill>
                <a:latin typeface="Corbel"/>
                <a:ea typeface="Corbel"/>
                <a:cs typeface="Corbel"/>
                <a:sym typeface="Corbel"/>
              </a:rPr>
              <a:t>2. </a:t>
            </a:r>
            <a:r>
              <a:rPr b="1" i="1" lang="es-CL" sz="1600">
                <a:solidFill>
                  <a:srgbClr val="3AAFDE"/>
                </a:solidFill>
                <a:latin typeface="Corbel"/>
                <a:ea typeface="Corbel"/>
                <a:cs typeface="Corbel"/>
                <a:sym typeface="Corbel"/>
              </a:rPr>
              <a:t>TRATAMIENTO FÍSICO-QUÍMICO</a:t>
            </a:r>
            <a:endParaRPr/>
          </a:p>
        </p:txBody>
      </p:sp>
      <p:sp>
        <p:nvSpPr>
          <p:cNvPr id="336" name="Google Shape;336;p29"/>
          <p:cNvSpPr txBox="1"/>
          <p:nvPr/>
        </p:nvSpPr>
        <p:spPr>
          <a:xfrm>
            <a:off x="1832264" y="5934873"/>
            <a:ext cx="6612061"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i="1" lang="es-CL" sz="1100">
                <a:solidFill>
                  <a:srgbClr val="7F7F7F"/>
                </a:solidFill>
                <a:latin typeface="Corbel"/>
                <a:ea typeface="Corbel"/>
                <a:cs typeface="Corbel"/>
                <a:sym typeface="Corbel"/>
              </a:rPr>
              <a:t>https://spenagroup.com/tratamiento-primario-del-agua-aguas-residuales-sistema-coagulacion-floculacion/</a:t>
            </a:r>
            <a:endParaRPr/>
          </a:p>
          <a:p>
            <a:pPr indent="0" lvl="0" marL="0" marR="0" rtl="0" algn="l">
              <a:spcBef>
                <a:spcPts val="0"/>
              </a:spcBef>
              <a:spcAft>
                <a:spcPts val="0"/>
              </a:spcAft>
              <a:buNone/>
            </a:pPr>
            <a:r>
              <a:t/>
            </a:r>
            <a:endParaRPr b="1" i="1" sz="1100">
              <a:solidFill>
                <a:srgbClr val="7F7F7F"/>
              </a:solidFill>
              <a:latin typeface="Corbel"/>
              <a:ea typeface="Corbel"/>
              <a:cs typeface="Corbel"/>
              <a:sym typeface="Corbe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0" name="Shape 340"/>
        <p:cNvGrpSpPr/>
        <p:nvPr/>
      </p:nvGrpSpPr>
      <p:grpSpPr>
        <a:xfrm>
          <a:off x="0" y="0"/>
          <a:ext cx="0" cy="0"/>
          <a:chOff x="0" y="0"/>
          <a:chExt cx="0" cy="0"/>
        </a:xfrm>
      </p:grpSpPr>
      <p:sp>
        <p:nvSpPr>
          <p:cNvPr id="341" name="Google Shape;341;p3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PROCESOS PARA LA CLARIFICACIÓN</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DEL AGUA</a:t>
            </a:r>
            <a:endParaRPr b="0" i="0" sz="2400" u="none" cap="none" strike="noStrike">
              <a:solidFill>
                <a:srgbClr val="3AAFDE"/>
              </a:solidFill>
              <a:latin typeface="Calibri"/>
              <a:ea typeface="Calibri"/>
              <a:cs typeface="Calibri"/>
              <a:sym typeface="Calibri"/>
            </a:endParaRPr>
          </a:p>
        </p:txBody>
      </p:sp>
      <p:sp>
        <p:nvSpPr>
          <p:cNvPr id="342" name="Google Shape;342;p30"/>
          <p:cNvSpPr txBox="1"/>
          <p:nvPr/>
        </p:nvSpPr>
        <p:spPr>
          <a:xfrm>
            <a:off x="1790699" y="5934873"/>
            <a:ext cx="65786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https://spenagroup.com/tratamiento-primario-del-agua-aguas-residuales-sistema-coagulacion-floculacion/</a:t>
            </a:r>
            <a:endParaRPr/>
          </a:p>
          <a:p>
            <a:pPr indent="0" lvl="0" marL="0" marR="0" rtl="0" algn="r">
              <a:spcBef>
                <a:spcPts val="0"/>
              </a:spcBef>
              <a:spcAft>
                <a:spcPts val="0"/>
              </a:spcAft>
              <a:buNone/>
            </a:pPr>
            <a:r>
              <a:t/>
            </a:r>
            <a:endParaRPr b="1" i="1" sz="1100">
              <a:solidFill>
                <a:srgbClr val="7F7F7F"/>
              </a:solidFill>
              <a:latin typeface="Corbel"/>
              <a:ea typeface="Corbel"/>
              <a:cs typeface="Corbel"/>
              <a:sym typeface="Corbel"/>
            </a:endParaRPr>
          </a:p>
        </p:txBody>
      </p:sp>
      <p:pic>
        <p:nvPicPr>
          <p:cNvPr id="343" name="Google Shape;343;p30"/>
          <p:cNvPicPr preferRelativeResize="0"/>
          <p:nvPr/>
        </p:nvPicPr>
        <p:blipFill rotWithShape="1">
          <a:blip r:embed="rId4">
            <a:alphaModFix/>
          </a:blip>
          <a:srcRect b="0" l="0" r="0" t="0"/>
          <a:stretch/>
        </p:blipFill>
        <p:spPr>
          <a:xfrm>
            <a:off x="515726" y="2054766"/>
            <a:ext cx="2526361" cy="3350814"/>
          </a:xfrm>
          <a:prstGeom prst="rect">
            <a:avLst/>
          </a:prstGeom>
          <a:noFill/>
          <a:ln>
            <a:noFill/>
          </a:ln>
        </p:spPr>
      </p:pic>
      <p:pic>
        <p:nvPicPr>
          <p:cNvPr id="344" name="Google Shape;344;p30"/>
          <p:cNvPicPr preferRelativeResize="0"/>
          <p:nvPr/>
        </p:nvPicPr>
        <p:blipFill rotWithShape="1">
          <a:blip r:embed="rId5">
            <a:alphaModFix/>
          </a:blip>
          <a:srcRect b="0" l="0" r="0" t="0"/>
          <a:stretch/>
        </p:blipFill>
        <p:spPr>
          <a:xfrm>
            <a:off x="3381395" y="2054766"/>
            <a:ext cx="2513110" cy="3350814"/>
          </a:xfrm>
          <a:prstGeom prst="rect">
            <a:avLst/>
          </a:prstGeom>
          <a:noFill/>
          <a:ln>
            <a:noFill/>
          </a:ln>
        </p:spPr>
      </p:pic>
      <p:pic>
        <p:nvPicPr>
          <p:cNvPr id="345" name="Google Shape;345;p30"/>
          <p:cNvPicPr preferRelativeResize="0"/>
          <p:nvPr/>
        </p:nvPicPr>
        <p:blipFill rotWithShape="1">
          <a:blip r:embed="rId6">
            <a:alphaModFix/>
          </a:blip>
          <a:srcRect b="0" l="0" r="0" t="0"/>
          <a:stretch/>
        </p:blipFill>
        <p:spPr>
          <a:xfrm>
            <a:off x="6101415" y="2889214"/>
            <a:ext cx="2526859" cy="1684572"/>
          </a:xfrm>
          <a:prstGeom prst="rect">
            <a:avLst/>
          </a:prstGeom>
          <a:noFill/>
          <a:ln>
            <a:noFill/>
          </a:ln>
        </p:spPr>
      </p:pic>
      <p:sp>
        <p:nvSpPr>
          <p:cNvPr id="346" name="Google Shape;346;p30"/>
          <p:cNvSpPr/>
          <p:nvPr/>
        </p:nvSpPr>
        <p:spPr>
          <a:xfrm>
            <a:off x="696110" y="1452420"/>
            <a:ext cx="2189178"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2800">
                <a:solidFill>
                  <a:srgbClr val="A5A5A5"/>
                </a:solidFill>
                <a:latin typeface="Corbel"/>
                <a:ea typeface="Corbel"/>
                <a:cs typeface="Corbel"/>
                <a:sym typeface="Corbel"/>
              </a:rPr>
              <a:t>1. </a:t>
            </a:r>
            <a:r>
              <a:rPr b="1" i="1" lang="es-CL" sz="1600">
                <a:solidFill>
                  <a:srgbClr val="3AAFDE"/>
                </a:solidFill>
                <a:latin typeface="Corbel"/>
                <a:ea typeface="Corbel"/>
                <a:cs typeface="Corbel"/>
                <a:sym typeface="Corbel"/>
              </a:rPr>
              <a:t>COAGULACIÓN</a:t>
            </a:r>
            <a:endParaRPr/>
          </a:p>
        </p:txBody>
      </p:sp>
      <p:sp>
        <p:nvSpPr>
          <p:cNvPr id="347" name="Google Shape;347;p30"/>
          <p:cNvSpPr/>
          <p:nvPr/>
        </p:nvSpPr>
        <p:spPr>
          <a:xfrm>
            <a:off x="3253326" y="1452420"/>
            <a:ext cx="2637348"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2800">
                <a:solidFill>
                  <a:srgbClr val="A5A5A5"/>
                </a:solidFill>
                <a:latin typeface="Corbel"/>
                <a:ea typeface="Corbel"/>
                <a:cs typeface="Corbel"/>
                <a:sym typeface="Corbel"/>
              </a:rPr>
              <a:t>2. </a:t>
            </a:r>
            <a:r>
              <a:rPr b="1" i="1" lang="es-CL" sz="1600">
                <a:solidFill>
                  <a:srgbClr val="3AAFDE"/>
                </a:solidFill>
                <a:latin typeface="Corbel"/>
                <a:ea typeface="Corbel"/>
                <a:cs typeface="Corbel"/>
                <a:sym typeface="Corbel"/>
              </a:rPr>
              <a:t>FLOCULACIÓN</a:t>
            </a:r>
            <a:endParaRPr/>
          </a:p>
        </p:txBody>
      </p:sp>
      <p:sp>
        <p:nvSpPr>
          <p:cNvPr id="348" name="Google Shape;348;p30"/>
          <p:cNvSpPr/>
          <p:nvPr/>
        </p:nvSpPr>
        <p:spPr>
          <a:xfrm>
            <a:off x="6046170" y="1452420"/>
            <a:ext cx="2637348"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2800">
                <a:solidFill>
                  <a:srgbClr val="A5A5A5"/>
                </a:solidFill>
                <a:latin typeface="Corbel"/>
                <a:ea typeface="Corbel"/>
                <a:cs typeface="Corbel"/>
                <a:sym typeface="Corbel"/>
              </a:rPr>
              <a:t>3. </a:t>
            </a:r>
            <a:r>
              <a:rPr b="1" i="1" lang="es-CL" sz="1600">
                <a:solidFill>
                  <a:srgbClr val="3AAFDE"/>
                </a:solidFill>
                <a:latin typeface="Corbel"/>
                <a:ea typeface="Corbel"/>
                <a:cs typeface="Corbel"/>
                <a:sym typeface="Corbel"/>
              </a:rPr>
              <a:t>SEDIMENTACIÓN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2" name="Shape 352"/>
        <p:cNvGrpSpPr/>
        <p:nvPr/>
      </p:nvGrpSpPr>
      <p:grpSpPr>
        <a:xfrm>
          <a:off x="0" y="0"/>
          <a:ext cx="0" cy="0"/>
          <a:chOff x="0" y="0"/>
          <a:chExt cx="0" cy="0"/>
        </a:xfrm>
      </p:grpSpPr>
      <p:sp>
        <p:nvSpPr>
          <p:cNvPr id="353" name="Google Shape;353;p31"/>
          <p:cNvSpPr txBox="1"/>
          <p:nvPr/>
        </p:nvSpPr>
        <p:spPr>
          <a:xfrm>
            <a:off x="1790699" y="5934873"/>
            <a:ext cx="65786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https://spenagroup.com/tratamiento-primario-del-agua-aguas-residuales-sistema-coagulacion-floculacion/</a:t>
            </a:r>
            <a:endParaRPr/>
          </a:p>
          <a:p>
            <a:pPr indent="0" lvl="0" marL="0" marR="0" rtl="0" algn="r">
              <a:spcBef>
                <a:spcPts val="0"/>
              </a:spcBef>
              <a:spcAft>
                <a:spcPts val="0"/>
              </a:spcAft>
              <a:buNone/>
            </a:pPr>
            <a:r>
              <a:t/>
            </a:r>
            <a:endParaRPr b="1" i="1" sz="1100">
              <a:solidFill>
                <a:srgbClr val="7F7F7F"/>
              </a:solidFill>
              <a:latin typeface="Corbel"/>
              <a:ea typeface="Corbel"/>
              <a:cs typeface="Corbel"/>
              <a:sym typeface="Corbel"/>
            </a:endParaRPr>
          </a:p>
        </p:txBody>
      </p:sp>
      <p:sp>
        <p:nvSpPr>
          <p:cNvPr id="354" name="Google Shape;354;p31"/>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PRINCIPIO DE FLOCULACIÓN</a:t>
            </a:r>
            <a:endParaRPr b="0" i="0" sz="2400" u="none" cap="none" strike="noStrike">
              <a:solidFill>
                <a:srgbClr val="3AAFDE"/>
              </a:solidFill>
              <a:latin typeface="Calibri"/>
              <a:ea typeface="Calibri"/>
              <a:cs typeface="Calibri"/>
              <a:sym typeface="Calibri"/>
            </a:endParaRPr>
          </a:p>
        </p:txBody>
      </p:sp>
      <p:pic>
        <p:nvPicPr>
          <p:cNvPr id="355" name="Google Shape;355;p31"/>
          <p:cNvPicPr preferRelativeResize="0"/>
          <p:nvPr/>
        </p:nvPicPr>
        <p:blipFill rotWithShape="1">
          <a:blip r:embed="rId4">
            <a:alphaModFix/>
          </a:blip>
          <a:srcRect b="0" l="0" r="0" t="0"/>
          <a:stretch/>
        </p:blipFill>
        <p:spPr>
          <a:xfrm>
            <a:off x="660400" y="2044700"/>
            <a:ext cx="7823200" cy="2768600"/>
          </a:xfrm>
          <a:prstGeom prst="rect">
            <a:avLst/>
          </a:prstGeom>
          <a:noFill/>
          <a:ln>
            <a:noFill/>
          </a:ln>
        </p:spPr>
      </p:pic>
      <p:sp>
        <p:nvSpPr>
          <p:cNvPr id="356" name="Google Shape;356;p31"/>
          <p:cNvSpPr/>
          <p:nvPr/>
        </p:nvSpPr>
        <p:spPr>
          <a:xfrm>
            <a:off x="848509" y="4813300"/>
            <a:ext cx="2088653"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a:solidFill>
                  <a:srgbClr val="A5A5A5"/>
                </a:solidFill>
                <a:latin typeface="Corbel"/>
                <a:ea typeface="Corbel"/>
                <a:cs typeface="Corbel"/>
                <a:sym typeface="Corbel"/>
              </a:rPr>
              <a:t>AGUA-GELATINA</a:t>
            </a:r>
            <a:endParaRPr b="1" i="1" sz="1050">
              <a:solidFill>
                <a:srgbClr val="F78C00"/>
              </a:solidFill>
              <a:latin typeface="Corbel"/>
              <a:ea typeface="Corbel"/>
              <a:cs typeface="Corbel"/>
              <a:sym typeface="Corbel"/>
            </a:endParaRPr>
          </a:p>
        </p:txBody>
      </p:sp>
      <p:sp>
        <p:nvSpPr>
          <p:cNvPr id="357" name="Google Shape;357;p31"/>
          <p:cNvSpPr/>
          <p:nvPr/>
        </p:nvSpPr>
        <p:spPr>
          <a:xfrm>
            <a:off x="3550148" y="4813300"/>
            <a:ext cx="2088653"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a:solidFill>
                  <a:srgbClr val="A5A5A5"/>
                </a:solidFill>
                <a:latin typeface="Corbel"/>
                <a:ea typeface="Corbel"/>
                <a:cs typeface="Corbel"/>
                <a:sym typeface="Corbel"/>
              </a:rPr>
              <a:t>COÁGULOS</a:t>
            </a:r>
            <a:endParaRPr b="1" i="1" sz="1050">
              <a:solidFill>
                <a:srgbClr val="F78C00"/>
              </a:solidFill>
              <a:latin typeface="Corbel"/>
              <a:ea typeface="Corbel"/>
              <a:cs typeface="Corbel"/>
              <a:sym typeface="Corbel"/>
            </a:endParaRPr>
          </a:p>
        </p:txBody>
      </p:sp>
      <p:sp>
        <p:nvSpPr>
          <p:cNvPr id="358" name="Google Shape;358;p31"/>
          <p:cNvSpPr/>
          <p:nvPr/>
        </p:nvSpPr>
        <p:spPr>
          <a:xfrm>
            <a:off x="6210223" y="4813300"/>
            <a:ext cx="2088653"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600">
                <a:solidFill>
                  <a:srgbClr val="A5A5A5"/>
                </a:solidFill>
                <a:latin typeface="Corbel"/>
                <a:ea typeface="Corbel"/>
                <a:cs typeface="Corbel"/>
                <a:sym typeface="Corbel"/>
              </a:rPr>
              <a:t>FLÓCULOS</a:t>
            </a:r>
            <a:endParaRPr b="1" i="1" sz="1050">
              <a:solidFill>
                <a:srgbClr val="F78C00"/>
              </a:solidFill>
              <a:latin typeface="Corbel"/>
              <a:ea typeface="Corbel"/>
              <a:cs typeface="Corbel"/>
              <a:sym typeface="Corbel"/>
            </a:endParaRPr>
          </a:p>
        </p:txBody>
      </p:sp>
      <p:pic>
        <p:nvPicPr>
          <p:cNvPr id="359" name="Google Shape;359;p31"/>
          <p:cNvPicPr preferRelativeResize="0"/>
          <p:nvPr/>
        </p:nvPicPr>
        <p:blipFill rotWithShape="1">
          <a:blip r:embed="rId5">
            <a:alphaModFix/>
          </a:blip>
          <a:srcRect b="0" l="0" r="0" t="0"/>
          <a:stretch/>
        </p:blipFill>
        <p:spPr>
          <a:xfrm>
            <a:off x="5079999" y="190376"/>
            <a:ext cx="1423832" cy="144804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3" name="Shape 363"/>
        <p:cNvGrpSpPr/>
        <p:nvPr/>
      </p:nvGrpSpPr>
      <p:grpSpPr>
        <a:xfrm>
          <a:off x="0" y="0"/>
          <a:ext cx="0" cy="0"/>
          <a:chOff x="0" y="0"/>
          <a:chExt cx="0" cy="0"/>
        </a:xfrm>
      </p:grpSpPr>
      <p:sp>
        <p:nvSpPr>
          <p:cNvPr id="364" name="Google Shape;364;p32"/>
          <p:cNvSpPr txBox="1"/>
          <p:nvPr/>
        </p:nvSpPr>
        <p:spPr>
          <a:xfrm>
            <a:off x="1790699" y="5934873"/>
            <a:ext cx="65786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b="1" i="1" lang="es-CL" sz="1100">
                <a:solidFill>
                  <a:srgbClr val="7F7F7F"/>
                </a:solidFill>
                <a:latin typeface="Corbel"/>
                <a:ea typeface="Corbel"/>
                <a:cs typeface="Corbel"/>
                <a:sym typeface="Corbel"/>
              </a:rPr>
              <a:t>https://spenagroup.com/tratamiento-primario-del-agua-aguas-residuales-sistema-coagulacion-floculacion/</a:t>
            </a:r>
            <a:endParaRPr/>
          </a:p>
          <a:p>
            <a:pPr indent="0" lvl="0" marL="0" marR="0" rtl="0" algn="l">
              <a:spcBef>
                <a:spcPts val="0"/>
              </a:spcBef>
              <a:spcAft>
                <a:spcPts val="0"/>
              </a:spcAft>
              <a:buNone/>
            </a:pPr>
            <a:r>
              <a:t/>
            </a:r>
            <a:endParaRPr b="1" i="1" sz="1100">
              <a:solidFill>
                <a:srgbClr val="7F7F7F"/>
              </a:solidFill>
              <a:latin typeface="Corbel"/>
              <a:ea typeface="Corbel"/>
              <a:cs typeface="Corbel"/>
              <a:sym typeface="Corbel"/>
            </a:endParaRPr>
          </a:p>
        </p:txBody>
      </p:sp>
      <p:sp>
        <p:nvSpPr>
          <p:cNvPr id="365" name="Google Shape;365;p32"/>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PRINCIPIO DE FLOCULACIÓN</a:t>
            </a:r>
            <a:endParaRPr b="0" i="0" sz="2400" u="none" cap="none" strike="noStrike">
              <a:solidFill>
                <a:srgbClr val="3AAFDE"/>
              </a:solidFill>
              <a:latin typeface="Calibri"/>
              <a:ea typeface="Calibri"/>
              <a:cs typeface="Calibri"/>
              <a:sym typeface="Calibri"/>
            </a:endParaRPr>
          </a:p>
        </p:txBody>
      </p:sp>
      <p:pic>
        <p:nvPicPr>
          <p:cNvPr id="366" name="Google Shape;366;p32"/>
          <p:cNvPicPr preferRelativeResize="0"/>
          <p:nvPr/>
        </p:nvPicPr>
        <p:blipFill rotWithShape="1">
          <a:blip r:embed="rId4">
            <a:alphaModFix/>
          </a:blip>
          <a:srcRect b="0" l="0" r="0" t="0"/>
          <a:stretch/>
        </p:blipFill>
        <p:spPr>
          <a:xfrm>
            <a:off x="5079999" y="190376"/>
            <a:ext cx="1423832" cy="1448046"/>
          </a:xfrm>
          <a:prstGeom prst="rect">
            <a:avLst/>
          </a:prstGeom>
          <a:noFill/>
          <a:ln>
            <a:noFill/>
          </a:ln>
        </p:spPr>
      </p:pic>
      <p:pic>
        <p:nvPicPr>
          <p:cNvPr id="367" name="Google Shape;367;p32"/>
          <p:cNvPicPr preferRelativeResize="0"/>
          <p:nvPr/>
        </p:nvPicPr>
        <p:blipFill rotWithShape="1">
          <a:blip r:embed="rId5">
            <a:alphaModFix/>
          </a:blip>
          <a:srcRect b="0" l="0" r="0" t="0"/>
          <a:stretch/>
        </p:blipFill>
        <p:spPr>
          <a:xfrm>
            <a:off x="1502853" y="2006857"/>
            <a:ext cx="6138294" cy="3952199"/>
          </a:xfrm>
          <a:prstGeom prst="rect">
            <a:avLst/>
          </a:prstGeom>
          <a:noFill/>
          <a:ln>
            <a:noFill/>
          </a:ln>
        </p:spPr>
      </p:pic>
      <p:sp>
        <p:nvSpPr>
          <p:cNvPr id="368" name="Google Shape;368;p32"/>
          <p:cNvSpPr txBox="1"/>
          <p:nvPr/>
        </p:nvSpPr>
        <p:spPr>
          <a:xfrm>
            <a:off x="675447" y="4311033"/>
            <a:ext cx="108754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PARTÍCULAS</a:t>
            </a:r>
            <a:endParaRPr/>
          </a:p>
          <a:p>
            <a:pPr indent="0" lvl="0" marL="0" marR="0" rtl="0" algn="l">
              <a:spcBef>
                <a:spcPts val="0"/>
              </a:spcBef>
              <a:spcAft>
                <a:spcPts val="0"/>
              </a:spcAft>
              <a:buNone/>
            </a:pPr>
            <a:r>
              <a:rPr b="1" lang="es-CL" sz="1200">
                <a:solidFill>
                  <a:srgbClr val="7F7F7F"/>
                </a:solidFill>
                <a:latin typeface="Corbel"/>
                <a:ea typeface="Corbel"/>
                <a:cs typeface="Corbel"/>
                <a:sym typeface="Corbel"/>
              </a:rPr>
              <a:t>COLOIDALES</a:t>
            </a:r>
            <a:endParaRPr/>
          </a:p>
        </p:txBody>
      </p:sp>
      <p:cxnSp>
        <p:nvCxnSpPr>
          <p:cNvPr id="369" name="Google Shape;369;p32"/>
          <p:cNvCxnSpPr/>
          <p:nvPr/>
        </p:nvCxnSpPr>
        <p:spPr>
          <a:xfrm rot="10800000">
            <a:off x="703157" y="4772698"/>
            <a:ext cx="1508082" cy="0"/>
          </a:xfrm>
          <a:prstGeom prst="straightConnector1">
            <a:avLst/>
          </a:prstGeom>
          <a:noFill/>
          <a:ln cap="rnd" cmpd="sng" w="38100">
            <a:solidFill>
              <a:srgbClr val="979797"/>
            </a:solidFill>
            <a:prstDash val="dot"/>
            <a:round/>
            <a:headEnd len="sm" w="sm" type="none"/>
            <a:tailEnd len="sm" w="sm" type="none"/>
          </a:ln>
        </p:spPr>
      </p:cxnSp>
      <p:sp>
        <p:nvSpPr>
          <p:cNvPr id="370" name="Google Shape;370;p32"/>
          <p:cNvSpPr txBox="1"/>
          <p:nvPr/>
        </p:nvSpPr>
        <p:spPr>
          <a:xfrm>
            <a:off x="2169321" y="1823731"/>
            <a:ext cx="189468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AAFDE"/>
                </a:solidFill>
                <a:latin typeface="Corbel"/>
                <a:ea typeface="Corbel"/>
                <a:cs typeface="Corbel"/>
                <a:sym typeface="Corbel"/>
              </a:rPr>
              <a:t>SIN FLOCULACIÓN</a:t>
            </a:r>
            <a:endParaRPr/>
          </a:p>
        </p:txBody>
      </p:sp>
      <p:sp>
        <p:nvSpPr>
          <p:cNvPr id="371" name="Google Shape;371;p32"/>
          <p:cNvSpPr txBox="1"/>
          <p:nvPr/>
        </p:nvSpPr>
        <p:spPr>
          <a:xfrm>
            <a:off x="5078776" y="1823731"/>
            <a:ext cx="199086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600">
                <a:solidFill>
                  <a:srgbClr val="3AAFDE"/>
                </a:solidFill>
                <a:latin typeface="Corbel"/>
                <a:ea typeface="Corbel"/>
                <a:cs typeface="Corbel"/>
                <a:sym typeface="Corbel"/>
              </a:rPr>
              <a:t>CON FLOCULACIÓN</a:t>
            </a:r>
            <a:endParaRPr/>
          </a:p>
        </p:txBody>
      </p:sp>
      <p:sp>
        <p:nvSpPr>
          <p:cNvPr id="372" name="Google Shape;372;p32"/>
          <p:cNvSpPr txBox="1"/>
          <p:nvPr/>
        </p:nvSpPr>
        <p:spPr>
          <a:xfrm>
            <a:off x="7422610" y="2759324"/>
            <a:ext cx="1177182"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PARTÍCULAS</a:t>
            </a:r>
            <a:endParaRPr/>
          </a:p>
          <a:p>
            <a:pPr indent="0" lvl="0" marL="0" marR="0" rtl="0" algn="r">
              <a:spcBef>
                <a:spcPts val="0"/>
              </a:spcBef>
              <a:spcAft>
                <a:spcPts val="0"/>
              </a:spcAft>
              <a:buNone/>
            </a:pPr>
            <a:r>
              <a:rPr b="1" lang="es-CL" sz="1200">
                <a:solidFill>
                  <a:srgbClr val="7F7F7F"/>
                </a:solidFill>
                <a:latin typeface="Corbel"/>
                <a:ea typeface="Corbel"/>
                <a:cs typeface="Corbel"/>
                <a:sym typeface="Corbel"/>
              </a:rPr>
              <a:t>COAGULADAS</a:t>
            </a:r>
            <a:endParaRPr/>
          </a:p>
        </p:txBody>
      </p:sp>
      <p:cxnSp>
        <p:nvCxnSpPr>
          <p:cNvPr id="373" name="Google Shape;373;p32"/>
          <p:cNvCxnSpPr/>
          <p:nvPr/>
        </p:nvCxnSpPr>
        <p:spPr>
          <a:xfrm rot="10800000">
            <a:off x="7232076" y="3220989"/>
            <a:ext cx="1326151" cy="0"/>
          </a:xfrm>
          <a:prstGeom prst="straightConnector1">
            <a:avLst/>
          </a:prstGeom>
          <a:noFill/>
          <a:ln cap="rnd" cmpd="sng" w="38100">
            <a:solidFill>
              <a:srgbClr val="D2EBF7"/>
            </a:solidFill>
            <a:prstDash val="dot"/>
            <a:round/>
            <a:headEnd len="sm" w="sm" type="none"/>
            <a:tailEnd len="sm" w="sm" type="none"/>
          </a:ln>
        </p:spPr>
      </p:cxnSp>
      <p:sp>
        <p:nvSpPr>
          <p:cNvPr id="374" name="Google Shape;374;p32"/>
          <p:cNvSpPr txBox="1"/>
          <p:nvPr/>
        </p:nvSpPr>
        <p:spPr>
          <a:xfrm>
            <a:off x="7621190" y="4006233"/>
            <a:ext cx="978602" cy="46166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s-CL" sz="1200">
                <a:solidFill>
                  <a:srgbClr val="7F7F7F"/>
                </a:solidFill>
                <a:latin typeface="Corbel"/>
                <a:ea typeface="Corbel"/>
                <a:cs typeface="Corbel"/>
                <a:sym typeface="Corbel"/>
              </a:rPr>
              <a:t>ARENA</a:t>
            </a:r>
            <a:endParaRPr/>
          </a:p>
          <a:p>
            <a:pPr indent="0" lvl="0" marL="0" marR="0" rtl="0" algn="r">
              <a:spcBef>
                <a:spcPts val="0"/>
              </a:spcBef>
              <a:spcAft>
                <a:spcPts val="0"/>
              </a:spcAft>
              <a:buNone/>
            </a:pPr>
            <a:r>
              <a:rPr b="1" lang="es-CL" sz="1200">
                <a:solidFill>
                  <a:srgbClr val="7F7F7F"/>
                </a:solidFill>
                <a:latin typeface="Corbel"/>
                <a:ea typeface="Corbel"/>
                <a:cs typeface="Corbel"/>
                <a:sym typeface="Corbel"/>
              </a:rPr>
              <a:t>DEL FILTRO</a:t>
            </a:r>
            <a:endParaRPr/>
          </a:p>
        </p:txBody>
      </p:sp>
      <p:cxnSp>
        <p:nvCxnSpPr>
          <p:cNvPr id="375" name="Google Shape;375;p32"/>
          <p:cNvCxnSpPr/>
          <p:nvPr/>
        </p:nvCxnSpPr>
        <p:spPr>
          <a:xfrm rot="10800000">
            <a:off x="7069642" y="4467898"/>
            <a:ext cx="1488586" cy="0"/>
          </a:xfrm>
          <a:prstGeom prst="straightConnector1">
            <a:avLst/>
          </a:prstGeom>
          <a:noFill/>
          <a:ln cap="rnd" cmpd="sng" w="38100">
            <a:solidFill>
              <a:srgbClr val="3AAFDE"/>
            </a:solidFill>
            <a:prstDash val="dot"/>
            <a:round/>
            <a:headEnd len="sm" w="sm" type="none"/>
            <a:tailEnd len="sm" w="sm"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9" name="Shape 379"/>
        <p:cNvGrpSpPr/>
        <p:nvPr/>
      </p:nvGrpSpPr>
      <p:grpSpPr>
        <a:xfrm>
          <a:off x="0" y="0"/>
          <a:ext cx="0" cy="0"/>
          <a:chOff x="0" y="0"/>
          <a:chExt cx="0" cy="0"/>
        </a:xfrm>
      </p:grpSpPr>
      <p:sp>
        <p:nvSpPr>
          <p:cNvPr id="380" name="Google Shape;380;p3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¿EN QUÉ TIPO DE ACTIVIDADES USAMOS EL AGUA POTABLE?</a:t>
            </a:r>
            <a:endParaRPr b="0" i="0" sz="2400" u="none" cap="none" strike="noStrike">
              <a:solidFill>
                <a:srgbClr val="3AAFDE"/>
              </a:solidFill>
              <a:latin typeface="Calibri"/>
              <a:ea typeface="Calibri"/>
              <a:cs typeface="Calibri"/>
              <a:sym typeface="Calibri"/>
            </a:endParaRPr>
          </a:p>
        </p:txBody>
      </p:sp>
      <p:sp>
        <p:nvSpPr>
          <p:cNvPr id="381" name="Google Shape;381;p33"/>
          <p:cNvSpPr txBox="1"/>
          <p:nvPr/>
        </p:nvSpPr>
        <p:spPr>
          <a:xfrm>
            <a:off x="564097" y="1113533"/>
            <a:ext cx="7916878" cy="55331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None/>
            </a:pPr>
            <a:r>
              <a:rPr lang="es-CL" sz="1400">
                <a:solidFill>
                  <a:srgbClr val="7F7F7F"/>
                </a:solidFill>
                <a:latin typeface="Corbel"/>
                <a:ea typeface="Corbel"/>
                <a:cs typeface="Corbel"/>
                <a:sym typeface="Corbel"/>
              </a:rPr>
              <a:t>En el hogar, el agua es utilizada para distintos usos. En la tabla se indica el consumo promedio de agua en Chile de las diferentes actividades domésticas. </a:t>
            </a:r>
            <a:r>
              <a:rPr i="1" lang="es-CL" sz="1050">
                <a:solidFill>
                  <a:srgbClr val="7F7F7F"/>
                </a:solidFill>
                <a:latin typeface="Corbel"/>
                <a:ea typeface="Corbel"/>
                <a:cs typeface="Corbel"/>
                <a:sym typeface="Corbel"/>
              </a:rPr>
              <a:t>(Fuente: http://www.siss.gob.cl/577/articles-8644_Manual_para_hogar.pdf).</a:t>
            </a:r>
            <a:endParaRPr i="1" sz="1400">
              <a:solidFill>
                <a:srgbClr val="7F7F7F"/>
              </a:solidFill>
              <a:latin typeface="Corbel"/>
              <a:ea typeface="Corbel"/>
              <a:cs typeface="Corbel"/>
              <a:sym typeface="Corbel"/>
            </a:endParaRPr>
          </a:p>
        </p:txBody>
      </p:sp>
      <p:sp>
        <p:nvSpPr>
          <p:cNvPr id="382" name="Google Shape;382;p33"/>
          <p:cNvSpPr/>
          <p:nvPr/>
        </p:nvSpPr>
        <p:spPr>
          <a:xfrm>
            <a:off x="1748406" y="1960050"/>
            <a:ext cx="2277913"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3AAFDE"/>
                </a:solidFill>
                <a:latin typeface="Corbel"/>
                <a:ea typeface="Corbel"/>
                <a:cs typeface="Corbel"/>
                <a:sym typeface="Corbel"/>
              </a:rPr>
              <a:t>Actividades</a:t>
            </a:r>
            <a:endParaRPr/>
          </a:p>
        </p:txBody>
      </p:sp>
      <p:cxnSp>
        <p:nvCxnSpPr>
          <p:cNvPr id="383" name="Google Shape;383;p33"/>
          <p:cNvCxnSpPr/>
          <p:nvPr/>
        </p:nvCxnSpPr>
        <p:spPr>
          <a:xfrm rot="10800000">
            <a:off x="1748407" y="2378154"/>
            <a:ext cx="5647187" cy="0"/>
          </a:xfrm>
          <a:prstGeom prst="straightConnector1">
            <a:avLst/>
          </a:prstGeom>
          <a:noFill/>
          <a:ln cap="rnd" cmpd="sng" w="22225">
            <a:solidFill>
              <a:srgbClr val="BFBFBF"/>
            </a:solidFill>
            <a:prstDash val="dot"/>
            <a:round/>
            <a:headEnd len="sm" w="sm" type="none"/>
            <a:tailEnd len="sm" w="sm" type="none"/>
          </a:ln>
        </p:spPr>
      </p:cxnSp>
      <p:cxnSp>
        <p:nvCxnSpPr>
          <p:cNvPr id="384" name="Google Shape;384;p33"/>
          <p:cNvCxnSpPr/>
          <p:nvPr/>
        </p:nvCxnSpPr>
        <p:spPr>
          <a:xfrm rot="10800000">
            <a:off x="4522537" y="1982195"/>
            <a:ext cx="0" cy="4089237"/>
          </a:xfrm>
          <a:prstGeom prst="straightConnector1">
            <a:avLst/>
          </a:prstGeom>
          <a:noFill/>
          <a:ln cap="rnd" cmpd="sng" w="22225">
            <a:solidFill>
              <a:srgbClr val="BFBFBF"/>
            </a:solidFill>
            <a:prstDash val="dot"/>
            <a:round/>
            <a:headEnd len="sm" w="sm" type="none"/>
            <a:tailEnd len="sm" w="sm" type="none"/>
          </a:ln>
        </p:spPr>
      </p:cxnSp>
      <p:sp>
        <p:nvSpPr>
          <p:cNvPr id="385" name="Google Shape;385;p33"/>
          <p:cNvSpPr/>
          <p:nvPr/>
        </p:nvSpPr>
        <p:spPr>
          <a:xfrm>
            <a:off x="1466707" y="2378154"/>
            <a:ext cx="2990654" cy="3693278"/>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Lavarse las manos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Lavarse los dientes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Llenar la tina del baño</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Ducharse</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Poner una lavadora</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Utilizar el lavavajillas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Lavar los platos a mano</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Vaciar el estanque (nuevos) del WC</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Vaciar el estanque (antiguos) del WC</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En la cocina y para beber</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Limpiar la casa</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Lavar el auto</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Regar 100m</a:t>
            </a:r>
            <a:r>
              <a:rPr baseline="30000" lang="es-CL" sz="1200">
                <a:solidFill>
                  <a:srgbClr val="7F7F7F"/>
                </a:solidFill>
                <a:latin typeface="Corbel"/>
                <a:ea typeface="Corbel"/>
                <a:cs typeface="Corbel"/>
                <a:sym typeface="Corbel"/>
              </a:rPr>
              <a:t>2  </a:t>
            </a:r>
            <a:r>
              <a:rPr lang="es-CL" sz="1200">
                <a:solidFill>
                  <a:srgbClr val="7F7F7F"/>
                </a:solidFill>
                <a:latin typeface="Corbel"/>
                <a:ea typeface="Corbel"/>
                <a:cs typeface="Corbel"/>
                <a:sym typeface="Corbel"/>
              </a:rPr>
              <a:t>de césped del jardín</a:t>
            </a:r>
            <a:endParaRPr/>
          </a:p>
        </p:txBody>
      </p:sp>
      <p:sp>
        <p:nvSpPr>
          <p:cNvPr id="386" name="Google Shape;386;p33"/>
          <p:cNvSpPr/>
          <p:nvPr/>
        </p:nvSpPr>
        <p:spPr>
          <a:xfrm>
            <a:off x="4522537" y="1934718"/>
            <a:ext cx="2873052"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3AAFDE"/>
                </a:solidFill>
                <a:latin typeface="Corbel"/>
                <a:ea typeface="Corbel"/>
                <a:cs typeface="Corbel"/>
                <a:sym typeface="Corbel"/>
              </a:rPr>
              <a:t>Litros aproximados</a:t>
            </a:r>
            <a:endParaRPr/>
          </a:p>
        </p:txBody>
      </p:sp>
      <p:sp>
        <p:nvSpPr>
          <p:cNvPr id="387" name="Google Shape;387;p33"/>
          <p:cNvSpPr/>
          <p:nvPr/>
        </p:nvSpPr>
        <p:spPr>
          <a:xfrm>
            <a:off x="4522536" y="2374764"/>
            <a:ext cx="2990654" cy="3693278"/>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2 – 18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2 – 12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200 – 300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80 -120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60 – 90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18 – 30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15 – 30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6 – 10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18 – 22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10 Litros/día</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10 Litros /día</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400 Litros</a:t>
            </a:r>
            <a:endParaRPr/>
          </a:p>
          <a:p>
            <a:pPr indent="0" lvl="0" marL="0" marR="0" rtl="0" algn="ctr">
              <a:lnSpc>
                <a:spcPct val="150000"/>
              </a:lnSpc>
              <a:spcBef>
                <a:spcPts val="0"/>
              </a:spcBef>
              <a:spcAft>
                <a:spcPts val="0"/>
              </a:spcAft>
              <a:buNone/>
            </a:pPr>
            <a:r>
              <a:rPr lang="es-CL" sz="1200">
                <a:solidFill>
                  <a:srgbClr val="7F7F7F"/>
                </a:solidFill>
                <a:latin typeface="Corbel"/>
                <a:ea typeface="Corbel"/>
                <a:cs typeface="Corbel"/>
                <a:sym typeface="Corbel"/>
              </a:rPr>
              <a:t>1000 Litros</a:t>
            </a:r>
            <a:endParaRPr/>
          </a:p>
        </p:txBody>
      </p:sp>
      <p:cxnSp>
        <p:nvCxnSpPr>
          <p:cNvPr id="388" name="Google Shape;388;p33"/>
          <p:cNvCxnSpPr/>
          <p:nvPr/>
        </p:nvCxnSpPr>
        <p:spPr>
          <a:xfrm rot="10800000">
            <a:off x="1748407" y="2721054"/>
            <a:ext cx="5647187" cy="0"/>
          </a:xfrm>
          <a:prstGeom prst="straightConnector1">
            <a:avLst/>
          </a:prstGeom>
          <a:noFill/>
          <a:ln cap="rnd" cmpd="sng" w="22225">
            <a:solidFill>
              <a:srgbClr val="BFBFBF"/>
            </a:solidFill>
            <a:prstDash val="dot"/>
            <a:round/>
            <a:headEnd len="sm" w="sm" type="none"/>
            <a:tailEnd len="sm" w="sm" type="none"/>
          </a:ln>
        </p:spPr>
      </p:cxnSp>
      <p:cxnSp>
        <p:nvCxnSpPr>
          <p:cNvPr id="389" name="Google Shape;389;p33"/>
          <p:cNvCxnSpPr/>
          <p:nvPr/>
        </p:nvCxnSpPr>
        <p:spPr>
          <a:xfrm rot="10800000">
            <a:off x="1748407" y="2987754"/>
            <a:ext cx="5647187" cy="0"/>
          </a:xfrm>
          <a:prstGeom prst="straightConnector1">
            <a:avLst/>
          </a:prstGeom>
          <a:noFill/>
          <a:ln cap="rnd" cmpd="sng" w="22225">
            <a:solidFill>
              <a:srgbClr val="BFBFBF"/>
            </a:solidFill>
            <a:prstDash val="dot"/>
            <a:round/>
            <a:headEnd len="sm" w="sm" type="none"/>
            <a:tailEnd len="sm" w="sm" type="none"/>
          </a:ln>
        </p:spPr>
      </p:cxnSp>
      <p:cxnSp>
        <p:nvCxnSpPr>
          <p:cNvPr id="390" name="Google Shape;390;p33"/>
          <p:cNvCxnSpPr/>
          <p:nvPr/>
        </p:nvCxnSpPr>
        <p:spPr>
          <a:xfrm rot="10800000">
            <a:off x="1748407" y="3279854"/>
            <a:ext cx="5647187" cy="0"/>
          </a:xfrm>
          <a:prstGeom prst="straightConnector1">
            <a:avLst/>
          </a:prstGeom>
          <a:noFill/>
          <a:ln cap="rnd" cmpd="sng" w="22225">
            <a:solidFill>
              <a:srgbClr val="BFBFBF"/>
            </a:solidFill>
            <a:prstDash val="dot"/>
            <a:round/>
            <a:headEnd len="sm" w="sm" type="none"/>
            <a:tailEnd len="sm" w="sm" type="none"/>
          </a:ln>
        </p:spPr>
      </p:cxnSp>
      <p:cxnSp>
        <p:nvCxnSpPr>
          <p:cNvPr id="391" name="Google Shape;391;p33"/>
          <p:cNvCxnSpPr/>
          <p:nvPr/>
        </p:nvCxnSpPr>
        <p:spPr>
          <a:xfrm rot="10800000">
            <a:off x="1748407" y="3546554"/>
            <a:ext cx="5647187" cy="0"/>
          </a:xfrm>
          <a:prstGeom prst="straightConnector1">
            <a:avLst/>
          </a:prstGeom>
          <a:noFill/>
          <a:ln cap="rnd" cmpd="sng" w="22225">
            <a:solidFill>
              <a:srgbClr val="BFBFBF"/>
            </a:solidFill>
            <a:prstDash val="dot"/>
            <a:round/>
            <a:headEnd len="sm" w="sm" type="none"/>
            <a:tailEnd len="sm" w="sm" type="none"/>
          </a:ln>
        </p:spPr>
      </p:cxnSp>
      <p:cxnSp>
        <p:nvCxnSpPr>
          <p:cNvPr id="392" name="Google Shape;392;p33"/>
          <p:cNvCxnSpPr/>
          <p:nvPr/>
        </p:nvCxnSpPr>
        <p:spPr>
          <a:xfrm rot="10800000">
            <a:off x="1748407" y="3813254"/>
            <a:ext cx="5647187" cy="0"/>
          </a:xfrm>
          <a:prstGeom prst="straightConnector1">
            <a:avLst/>
          </a:prstGeom>
          <a:noFill/>
          <a:ln cap="rnd" cmpd="sng" w="22225">
            <a:solidFill>
              <a:srgbClr val="BFBFBF"/>
            </a:solidFill>
            <a:prstDash val="dot"/>
            <a:round/>
            <a:headEnd len="sm" w="sm" type="none"/>
            <a:tailEnd len="sm" w="sm" type="none"/>
          </a:ln>
        </p:spPr>
      </p:cxnSp>
      <p:cxnSp>
        <p:nvCxnSpPr>
          <p:cNvPr id="393" name="Google Shape;393;p33"/>
          <p:cNvCxnSpPr/>
          <p:nvPr/>
        </p:nvCxnSpPr>
        <p:spPr>
          <a:xfrm rot="10800000">
            <a:off x="1748407" y="4092654"/>
            <a:ext cx="5647187" cy="0"/>
          </a:xfrm>
          <a:prstGeom prst="straightConnector1">
            <a:avLst/>
          </a:prstGeom>
          <a:noFill/>
          <a:ln cap="rnd" cmpd="sng" w="22225">
            <a:solidFill>
              <a:srgbClr val="BFBFBF"/>
            </a:solidFill>
            <a:prstDash val="dot"/>
            <a:round/>
            <a:headEnd len="sm" w="sm" type="none"/>
            <a:tailEnd len="sm" w="sm" type="none"/>
          </a:ln>
        </p:spPr>
      </p:cxnSp>
      <p:cxnSp>
        <p:nvCxnSpPr>
          <p:cNvPr id="394" name="Google Shape;394;p33"/>
          <p:cNvCxnSpPr/>
          <p:nvPr/>
        </p:nvCxnSpPr>
        <p:spPr>
          <a:xfrm rot="10800000">
            <a:off x="1748407" y="4372054"/>
            <a:ext cx="5647187" cy="0"/>
          </a:xfrm>
          <a:prstGeom prst="straightConnector1">
            <a:avLst/>
          </a:prstGeom>
          <a:noFill/>
          <a:ln cap="rnd" cmpd="sng" w="22225">
            <a:solidFill>
              <a:srgbClr val="BFBFBF"/>
            </a:solidFill>
            <a:prstDash val="dot"/>
            <a:round/>
            <a:headEnd len="sm" w="sm" type="none"/>
            <a:tailEnd len="sm" w="sm" type="none"/>
          </a:ln>
        </p:spPr>
      </p:cxnSp>
      <p:cxnSp>
        <p:nvCxnSpPr>
          <p:cNvPr id="395" name="Google Shape;395;p33"/>
          <p:cNvCxnSpPr/>
          <p:nvPr/>
        </p:nvCxnSpPr>
        <p:spPr>
          <a:xfrm rot="10800000">
            <a:off x="1748407" y="4651454"/>
            <a:ext cx="5647187" cy="0"/>
          </a:xfrm>
          <a:prstGeom prst="straightConnector1">
            <a:avLst/>
          </a:prstGeom>
          <a:noFill/>
          <a:ln cap="rnd" cmpd="sng" w="22225">
            <a:solidFill>
              <a:srgbClr val="BFBFBF"/>
            </a:solidFill>
            <a:prstDash val="dot"/>
            <a:round/>
            <a:headEnd len="sm" w="sm" type="none"/>
            <a:tailEnd len="sm" w="sm" type="none"/>
          </a:ln>
        </p:spPr>
      </p:cxnSp>
      <p:cxnSp>
        <p:nvCxnSpPr>
          <p:cNvPr id="396" name="Google Shape;396;p33"/>
          <p:cNvCxnSpPr/>
          <p:nvPr/>
        </p:nvCxnSpPr>
        <p:spPr>
          <a:xfrm rot="10800000">
            <a:off x="1748407" y="4930854"/>
            <a:ext cx="5647187" cy="0"/>
          </a:xfrm>
          <a:prstGeom prst="straightConnector1">
            <a:avLst/>
          </a:prstGeom>
          <a:noFill/>
          <a:ln cap="rnd" cmpd="sng" w="22225">
            <a:solidFill>
              <a:srgbClr val="BFBFBF"/>
            </a:solidFill>
            <a:prstDash val="dot"/>
            <a:round/>
            <a:headEnd len="sm" w="sm" type="none"/>
            <a:tailEnd len="sm" w="sm" type="none"/>
          </a:ln>
        </p:spPr>
      </p:cxnSp>
      <p:cxnSp>
        <p:nvCxnSpPr>
          <p:cNvPr id="397" name="Google Shape;397;p33"/>
          <p:cNvCxnSpPr/>
          <p:nvPr/>
        </p:nvCxnSpPr>
        <p:spPr>
          <a:xfrm rot="10800000">
            <a:off x="1748407" y="5210254"/>
            <a:ext cx="5647187" cy="0"/>
          </a:xfrm>
          <a:prstGeom prst="straightConnector1">
            <a:avLst/>
          </a:prstGeom>
          <a:noFill/>
          <a:ln cap="rnd" cmpd="sng" w="22225">
            <a:solidFill>
              <a:srgbClr val="BFBFBF"/>
            </a:solidFill>
            <a:prstDash val="dot"/>
            <a:round/>
            <a:headEnd len="sm" w="sm" type="none"/>
            <a:tailEnd len="sm" w="sm" type="none"/>
          </a:ln>
        </p:spPr>
      </p:cxnSp>
      <p:cxnSp>
        <p:nvCxnSpPr>
          <p:cNvPr id="398" name="Google Shape;398;p33"/>
          <p:cNvCxnSpPr/>
          <p:nvPr/>
        </p:nvCxnSpPr>
        <p:spPr>
          <a:xfrm rot="10800000">
            <a:off x="1748407" y="5464254"/>
            <a:ext cx="5647187" cy="0"/>
          </a:xfrm>
          <a:prstGeom prst="straightConnector1">
            <a:avLst/>
          </a:prstGeom>
          <a:noFill/>
          <a:ln cap="rnd" cmpd="sng" w="22225">
            <a:solidFill>
              <a:srgbClr val="BFBFBF"/>
            </a:solidFill>
            <a:prstDash val="dot"/>
            <a:round/>
            <a:headEnd len="sm" w="sm" type="none"/>
            <a:tailEnd len="sm" w="sm" type="none"/>
          </a:ln>
        </p:spPr>
      </p:cxnSp>
      <p:cxnSp>
        <p:nvCxnSpPr>
          <p:cNvPr id="399" name="Google Shape;399;p33"/>
          <p:cNvCxnSpPr/>
          <p:nvPr/>
        </p:nvCxnSpPr>
        <p:spPr>
          <a:xfrm rot="10800000">
            <a:off x="1748407" y="5730954"/>
            <a:ext cx="5647187" cy="0"/>
          </a:xfrm>
          <a:prstGeom prst="straightConnector1">
            <a:avLst/>
          </a:prstGeom>
          <a:noFill/>
          <a:ln cap="rnd" cmpd="sng" w="22225">
            <a:solidFill>
              <a:srgbClr val="BFBFBF"/>
            </a:solidFill>
            <a:prstDash val="dot"/>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3" name="Shape 403"/>
        <p:cNvGrpSpPr/>
        <p:nvPr/>
      </p:nvGrpSpPr>
      <p:grpSpPr>
        <a:xfrm>
          <a:off x="0" y="0"/>
          <a:ext cx="0" cy="0"/>
          <a:chOff x="0" y="0"/>
          <a:chExt cx="0" cy="0"/>
        </a:xfrm>
      </p:grpSpPr>
      <p:sp>
        <p:nvSpPr>
          <p:cNvPr id="404" name="Google Shape;404;p34"/>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¿EN QUÉ TIPO DE ACTIVIDADES USAMOS EL AGUA POTABLE?</a:t>
            </a:r>
            <a:endParaRPr b="0" i="0" sz="2400" u="none" cap="none" strike="noStrike">
              <a:solidFill>
                <a:srgbClr val="3AAFDE"/>
              </a:solidFill>
              <a:latin typeface="Calibri"/>
              <a:ea typeface="Calibri"/>
              <a:cs typeface="Calibri"/>
              <a:sym typeface="Calibri"/>
            </a:endParaRPr>
          </a:p>
        </p:txBody>
      </p:sp>
      <p:sp>
        <p:nvSpPr>
          <p:cNvPr id="405" name="Google Shape;405;p34"/>
          <p:cNvSpPr/>
          <p:nvPr/>
        </p:nvSpPr>
        <p:spPr>
          <a:xfrm>
            <a:off x="1037716" y="3336351"/>
            <a:ext cx="7068568" cy="2468112"/>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lang="es-CL" sz="1600">
                <a:solidFill>
                  <a:srgbClr val="7F7F7F"/>
                </a:solidFill>
                <a:latin typeface="Corbel"/>
                <a:ea typeface="Corbel"/>
                <a:cs typeface="Corbel"/>
                <a:sym typeface="Corbel"/>
              </a:rPr>
              <a:t>De acuerdo con las guías de la Superintendencia de Servicios Sanitarios (SSIS), un consumo diario menor o igual a 100 L/habitante/día (litros por habitante por día), es un uso eficiente del recurso. </a:t>
            </a:r>
            <a:endParaRPr/>
          </a:p>
          <a:p>
            <a:pPr indent="0" lvl="0" marL="0" marR="0" rtl="0" algn="ctr">
              <a:lnSpc>
                <a:spcPct val="115000"/>
              </a:lnSpc>
              <a:spcBef>
                <a:spcPts val="1600"/>
              </a:spcBef>
              <a:spcAft>
                <a:spcPts val="0"/>
              </a:spcAft>
              <a:buNone/>
            </a:pPr>
            <a:r>
              <a:rPr lang="es-CL" sz="1600">
                <a:solidFill>
                  <a:srgbClr val="7F7F7F"/>
                </a:solidFill>
                <a:latin typeface="Corbel"/>
                <a:ea typeface="Corbel"/>
                <a:cs typeface="Corbel"/>
                <a:sym typeface="Corbel"/>
              </a:rPr>
              <a:t>Valores entre 100 y 200 L/habitante/día indican que el consumo puede reducirse para ser eficiente cambiando levemente los hábitos. </a:t>
            </a:r>
            <a:endParaRPr/>
          </a:p>
          <a:p>
            <a:pPr indent="0" lvl="0" marL="0" marR="0" rtl="0" algn="ctr">
              <a:lnSpc>
                <a:spcPct val="115000"/>
              </a:lnSpc>
              <a:spcBef>
                <a:spcPts val="1600"/>
              </a:spcBef>
              <a:spcAft>
                <a:spcPts val="0"/>
              </a:spcAft>
              <a:buNone/>
            </a:pPr>
            <a:r>
              <a:rPr lang="es-CL" sz="1600">
                <a:solidFill>
                  <a:srgbClr val="7F7F7F"/>
                </a:solidFill>
                <a:latin typeface="Corbel"/>
                <a:ea typeface="Corbel"/>
                <a:cs typeface="Corbel"/>
                <a:sym typeface="Corbel"/>
              </a:rPr>
              <a:t>Valores superiores o iguales a 200 L/habitante/día requieren modificar los hábitos en forma drástica y revisar las instalaciones del agua.</a:t>
            </a:r>
            <a:endParaRPr/>
          </a:p>
        </p:txBody>
      </p:sp>
      <p:pic>
        <p:nvPicPr>
          <p:cNvPr id="406" name="Google Shape;406;p34"/>
          <p:cNvPicPr preferRelativeResize="0"/>
          <p:nvPr/>
        </p:nvPicPr>
        <p:blipFill rotWithShape="1">
          <a:blip r:embed="rId4">
            <a:alphaModFix/>
          </a:blip>
          <a:srcRect b="0" l="0" r="0" t="0"/>
          <a:stretch/>
        </p:blipFill>
        <p:spPr>
          <a:xfrm>
            <a:off x="3859731" y="1651000"/>
            <a:ext cx="1424538" cy="144876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0" name="Shape 410"/>
        <p:cNvGrpSpPr/>
        <p:nvPr/>
      </p:nvGrpSpPr>
      <p:grpSpPr>
        <a:xfrm>
          <a:off x="0" y="0"/>
          <a:ext cx="0" cy="0"/>
          <a:chOff x="0" y="0"/>
          <a:chExt cx="0" cy="0"/>
        </a:xfrm>
      </p:grpSpPr>
      <p:sp>
        <p:nvSpPr>
          <p:cNvPr id="411" name="Google Shape;411;p35"/>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USO DEL AGUA DISPONIBLE</a:t>
            </a:r>
            <a:endParaRPr b="0" i="0" sz="2400" u="none" cap="none" strike="noStrike">
              <a:solidFill>
                <a:srgbClr val="3AAFDE"/>
              </a:solidFill>
              <a:latin typeface="Calibri"/>
              <a:ea typeface="Calibri"/>
              <a:cs typeface="Calibri"/>
              <a:sym typeface="Calibri"/>
            </a:endParaRPr>
          </a:p>
        </p:txBody>
      </p:sp>
      <p:sp>
        <p:nvSpPr>
          <p:cNvPr id="412" name="Google Shape;412;p35"/>
          <p:cNvSpPr/>
          <p:nvPr/>
        </p:nvSpPr>
        <p:spPr>
          <a:xfrm>
            <a:off x="531023" y="1382654"/>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gráfico representa el uso del agua por distintos sectores, existiendo una fuerte competencia por este recurso entre los distintos sectores. Además, el agua para el sector sanitario representa solo el 5% del total.</a:t>
            </a:r>
            <a:endParaRPr/>
          </a:p>
        </p:txBody>
      </p:sp>
      <p:sp>
        <p:nvSpPr>
          <p:cNvPr id="413" name="Google Shape;413;p35"/>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i="1" lang="es-CL" sz="1100">
                <a:solidFill>
                  <a:srgbClr val="7F7F7F"/>
                </a:solidFill>
                <a:latin typeface="Corbel"/>
                <a:ea typeface="Corbel"/>
                <a:cs typeface="Corbel"/>
                <a:sym typeface="Corbel"/>
              </a:rPr>
              <a:t>Fuente: http://www.andess.cl/estadisticas/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7" name="Shape 417"/>
        <p:cNvGrpSpPr/>
        <p:nvPr/>
      </p:nvGrpSpPr>
      <p:grpSpPr>
        <a:xfrm>
          <a:off x="0" y="0"/>
          <a:ext cx="0" cy="0"/>
          <a:chOff x="0" y="0"/>
          <a:chExt cx="0" cy="0"/>
        </a:xfrm>
      </p:grpSpPr>
      <p:pic>
        <p:nvPicPr>
          <p:cNvPr id="418" name="Google Shape;418;p36"/>
          <p:cNvPicPr preferRelativeResize="0"/>
          <p:nvPr/>
        </p:nvPicPr>
        <p:blipFill rotWithShape="1">
          <a:blip r:embed="rId4">
            <a:alphaModFix/>
          </a:blip>
          <a:srcRect b="0" l="0" r="0" t="0"/>
          <a:stretch/>
        </p:blipFill>
        <p:spPr>
          <a:xfrm>
            <a:off x="2517775" y="2453100"/>
            <a:ext cx="4108449" cy="3552000"/>
          </a:xfrm>
          <a:prstGeom prst="rect">
            <a:avLst/>
          </a:prstGeom>
          <a:noFill/>
          <a:ln>
            <a:noFill/>
          </a:ln>
        </p:spPr>
      </p:pic>
      <p:sp>
        <p:nvSpPr>
          <p:cNvPr id="419" name="Google Shape;419;p3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USO DEL AGUA DISPONIBLE</a:t>
            </a:r>
            <a:endParaRPr b="0" i="0" sz="2400" u="none" cap="none" strike="noStrike">
              <a:solidFill>
                <a:srgbClr val="3AAFDE"/>
              </a:solidFill>
              <a:latin typeface="Calibri"/>
              <a:ea typeface="Calibri"/>
              <a:cs typeface="Calibri"/>
              <a:sym typeface="Calibri"/>
            </a:endParaRPr>
          </a:p>
        </p:txBody>
      </p:sp>
      <p:sp>
        <p:nvSpPr>
          <p:cNvPr id="420" name="Google Shape;420;p36"/>
          <p:cNvSpPr/>
          <p:nvPr/>
        </p:nvSpPr>
        <p:spPr>
          <a:xfrm>
            <a:off x="531023" y="1382654"/>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gráfico representa el uso del agua por distintos sectores, existiendo una fuerte competencia por este recurso entre los distintos sectores. Además, el agua para el sector sanitario representa solo el 5% del total.</a:t>
            </a:r>
            <a:endParaRPr/>
          </a:p>
        </p:txBody>
      </p:sp>
      <p:sp>
        <p:nvSpPr>
          <p:cNvPr id="421" name="Google Shape;421;p36"/>
          <p:cNvSpPr txBox="1"/>
          <p:nvPr/>
        </p:nvSpPr>
        <p:spPr>
          <a:xfrm>
            <a:off x="7269689" y="3833771"/>
            <a:ext cx="95410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EMPRESAS</a:t>
            </a:r>
            <a:endParaRPr/>
          </a:p>
        </p:txBody>
      </p:sp>
      <p:sp>
        <p:nvSpPr>
          <p:cNvPr id="422" name="Google Shape;422;p36"/>
          <p:cNvSpPr txBox="1"/>
          <p:nvPr/>
        </p:nvSpPr>
        <p:spPr>
          <a:xfrm>
            <a:off x="7406746" y="3515046"/>
            <a:ext cx="6799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2983A5"/>
                </a:solidFill>
                <a:latin typeface="Corbel"/>
                <a:ea typeface="Corbel"/>
                <a:cs typeface="Corbel"/>
                <a:sym typeface="Corbel"/>
              </a:rPr>
              <a:t>5,0%</a:t>
            </a:r>
            <a:endParaRPr/>
          </a:p>
        </p:txBody>
      </p:sp>
      <p:cxnSp>
        <p:nvCxnSpPr>
          <p:cNvPr id="423" name="Google Shape;423;p36"/>
          <p:cNvCxnSpPr/>
          <p:nvPr/>
        </p:nvCxnSpPr>
        <p:spPr>
          <a:xfrm rot="10800000">
            <a:off x="5642957" y="4088221"/>
            <a:ext cx="2451975" cy="0"/>
          </a:xfrm>
          <a:prstGeom prst="straightConnector1">
            <a:avLst/>
          </a:prstGeom>
          <a:noFill/>
          <a:ln cap="rnd" cmpd="sng" w="38100">
            <a:solidFill>
              <a:srgbClr val="2983A5"/>
            </a:solidFill>
            <a:prstDash val="dot"/>
            <a:round/>
            <a:headEnd len="sm" w="sm" type="none"/>
            <a:tailEnd len="sm" w="sm" type="none"/>
          </a:ln>
        </p:spPr>
      </p:cxnSp>
      <p:sp>
        <p:nvSpPr>
          <p:cNvPr id="424" name="Google Shape;424;p36"/>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i="1" lang="es-CL" sz="1100">
                <a:solidFill>
                  <a:srgbClr val="7F7F7F"/>
                </a:solidFill>
                <a:latin typeface="Corbel"/>
                <a:ea typeface="Corbel"/>
                <a:cs typeface="Corbel"/>
                <a:sym typeface="Corbel"/>
              </a:rPr>
              <a:t>Fuente: http://www.andess.cl/estadisticas/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8" name="Shape 428"/>
        <p:cNvGrpSpPr/>
        <p:nvPr/>
      </p:nvGrpSpPr>
      <p:grpSpPr>
        <a:xfrm>
          <a:off x="0" y="0"/>
          <a:ext cx="0" cy="0"/>
          <a:chOff x="0" y="0"/>
          <a:chExt cx="0" cy="0"/>
        </a:xfrm>
      </p:grpSpPr>
      <p:pic>
        <p:nvPicPr>
          <p:cNvPr id="429" name="Google Shape;429;p37"/>
          <p:cNvPicPr preferRelativeResize="0"/>
          <p:nvPr/>
        </p:nvPicPr>
        <p:blipFill rotWithShape="1">
          <a:blip r:embed="rId4">
            <a:alphaModFix/>
          </a:blip>
          <a:srcRect b="0" l="0" r="0" t="0"/>
          <a:stretch/>
        </p:blipFill>
        <p:spPr>
          <a:xfrm>
            <a:off x="2517775" y="2453100"/>
            <a:ext cx="4108449" cy="3552000"/>
          </a:xfrm>
          <a:prstGeom prst="rect">
            <a:avLst/>
          </a:prstGeom>
          <a:noFill/>
          <a:ln>
            <a:noFill/>
          </a:ln>
        </p:spPr>
      </p:pic>
      <p:sp>
        <p:nvSpPr>
          <p:cNvPr id="430" name="Google Shape;430;p37"/>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USO DEL AGUA DISPONIBLE</a:t>
            </a:r>
            <a:endParaRPr b="0" i="0" sz="2400" u="none" cap="none" strike="noStrike">
              <a:solidFill>
                <a:srgbClr val="3AAFDE"/>
              </a:solidFill>
              <a:latin typeface="Calibri"/>
              <a:ea typeface="Calibri"/>
              <a:cs typeface="Calibri"/>
              <a:sym typeface="Calibri"/>
            </a:endParaRPr>
          </a:p>
        </p:txBody>
      </p:sp>
      <p:sp>
        <p:nvSpPr>
          <p:cNvPr id="431" name="Google Shape;431;p37"/>
          <p:cNvSpPr/>
          <p:nvPr/>
        </p:nvSpPr>
        <p:spPr>
          <a:xfrm>
            <a:off x="531023" y="1382654"/>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gráfico representa el uso del agua por distintos sectores, existiendo una fuerte competencia por este recurso entre los distintos sectores. Además, el agua para el sector sanitario representa solo el 5% del total.</a:t>
            </a:r>
            <a:endParaRPr/>
          </a:p>
        </p:txBody>
      </p:sp>
      <p:sp>
        <p:nvSpPr>
          <p:cNvPr id="432" name="Google Shape;432;p37"/>
          <p:cNvSpPr txBox="1"/>
          <p:nvPr/>
        </p:nvSpPr>
        <p:spPr>
          <a:xfrm>
            <a:off x="6567714" y="3227807"/>
            <a:ext cx="811441"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200">
                <a:solidFill>
                  <a:srgbClr val="7F7F7F"/>
                </a:solidFill>
                <a:latin typeface="Corbel"/>
                <a:ea typeface="Corbel"/>
                <a:cs typeface="Corbel"/>
                <a:sym typeface="Corbel"/>
              </a:rPr>
              <a:t>MINERÍA</a:t>
            </a:r>
            <a:endParaRPr/>
          </a:p>
        </p:txBody>
      </p:sp>
      <p:sp>
        <p:nvSpPr>
          <p:cNvPr id="433" name="Google Shape;433;p37"/>
          <p:cNvSpPr txBox="1"/>
          <p:nvPr/>
        </p:nvSpPr>
        <p:spPr>
          <a:xfrm>
            <a:off x="6626225" y="2896025"/>
            <a:ext cx="6944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6,0%</a:t>
            </a:r>
            <a:endParaRPr/>
          </a:p>
        </p:txBody>
      </p:sp>
      <p:sp>
        <p:nvSpPr>
          <p:cNvPr id="434" name="Google Shape;434;p37"/>
          <p:cNvSpPr txBox="1"/>
          <p:nvPr/>
        </p:nvSpPr>
        <p:spPr>
          <a:xfrm>
            <a:off x="7269689" y="3833771"/>
            <a:ext cx="95410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EMPRESAS</a:t>
            </a:r>
            <a:endParaRPr/>
          </a:p>
        </p:txBody>
      </p:sp>
      <p:sp>
        <p:nvSpPr>
          <p:cNvPr id="435" name="Google Shape;435;p37"/>
          <p:cNvSpPr txBox="1"/>
          <p:nvPr/>
        </p:nvSpPr>
        <p:spPr>
          <a:xfrm>
            <a:off x="7406746" y="3515046"/>
            <a:ext cx="6799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2983A5"/>
                </a:solidFill>
                <a:latin typeface="Corbel"/>
                <a:ea typeface="Corbel"/>
                <a:cs typeface="Corbel"/>
                <a:sym typeface="Corbel"/>
              </a:rPr>
              <a:t>5,0%</a:t>
            </a:r>
            <a:endParaRPr/>
          </a:p>
        </p:txBody>
      </p:sp>
      <p:cxnSp>
        <p:nvCxnSpPr>
          <p:cNvPr id="436" name="Google Shape;436;p37"/>
          <p:cNvCxnSpPr/>
          <p:nvPr/>
        </p:nvCxnSpPr>
        <p:spPr>
          <a:xfrm rot="10800000">
            <a:off x="5432981" y="3508038"/>
            <a:ext cx="1838523" cy="0"/>
          </a:xfrm>
          <a:prstGeom prst="straightConnector1">
            <a:avLst/>
          </a:prstGeom>
          <a:noFill/>
          <a:ln cap="rnd" cmpd="sng" w="38100">
            <a:solidFill>
              <a:srgbClr val="318FB3"/>
            </a:solidFill>
            <a:prstDash val="dot"/>
            <a:round/>
            <a:headEnd len="sm" w="sm" type="none"/>
            <a:tailEnd len="sm" w="sm" type="none"/>
          </a:ln>
        </p:spPr>
      </p:cxnSp>
      <p:cxnSp>
        <p:nvCxnSpPr>
          <p:cNvPr id="437" name="Google Shape;437;p37"/>
          <p:cNvCxnSpPr/>
          <p:nvPr/>
        </p:nvCxnSpPr>
        <p:spPr>
          <a:xfrm rot="10800000">
            <a:off x="5642957" y="4088221"/>
            <a:ext cx="2451975" cy="0"/>
          </a:xfrm>
          <a:prstGeom prst="straightConnector1">
            <a:avLst/>
          </a:prstGeom>
          <a:noFill/>
          <a:ln cap="rnd" cmpd="sng" w="38100">
            <a:solidFill>
              <a:srgbClr val="2983A5"/>
            </a:solidFill>
            <a:prstDash val="dot"/>
            <a:round/>
            <a:headEnd len="sm" w="sm" type="none"/>
            <a:tailEnd len="sm" w="sm" type="none"/>
          </a:ln>
        </p:spPr>
      </p:cxnSp>
      <p:sp>
        <p:nvSpPr>
          <p:cNvPr id="438" name="Google Shape;438;p37"/>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i="1" lang="es-CL" sz="1100">
                <a:solidFill>
                  <a:srgbClr val="7F7F7F"/>
                </a:solidFill>
                <a:latin typeface="Corbel"/>
                <a:ea typeface="Corbel"/>
                <a:cs typeface="Corbel"/>
                <a:sym typeface="Corbel"/>
              </a:rPr>
              <a:t>Fuente: http://www.andess.cl/estadisticas/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2" name="Shape 442"/>
        <p:cNvGrpSpPr/>
        <p:nvPr/>
      </p:nvGrpSpPr>
      <p:grpSpPr>
        <a:xfrm>
          <a:off x="0" y="0"/>
          <a:ext cx="0" cy="0"/>
          <a:chOff x="0" y="0"/>
          <a:chExt cx="0" cy="0"/>
        </a:xfrm>
      </p:grpSpPr>
      <p:pic>
        <p:nvPicPr>
          <p:cNvPr id="443" name="Google Shape;443;p38"/>
          <p:cNvPicPr preferRelativeResize="0"/>
          <p:nvPr/>
        </p:nvPicPr>
        <p:blipFill rotWithShape="1">
          <a:blip r:embed="rId4">
            <a:alphaModFix/>
          </a:blip>
          <a:srcRect b="0" l="0" r="0" t="0"/>
          <a:stretch/>
        </p:blipFill>
        <p:spPr>
          <a:xfrm>
            <a:off x="2517775" y="2453100"/>
            <a:ext cx="4108449" cy="3552000"/>
          </a:xfrm>
          <a:prstGeom prst="rect">
            <a:avLst/>
          </a:prstGeom>
          <a:noFill/>
          <a:ln>
            <a:noFill/>
          </a:ln>
        </p:spPr>
      </p:pic>
      <p:sp>
        <p:nvSpPr>
          <p:cNvPr id="444" name="Google Shape;444;p38"/>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USO DEL AGUA DISPONIBLE</a:t>
            </a:r>
            <a:endParaRPr b="0" i="0" sz="2400" u="none" cap="none" strike="noStrike">
              <a:solidFill>
                <a:srgbClr val="3AAFDE"/>
              </a:solidFill>
              <a:latin typeface="Calibri"/>
              <a:ea typeface="Calibri"/>
              <a:cs typeface="Calibri"/>
              <a:sym typeface="Calibri"/>
            </a:endParaRPr>
          </a:p>
        </p:txBody>
      </p:sp>
      <p:sp>
        <p:nvSpPr>
          <p:cNvPr id="445" name="Google Shape;445;p38"/>
          <p:cNvSpPr/>
          <p:nvPr/>
        </p:nvSpPr>
        <p:spPr>
          <a:xfrm>
            <a:off x="531023" y="1382654"/>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gráfico representa el uso del agua por distintos sectores, existiendo una fuerte competencia por este recurso entre los distintos sectores. Además, el agua para el sector sanitario representa solo el 5% del total.</a:t>
            </a:r>
            <a:endParaRPr/>
          </a:p>
        </p:txBody>
      </p:sp>
      <p:sp>
        <p:nvSpPr>
          <p:cNvPr id="446" name="Google Shape;446;p38"/>
          <p:cNvSpPr txBox="1"/>
          <p:nvPr/>
        </p:nvSpPr>
        <p:spPr>
          <a:xfrm>
            <a:off x="5744252" y="2568191"/>
            <a:ext cx="96693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INDUSTRIA</a:t>
            </a:r>
            <a:endParaRPr/>
          </a:p>
        </p:txBody>
      </p:sp>
      <p:sp>
        <p:nvSpPr>
          <p:cNvPr id="447" name="Google Shape;447;p38"/>
          <p:cNvSpPr txBox="1"/>
          <p:nvPr/>
        </p:nvSpPr>
        <p:spPr>
          <a:xfrm>
            <a:off x="5829212" y="2249659"/>
            <a:ext cx="7970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3A0CA"/>
                </a:solidFill>
                <a:latin typeface="Corbel"/>
                <a:ea typeface="Corbel"/>
                <a:cs typeface="Corbel"/>
                <a:sym typeface="Corbel"/>
              </a:rPr>
              <a:t>12,0%</a:t>
            </a:r>
            <a:endParaRPr/>
          </a:p>
        </p:txBody>
      </p:sp>
      <p:sp>
        <p:nvSpPr>
          <p:cNvPr id="448" name="Google Shape;448;p38"/>
          <p:cNvSpPr txBox="1"/>
          <p:nvPr/>
        </p:nvSpPr>
        <p:spPr>
          <a:xfrm>
            <a:off x="6626225" y="2896025"/>
            <a:ext cx="6944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6,0%</a:t>
            </a:r>
            <a:endParaRPr/>
          </a:p>
        </p:txBody>
      </p:sp>
      <p:sp>
        <p:nvSpPr>
          <p:cNvPr id="449" name="Google Shape;449;p38"/>
          <p:cNvSpPr txBox="1"/>
          <p:nvPr/>
        </p:nvSpPr>
        <p:spPr>
          <a:xfrm>
            <a:off x="7269689" y="3833771"/>
            <a:ext cx="95410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EMPRESAS</a:t>
            </a:r>
            <a:endParaRPr/>
          </a:p>
        </p:txBody>
      </p:sp>
      <p:sp>
        <p:nvSpPr>
          <p:cNvPr id="450" name="Google Shape;450;p38"/>
          <p:cNvSpPr txBox="1"/>
          <p:nvPr/>
        </p:nvSpPr>
        <p:spPr>
          <a:xfrm>
            <a:off x="7406746" y="3515046"/>
            <a:ext cx="6799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2983A5"/>
                </a:solidFill>
                <a:latin typeface="Corbel"/>
                <a:ea typeface="Corbel"/>
                <a:cs typeface="Corbel"/>
                <a:sym typeface="Corbel"/>
              </a:rPr>
              <a:t>5,0%</a:t>
            </a:r>
            <a:endParaRPr/>
          </a:p>
        </p:txBody>
      </p:sp>
      <p:cxnSp>
        <p:nvCxnSpPr>
          <p:cNvPr id="451" name="Google Shape;451;p38"/>
          <p:cNvCxnSpPr/>
          <p:nvPr/>
        </p:nvCxnSpPr>
        <p:spPr>
          <a:xfrm rot="10800000">
            <a:off x="4780474" y="2848234"/>
            <a:ext cx="1838523" cy="0"/>
          </a:xfrm>
          <a:prstGeom prst="straightConnector1">
            <a:avLst/>
          </a:prstGeom>
          <a:noFill/>
          <a:ln cap="rnd" cmpd="sng" w="38100">
            <a:solidFill>
              <a:srgbClr val="33A0CA"/>
            </a:solidFill>
            <a:prstDash val="dot"/>
            <a:round/>
            <a:headEnd len="sm" w="sm" type="none"/>
            <a:tailEnd len="sm" w="sm" type="none"/>
          </a:ln>
        </p:spPr>
      </p:cxnSp>
      <p:cxnSp>
        <p:nvCxnSpPr>
          <p:cNvPr id="452" name="Google Shape;452;p38"/>
          <p:cNvCxnSpPr/>
          <p:nvPr/>
        </p:nvCxnSpPr>
        <p:spPr>
          <a:xfrm rot="10800000">
            <a:off x="5432981" y="3508038"/>
            <a:ext cx="1838523" cy="0"/>
          </a:xfrm>
          <a:prstGeom prst="straightConnector1">
            <a:avLst/>
          </a:prstGeom>
          <a:noFill/>
          <a:ln cap="rnd" cmpd="sng" w="38100">
            <a:solidFill>
              <a:srgbClr val="318FB3"/>
            </a:solidFill>
            <a:prstDash val="dot"/>
            <a:round/>
            <a:headEnd len="sm" w="sm" type="none"/>
            <a:tailEnd len="sm" w="sm" type="none"/>
          </a:ln>
        </p:spPr>
      </p:cxnSp>
      <p:cxnSp>
        <p:nvCxnSpPr>
          <p:cNvPr id="453" name="Google Shape;453;p38"/>
          <p:cNvCxnSpPr/>
          <p:nvPr/>
        </p:nvCxnSpPr>
        <p:spPr>
          <a:xfrm rot="10800000">
            <a:off x="5642957" y="4088221"/>
            <a:ext cx="2451975" cy="0"/>
          </a:xfrm>
          <a:prstGeom prst="straightConnector1">
            <a:avLst/>
          </a:prstGeom>
          <a:noFill/>
          <a:ln cap="rnd" cmpd="sng" w="38100">
            <a:solidFill>
              <a:srgbClr val="2983A5"/>
            </a:solidFill>
            <a:prstDash val="dot"/>
            <a:round/>
            <a:headEnd len="sm" w="sm" type="none"/>
            <a:tailEnd len="sm" w="sm" type="none"/>
          </a:ln>
        </p:spPr>
      </p:cxnSp>
      <p:sp>
        <p:nvSpPr>
          <p:cNvPr id="454" name="Google Shape;454;p38"/>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i="1" lang="es-CL" sz="1100">
                <a:solidFill>
                  <a:srgbClr val="7F7F7F"/>
                </a:solidFill>
                <a:latin typeface="Corbel"/>
                <a:ea typeface="Corbel"/>
                <a:cs typeface="Corbel"/>
                <a:sym typeface="Corbel"/>
              </a:rPr>
              <a:t>Fuente: http://www.andess.cl/estadisticas/</a:t>
            </a:r>
            <a:endParaRPr/>
          </a:p>
        </p:txBody>
      </p:sp>
      <p:sp>
        <p:nvSpPr>
          <p:cNvPr id="455" name="Google Shape;455;p38"/>
          <p:cNvSpPr txBox="1"/>
          <p:nvPr/>
        </p:nvSpPr>
        <p:spPr>
          <a:xfrm>
            <a:off x="6567714" y="3227807"/>
            <a:ext cx="811441"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200">
                <a:solidFill>
                  <a:srgbClr val="7F7F7F"/>
                </a:solidFill>
                <a:latin typeface="Corbel"/>
                <a:ea typeface="Corbel"/>
                <a:cs typeface="Corbel"/>
                <a:sym typeface="Corbel"/>
              </a:rPr>
              <a:t>MINERÍA</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9" name="Shape 459"/>
        <p:cNvGrpSpPr/>
        <p:nvPr/>
      </p:nvGrpSpPr>
      <p:grpSpPr>
        <a:xfrm>
          <a:off x="0" y="0"/>
          <a:ext cx="0" cy="0"/>
          <a:chOff x="0" y="0"/>
          <a:chExt cx="0" cy="0"/>
        </a:xfrm>
      </p:grpSpPr>
      <p:pic>
        <p:nvPicPr>
          <p:cNvPr id="460" name="Google Shape;460;p39"/>
          <p:cNvPicPr preferRelativeResize="0"/>
          <p:nvPr/>
        </p:nvPicPr>
        <p:blipFill rotWithShape="1">
          <a:blip r:embed="rId4">
            <a:alphaModFix/>
          </a:blip>
          <a:srcRect b="0" l="0" r="0" t="0"/>
          <a:stretch/>
        </p:blipFill>
        <p:spPr>
          <a:xfrm>
            <a:off x="2517775" y="2453100"/>
            <a:ext cx="4108450" cy="3552000"/>
          </a:xfrm>
          <a:prstGeom prst="rect">
            <a:avLst/>
          </a:prstGeom>
          <a:noFill/>
          <a:ln>
            <a:noFill/>
          </a:ln>
        </p:spPr>
      </p:pic>
      <p:sp>
        <p:nvSpPr>
          <p:cNvPr id="461" name="Google Shape;461;p39"/>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USO DEL AGUA DISPONIBLE</a:t>
            </a:r>
            <a:endParaRPr b="0" i="0" sz="2400" u="none" cap="none" strike="noStrike">
              <a:solidFill>
                <a:srgbClr val="3AAFDE"/>
              </a:solidFill>
              <a:latin typeface="Calibri"/>
              <a:ea typeface="Calibri"/>
              <a:cs typeface="Calibri"/>
              <a:sym typeface="Calibri"/>
            </a:endParaRPr>
          </a:p>
        </p:txBody>
      </p:sp>
      <p:sp>
        <p:nvSpPr>
          <p:cNvPr id="462" name="Google Shape;462;p39"/>
          <p:cNvSpPr/>
          <p:nvPr/>
        </p:nvSpPr>
        <p:spPr>
          <a:xfrm>
            <a:off x="531023" y="1382654"/>
            <a:ext cx="8003377" cy="83099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600">
                <a:solidFill>
                  <a:srgbClr val="7F7F7F"/>
                </a:solidFill>
                <a:latin typeface="Corbel"/>
                <a:ea typeface="Corbel"/>
                <a:cs typeface="Corbel"/>
                <a:sym typeface="Corbel"/>
              </a:rPr>
              <a:t>El gráfico representa el uso del agua por distintos sectores, existiendo una fuerte competencia por este recurso entre los distintos sectores. Además, el agua para el sector sanitario representa solo el 5% del total.</a:t>
            </a:r>
            <a:endParaRPr/>
          </a:p>
        </p:txBody>
      </p:sp>
      <p:sp>
        <p:nvSpPr>
          <p:cNvPr id="463" name="Google Shape;463;p39"/>
          <p:cNvSpPr txBox="1"/>
          <p:nvPr/>
        </p:nvSpPr>
        <p:spPr>
          <a:xfrm>
            <a:off x="1435257" y="3837801"/>
            <a:ext cx="118070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AGRICULTURA</a:t>
            </a:r>
            <a:endParaRPr/>
          </a:p>
        </p:txBody>
      </p:sp>
      <p:sp>
        <p:nvSpPr>
          <p:cNvPr id="464" name="Google Shape;464;p39"/>
          <p:cNvSpPr txBox="1"/>
          <p:nvPr/>
        </p:nvSpPr>
        <p:spPr>
          <a:xfrm>
            <a:off x="1629508" y="3506569"/>
            <a:ext cx="79220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AAFDE"/>
                </a:solidFill>
                <a:latin typeface="Corbel"/>
                <a:ea typeface="Corbel"/>
                <a:cs typeface="Corbel"/>
                <a:sym typeface="Corbel"/>
              </a:rPr>
              <a:t>77,0%</a:t>
            </a:r>
            <a:endParaRPr/>
          </a:p>
        </p:txBody>
      </p:sp>
      <p:sp>
        <p:nvSpPr>
          <p:cNvPr id="465" name="Google Shape;465;p39"/>
          <p:cNvSpPr txBox="1"/>
          <p:nvPr/>
        </p:nvSpPr>
        <p:spPr>
          <a:xfrm>
            <a:off x="5744252" y="2568191"/>
            <a:ext cx="96693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INDUSTRIA</a:t>
            </a:r>
            <a:endParaRPr/>
          </a:p>
        </p:txBody>
      </p:sp>
      <p:sp>
        <p:nvSpPr>
          <p:cNvPr id="466" name="Google Shape;466;p39"/>
          <p:cNvSpPr txBox="1"/>
          <p:nvPr/>
        </p:nvSpPr>
        <p:spPr>
          <a:xfrm>
            <a:off x="5829212" y="2249659"/>
            <a:ext cx="7970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3A0CA"/>
                </a:solidFill>
                <a:latin typeface="Corbel"/>
                <a:ea typeface="Corbel"/>
                <a:cs typeface="Corbel"/>
                <a:sym typeface="Corbel"/>
              </a:rPr>
              <a:t>12,0%</a:t>
            </a:r>
            <a:endParaRPr/>
          </a:p>
        </p:txBody>
      </p:sp>
      <p:sp>
        <p:nvSpPr>
          <p:cNvPr id="467" name="Google Shape;467;p39"/>
          <p:cNvSpPr txBox="1"/>
          <p:nvPr/>
        </p:nvSpPr>
        <p:spPr>
          <a:xfrm>
            <a:off x="6626225" y="2896025"/>
            <a:ext cx="6944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318FB3"/>
                </a:solidFill>
                <a:latin typeface="Corbel"/>
                <a:ea typeface="Corbel"/>
                <a:cs typeface="Corbel"/>
                <a:sym typeface="Corbel"/>
              </a:rPr>
              <a:t>6,0%</a:t>
            </a:r>
            <a:endParaRPr/>
          </a:p>
        </p:txBody>
      </p:sp>
      <p:sp>
        <p:nvSpPr>
          <p:cNvPr id="468" name="Google Shape;468;p39"/>
          <p:cNvSpPr txBox="1"/>
          <p:nvPr/>
        </p:nvSpPr>
        <p:spPr>
          <a:xfrm>
            <a:off x="7269689" y="3833771"/>
            <a:ext cx="954107"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200">
                <a:solidFill>
                  <a:srgbClr val="7F7F7F"/>
                </a:solidFill>
                <a:latin typeface="Corbel"/>
                <a:ea typeface="Corbel"/>
                <a:cs typeface="Corbel"/>
                <a:sym typeface="Corbel"/>
              </a:rPr>
              <a:t>EMPRESAS</a:t>
            </a:r>
            <a:endParaRPr/>
          </a:p>
        </p:txBody>
      </p:sp>
      <p:sp>
        <p:nvSpPr>
          <p:cNvPr id="469" name="Google Shape;469;p39"/>
          <p:cNvSpPr txBox="1"/>
          <p:nvPr/>
        </p:nvSpPr>
        <p:spPr>
          <a:xfrm>
            <a:off x="7406746" y="3515046"/>
            <a:ext cx="6799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1800">
                <a:solidFill>
                  <a:srgbClr val="2983A5"/>
                </a:solidFill>
                <a:latin typeface="Corbel"/>
                <a:ea typeface="Corbel"/>
                <a:cs typeface="Corbel"/>
                <a:sym typeface="Corbel"/>
              </a:rPr>
              <a:t>5,0%</a:t>
            </a:r>
            <a:endParaRPr/>
          </a:p>
        </p:txBody>
      </p:sp>
      <p:cxnSp>
        <p:nvCxnSpPr>
          <p:cNvPr id="470" name="Google Shape;470;p39"/>
          <p:cNvCxnSpPr/>
          <p:nvPr/>
        </p:nvCxnSpPr>
        <p:spPr>
          <a:xfrm rot="10800000">
            <a:off x="1502451" y="4155944"/>
            <a:ext cx="1838523" cy="0"/>
          </a:xfrm>
          <a:prstGeom prst="straightConnector1">
            <a:avLst/>
          </a:prstGeom>
          <a:noFill/>
          <a:ln cap="rnd" cmpd="sng" w="38100">
            <a:solidFill>
              <a:srgbClr val="3AAFDE"/>
            </a:solidFill>
            <a:prstDash val="dot"/>
            <a:round/>
            <a:headEnd len="sm" w="sm" type="none"/>
            <a:tailEnd len="sm" w="sm" type="none"/>
          </a:ln>
        </p:spPr>
      </p:cxnSp>
      <p:cxnSp>
        <p:nvCxnSpPr>
          <p:cNvPr id="471" name="Google Shape;471;p39"/>
          <p:cNvCxnSpPr/>
          <p:nvPr/>
        </p:nvCxnSpPr>
        <p:spPr>
          <a:xfrm rot="10800000">
            <a:off x="4780474" y="2848234"/>
            <a:ext cx="1838523" cy="0"/>
          </a:xfrm>
          <a:prstGeom prst="straightConnector1">
            <a:avLst/>
          </a:prstGeom>
          <a:noFill/>
          <a:ln cap="rnd" cmpd="sng" w="38100">
            <a:solidFill>
              <a:srgbClr val="33A0CA"/>
            </a:solidFill>
            <a:prstDash val="dot"/>
            <a:round/>
            <a:headEnd len="sm" w="sm" type="none"/>
            <a:tailEnd len="sm" w="sm" type="none"/>
          </a:ln>
        </p:spPr>
      </p:cxnSp>
      <p:cxnSp>
        <p:nvCxnSpPr>
          <p:cNvPr id="472" name="Google Shape;472;p39"/>
          <p:cNvCxnSpPr/>
          <p:nvPr/>
        </p:nvCxnSpPr>
        <p:spPr>
          <a:xfrm rot="10800000">
            <a:off x="5432981" y="3508038"/>
            <a:ext cx="1838523" cy="0"/>
          </a:xfrm>
          <a:prstGeom prst="straightConnector1">
            <a:avLst/>
          </a:prstGeom>
          <a:noFill/>
          <a:ln cap="rnd" cmpd="sng" w="38100">
            <a:solidFill>
              <a:srgbClr val="318FB3"/>
            </a:solidFill>
            <a:prstDash val="dot"/>
            <a:round/>
            <a:headEnd len="sm" w="sm" type="none"/>
            <a:tailEnd len="sm" w="sm" type="none"/>
          </a:ln>
        </p:spPr>
      </p:cxnSp>
      <p:cxnSp>
        <p:nvCxnSpPr>
          <p:cNvPr id="473" name="Google Shape;473;p39"/>
          <p:cNvCxnSpPr/>
          <p:nvPr/>
        </p:nvCxnSpPr>
        <p:spPr>
          <a:xfrm rot="10800000">
            <a:off x="5642957" y="4088221"/>
            <a:ext cx="2451975" cy="0"/>
          </a:xfrm>
          <a:prstGeom prst="straightConnector1">
            <a:avLst/>
          </a:prstGeom>
          <a:noFill/>
          <a:ln cap="rnd" cmpd="sng" w="38100">
            <a:solidFill>
              <a:srgbClr val="2983A5"/>
            </a:solidFill>
            <a:prstDash val="dot"/>
            <a:round/>
            <a:headEnd len="sm" w="sm" type="none"/>
            <a:tailEnd len="sm" w="sm" type="none"/>
          </a:ln>
        </p:spPr>
      </p:cxnSp>
      <p:sp>
        <p:nvSpPr>
          <p:cNvPr id="474" name="Google Shape;474;p39"/>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i="1" lang="es-CL" sz="1100">
                <a:solidFill>
                  <a:srgbClr val="7F7F7F"/>
                </a:solidFill>
                <a:latin typeface="Corbel"/>
                <a:ea typeface="Corbel"/>
                <a:cs typeface="Corbel"/>
                <a:sym typeface="Corbel"/>
              </a:rPr>
              <a:t>Fuente: http://www.andess.cl/estadisticas/</a:t>
            </a:r>
            <a:endParaRPr/>
          </a:p>
        </p:txBody>
      </p:sp>
      <p:sp>
        <p:nvSpPr>
          <p:cNvPr id="475" name="Google Shape;475;p39"/>
          <p:cNvSpPr txBox="1"/>
          <p:nvPr/>
        </p:nvSpPr>
        <p:spPr>
          <a:xfrm>
            <a:off x="6567714" y="3227807"/>
            <a:ext cx="811441"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1200">
                <a:solidFill>
                  <a:srgbClr val="7F7F7F"/>
                </a:solidFill>
                <a:latin typeface="Corbel"/>
                <a:ea typeface="Corbel"/>
                <a:cs typeface="Corbel"/>
                <a:sym typeface="Corbel"/>
              </a:rPr>
              <a:t>MINERÍA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9" name="Shape 479"/>
        <p:cNvGrpSpPr/>
        <p:nvPr/>
      </p:nvGrpSpPr>
      <p:grpSpPr>
        <a:xfrm>
          <a:off x="0" y="0"/>
          <a:ext cx="0" cy="0"/>
          <a:chOff x="0" y="0"/>
          <a:chExt cx="0" cy="0"/>
        </a:xfrm>
      </p:grpSpPr>
      <p:sp>
        <p:nvSpPr>
          <p:cNvPr id="480" name="Google Shape;480;p40"/>
          <p:cNvSpPr txBox="1"/>
          <p:nvPr/>
        </p:nvSpPr>
        <p:spPr>
          <a:xfrm>
            <a:off x="531023" y="477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¿CÓMO DISMINUIR EL IMPACTO SOBRE EL MEDIOAMBIENTE?</a:t>
            </a:r>
            <a:endParaRPr/>
          </a:p>
          <a:p>
            <a:pPr indent="0" lvl="0" marL="0" marR="0" rtl="0" algn="l">
              <a:lnSpc>
                <a:spcPct val="90000"/>
              </a:lnSpc>
              <a:spcBef>
                <a:spcPts val="0"/>
              </a:spcBef>
              <a:spcAft>
                <a:spcPts val="0"/>
              </a:spcAft>
              <a:buClr>
                <a:srgbClr val="93D2B8"/>
              </a:buClr>
              <a:buSzPts val="3200"/>
              <a:buFont typeface="Calibri"/>
              <a:buNone/>
            </a:pPr>
            <a:r>
              <a:rPr b="1" i="0" lang="es-CL" sz="1800" u="none" cap="none" strike="noStrike">
                <a:solidFill>
                  <a:srgbClr val="3AAFDE"/>
                </a:solidFill>
                <a:latin typeface="Corbel"/>
                <a:ea typeface="Corbel"/>
                <a:cs typeface="Corbel"/>
                <a:sym typeface="Corbel"/>
              </a:rPr>
              <a:t>EL CIRCUITO DE TRATAMIENTO DE AGUA SERVIDA </a:t>
            </a:r>
            <a:endParaRPr b="0" i="0" sz="1800" u="none" cap="none" strike="noStrike">
              <a:solidFill>
                <a:srgbClr val="3AAFDE"/>
              </a:solidFill>
              <a:latin typeface="Calibri"/>
              <a:ea typeface="Calibri"/>
              <a:cs typeface="Calibri"/>
              <a:sym typeface="Calibri"/>
            </a:endParaRPr>
          </a:p>
        </p:txBody>
      </p:sp>
      <p:sp>
        <p:nvSpPr>
          <p:cNvPr id="481" name="Google Shape;481;p40"/>
          <p:cNvSpPr/>
          <p:nvPr/>
        </p:nvSpPr>
        <p:spPr>
          <a:xfrm>
            <a:off x="1278964" y="3913593"/>
            <a:ext cx="6604000" cy="1491434"/>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i="1" lang="es-CL" sz="1600">
                <a:solidFill>
                  <a:srgbClr val="7F7F7F"/>
                </a:solidFill>
                <a:latin typeface="Corbel"/>
                <a:ea typeface="Corbel"/>
                <a:cs typeface="Corbel"/>
                <a:sym typeface="Corbel"/>
              </a:rPr>
              <a:t>El agua servida o residual es aquella que resulta del uso doméstico o industrial. Se denomina “residual” puesto que, una vez utilizada, constituye un residuo, es decir, no sirve para el uso directo. Dado que las aguas servidas contienen contaminantes orgánicos e inorgánicos, no pueden ser vertidas directamente en la naturaleza, ya que producirían un impacto ambiental negativo. </a:t>
            </a:r>
            <a:endParaRPr/>
          </a:p>
        </p:txBody>
      </p:sp>
      <p:pic>
        <p:nvPicPr>
          <p:cNvPr id="482" name="Google Shape;482;p40"/>
          <p:cNvPicPr preferRelativeResize="0"/>
          <p:nvPr/>
        </p:nvPicPr>
        <p:blipFill rotWithShape="1">
          <a:blip r:embed="rId4">
            <a:alphaModFix/>
          </a:blip>
          <a:srcRect b="0" l="0" r="0" t="0"/>
          <a:stretch/>
        </p:blipFill>
        <p:spPr>
          <a:xfrm>
            <a:off x="3609472" y="1956393"/>
            <a:ext cx="1942983" cy="1976026"/>
          </a:xfrm>
          <a:prstGeom prst="rect">
            <a:avLst/>
          </a:prstGeom>
          <a:noFill/>
          <a:ln>
            <a:noFill/>
          </a:ln>
        </p:spPr>
      </p:pic>
      <p:sp>
        <p:nvSpPr>
          <p:cNvPr id="483" name="Google Shape;483;p40"/>
          <p:cNvSpPr txBox="1"/>
          <p:nvPr/>
        </p:nvSpPr>
        <p:spPr>
          <a:xfrm>
            <a:off x="2980774" y="2550273"/>
            <a:ext cx="628698"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4400">
                <a:solidFill>
                  <a:srgbClr val="3AAFDE"/>
                </a:solidFill>
                <a:latin typeface="Corbel"/>
                <a:ea typeface="Corbel"/>
                <a:cs typeface="Corbel"/>
                <a:sym typeface="Corbel"/>
              </a:rPr>
              <a:t>1.</a:t>
            </a:r>
            <a:endParaRPr/>
          </a:p>
        </p:txBody>
      </p:sp>
      <p:sp>
        <p:nvSpPr>
          <p:cNvPr id="484" name="Google Shape;484;p40"/>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i="1" lang="es-CL" sz="1100">
                <a:solidFill>
                  <a:srgbClr val="7F7F7F"/>
                </a:solidFill>
                <a:latin typeface="Corbel"/>
                <a:ea typeface="Corbel"/>
                <a:cs typeface="Corbel"/>
                <a:sym typeface="Corbel"/>
              </a:rPr>
              <a:t>Fuente: Guía del docente “Recursos hídricos”.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8" name="Shape 488"/>
        <p:cNvGrpSpPr/>
        <p:nvPr/>
      </p:nvGrpSpPr>
      <p:grpSpPr>
        <a:xfrm>
          <a:off x="0" y="0"/>
          <a:ext cx="0" cy="0"/>
          <a:chOff x="0" y="0"/>
          <a:chExt cx="0" cy="0"/>
        </a:xfrm>
      </p:grpSpPr>
      <p:sp>
        <p:nvSpPr>
          <p:cNvPr id="489" name="Google Shape;489;p41"/>
          <p:cNvSpPr txBox="1"/>
          <p:nvPr/>
        </p:nvSpPr>
        <p:spPr>
          <a:xfrm>
            <a:off x="531023" y="477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¿CÓMO DISMINUIR EL IMPACTO SOBRE EL MEDIOAMBIENTE?</a:t>
            </a:r>
            <a:endParaRPr/>
          </a:p>
          <a:p>
            <a:pPr indent="0" lvl="0" marL="0" marR="0" rtl="0" algn="l">
              <a:lnSpc>
                <a:spcPct val="90000"/>
              </a:lnSpc>
              <a:spcBef>
                <a:spcPts val="0"/>
              </a:spcBef>
              <a:spcAft>
                <a:spcPts val="0"/>
              </a:spcAft>
              <a:buClr>
                <a:srgbClr val="93D2B8"/>
              </a:buClr>
              <a:buSzPts val="3200"/>
              <a:buFont typeface="Calibri"/>
              <a:buNone/>
            </a:pPr>
            <a:r>
              <a:rPr b="1" i="0" lang="es-CL" sz="1800" u="none" cap="none" strike="noStrike">
                <a:solidFill>
                  <a:srgbClr val="3AAFDE"/>
                </a:solidFill>
                <a:latin typeface="Corbel"/>
                <a:ea typeface="Corbel"/>
                <a:cs typeface="Corbel"/>
                <a:sym typeface="Corbel"/>
              </a:rPr>
              <a:t>EL CIRCUITO DE TRATAMIENTO DE AGUA SERVIDA </a:t>
            </a:r>
            <a:endParaRPr b="0" i="0" sz="1800" u="none" cap="none" strike="noStrike">
              <a:solidFill>
                <a:srgbClr val="3AAFDE"/>
              </a:solidFill>
              <a:latin typeface="Calibri"/>
              <a:ea typeface="Calibri"/>
              <a:cs typeface="Calibri"/>
              <a:sym typeface="Calibri"/>
            </a:endParaRPr>
          </a:p>
        </p:txBody>
      </p:sp>
      <p:sp>
        <p:nvSpPr>
          <p:cNvPr id="490" name="Google Shape;490;p41"/>
          <p:cNvSpPr/>
          <p:nvPr/>
        </p:nvSpPr>
        <p:spPr>
          <a:xfrm>
            <a:off x="1278964" y="3913593"/>
            <a:ext cx="6604000" cy="1774588"/>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i="1" lang="es-CL" sz="1600">
                <a:solidFill>
                  <a:srgbClr val="7F7F7F"/>
                </a:solidFill>
                <a:latin typeface="Corbel"/>
                <a:ea typeface="Corbel"/>
                <a:cs typeface="Corbel"/>
                <a:sym typeface="Corbel"/>
              </a:rPr>
              <a:t>La contaminación del agua con aguas residuales que contienen bacterias y su uso como agua de riego de hortalizas y frutas, que luego son consumidas por la población, puede generar enfermedades como tifus, cólera y hepatitis. Por lo tanto, el objetivo del tratamiento de agua servida es eliminar sus contaminantes a través de procesos físicos, químicos y biológicos, reduciendo así el efecto de las aguas que se vierten en el medioambiente.</a:t>
            </a:r>
            <a:endParaRPr/>
          </a:p>
        </p:txBody>
      </p:sp>
      <p:pic>
        <p:nvPicPr>
          <p:cNvPr id="491" name="Google Shape;491;p41"/>
          <p:cNvPicPr preferRelativeResize="0"/>
          <p:nvPr/>
        </p:nvPicPr>
        <p:blipFill rotWithShape="1">
          <a:blip r:embed="rId4">
            <a:alphaModFix/>
          </a:blip>
          <a:srcRect b="0" l="0" r="0" t="0"/>
          <a:stretch/>
        </p:blipFill>
        <p:spPr>
          <a:xfrm>
            <a:off x="3609472" y="1956393"/>
            <a:ext cx="1942982" cy="1976026"/>
          </a:xfrm>
          <a:prstGeom prst="rect">
            <a:avLst/>
          </a:prstGeom>
          <a:noFill/>
          <a:ln>
            <a:noFill/>
          </a:ln>
        </p:spPr>
      </p:pic>
      <p:sp>
        <p:nvSpPr>
          <p:cNvPr id="492" name="Google Shape;492;p41"/>
          <p:cNvSpPr txBox="1"/>
          <p:nvPr/>
        </p:nvSpPr>
        <p:spPr>
          <a:xfrm>
            <a:off x="2980774" y="2550273"/>
            <a:ext cx="631904"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4400">
                <a:solidFill>
                  <a:srgbClr val="3AAFDE"/>
                </a:solidFill>
                <a:latin typeface="Corbel"/>
                <a:ea typeface="Corbel"/>
                <a:cs typeface="Corbel"/>
                <a:sym typeface="Corbel"/>
              </a:rPr>
              <a:t>2.</a:t>
            </a:r>
            <a:endParaRPr/>
          </a:p>
        </p:txBody>
      </p:sp>
      <p:sp>
        <p:nvSpPr>
          <p:cNvPr id="493" name="Google Shape;493;p41"/>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i="1" lang="es-CL" sz="1100">
                <a:solidFill>
                  <a:srgbClr val="7F7F7F"/>
                </a:solidFill>
                <a:latin typeface="Corbel"/>
                <a:ea typeface="Corbel"/>
                <a:cs typeface="Corbel"/>
                <a:sym typeface="Corbel"/>
              </a:rPr>
              <a:t>Fuente: Guía del docente “Recursos hídricos”.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7" name="Shape 497"/>
        <p:cNvGrpSpPr/>
        <p:nvPr/>
      </p:nvGrpSpPr>
      <p:grpSpPr>
        <a:xfrm>
          <a:off x="0" y="0"/>
          <a:ext cx="0" cy="0"/>
          <a:chOff x="0" y="0"/>
          <a:chExt cx="0" cy="0"/>
        </a:xfrm>
      </p:grpSpPr>
      <p:sp>
        <p:nvSpPr>
          <p:cNvPr id="498" name="Google Shape;498;p42"/>
          <p:cNvSpPr txBox="1"/>
          <p:nvPr/>
        </p:nvSpPr>
        <p:spPr>
          <a:xfrm>
            <a:off x="531023" y="477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¿CÓMO DISMINUIR EL IMPACTO SOBRE EL MEDIOAMBIENTE?</a:t>
            </a:r>
            <a:endParaRPr/>
          </a:p>
          <a:p>
            <a:pPr indent="0" lvl="0" marL="0" marR="0" rtl="0" algn="l">
              <a:lnSpc>
                <a:spcPct val="90000"/>
              </a:lnSpc>
              <a:spcBef>
                <a:spcPts val="0"/>
              </a:spcBef>
              <a:spcAft>
                <a:spcPts val="0"/>
              </a:spcAft>
              <a:buClr>
                <a:srgbClr val="93D2B8"/>
              </a:buClr>
              <a:buSzPts val="3200"/>
              <a:buFont typeface="Calibri"/>
              <a:buNone/>
            </a:pPr>
            <a:r>
              <a:rPr b="1" i="0" lang="es-CL" sz="1800" u="none" cap="none" strike="noStrike">
                <a:solidFill>
                  <a:srgbClr val="3AAFDE"/>
                </a:solidFill>
                <a:latin typeface="Corbel"/>
                <a:ea typeface="Corbel"/>
                <a:cs typeface="Corbel"/>
                <a:sym typeface="Corbel"/>
              </a:rPr>
              <a:t>EL CIRCUITO DE TRATAMIENTO DE AGUA SERVIDA </a:t>
            </a:r>
            <a:endParaRPr b="0" i="0" sz="1800" u="none" cap="none" strike="noStrike">
              <a:solidFill>
                <a:srgbClr val="3AAFDE"/>
              </a:solidFill>
              <a:latin typeface="Calibri"/>
              <a:ea typeface="Calibri"/>
              <a:cs typeface="Calibri"/>
              <a:sym typeface="Calibri"/>
            </a:endParaRPr>
          </a:p>
        </p:txBody>
      </p:sp>
      <p:sp>
        <p:nvSpPr>
          <p:cNvPr id="499" name="Google Shape;499;p42"/>
          <p:cNvSpPr/>
          <p:nvPr/>
        </p:nvSpPr>
        <p:spPr>
          <a:xfrm>
            <a:off x="1278964" y="3913593"/>
            <a:ext cx="6604000" cy="1774588"/>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i="1" lang="es-CL" sz="1600">
                <a:solidFill>
                  <a:srgbClr val="7F7F7F"/>
                </a:solidFill>
                <a:latin typeface="Corbel"/>
                <a:ea typeface="Corbel"/>
                <a:cs typeface="Corbel"/>
                <a:sym typeface="Corbel"/>
              </a:rPr>
              <a:t>El tratamiento de las aguas residuales involucra una serie de procesos que pueden variar ligeramente en las plantas de tratamiento de aguas servidas (PTAS). Sin embargo, en la mayoría de estas plantas el proceso incluye una etapa de pretratamiento y dos fases de tratamiento primario y secundario. Entremedio de las fases se incluyen algunas etapas de decantación e, idealmente, una etapa terciaria de eliminación de nitrógeno (N) y fósforo (P). </a:t>
            </a:r>
            <a:endParaRPr/>
          </a:p>
        </p:txBody>
      </p:sp>
      <p:pic>
        <p:nvPicPr>
          <p:cNvPr id="500" name="Google Shape;500;p42"/>
          <p:cNvPicPr preferRelativeResize="0"/>
          <p:nvPr/>
        </p:nvPicPr>
        <p:blipFill rotWithShape="1">
          <a:blip r:embed="rId4">
            <a:alphaModFix/>
          </a:blip>
          <a:srcRect b="0" l="0" r="0" t="0"/>
          <a:stretch/>
        </p:blipFill>
        <p:spPr>
          <a:xfrm>
            <a:off x="3609472" y="1956393"/>
            <a:ext cx="1942982" cy="1976025"/>
          </a:xfrm>
          <a:prstGeom prst="rect">
            <a:avLst/>
          </a:prstGeom>
          <a:noFill/>
          <a:ln>
            <a:noFill/>
          </a:ln>
        </p:spPr>
      </p:pic>
      <p:sp>
        <p:nvSpPr>
          <p:cNvPr id="501" name="Google Shape;501;p42"/>
          <p:cNvSpPr txBox="1"/>
          <p:nvPr/>
        </p:nvSpPr>
        <p:spPr>
          <a:xfrm>
            <a:off x="2980774" y="2550273"/>
            <a:ext cx="625492"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CL" sz="4400">
                <a:solidFill>
                  <a:srgbClr val="3AAFDE"/>
                </a:solidFill>
                <a:latin typeface="Corbel"/>
                <a:ea typeface="Corbel"/>
                <a:cs typeface="Corbel"/>
                <a:sym typeface="Corbel"/>
              </a:rPr>
              <a:t>3.</a:t>
            </a:r>
            <a:endParaRPr/>
          </a:p>
        </p:txBody>
      </p:sp>
      <p:sp>
        <p:nvSpPr>
          <p:cNvPr id="502" name="Google Shape;502;p42"/>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i="1" lang="es-CL" sz="1100">
                <a:solidFill>
                  <a:srgbClr val="7F7F7F"/>
                </a:solidFill>
                <a:latin typeface="Corbel"/>
                <a:ea typeface="Corbel"/>
                <a:cs typeface="Corbel"/>
                <a:sym typeface="Corbel"/>
              </a:rPr>
              <a:t>Fuente: Guía del docente “Recursos hídricos”.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6" name="Shape 506"/>
        <p:cNvGrpSpPr/>
        <p:nvPr/>
      </p:nvGrpSpPr>
      <p:grpSpPr>
        <a:xfrm>
          <a:off x="0" y="0"/>
          <a:ext cx="0" cy="0"/>
          <a:chOff x="0" y="0"/>
          <a:chExt cx="0" cy="0"/>
        </a:xfrm>
      </p:grpSpPr>
      <p:sp>
        <p:nvSpPr>
          <p:cNvPr id="507" name="Google Shape;507;p4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ETAPAS DEL TRATAMIENTO DE AGUAS</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SERVIDAS</a:t>
            </a:r>
            <a:endParaRPr b="0" i="0" sz="2400" u="none" cap="none" strike="noStrike">
              <a:solidFill>
                <a:srgbClr val="3AAFDE"/>
              </a:solidFill>
              <a:latin typeface="Calibri"/>
              <a:ea typeface="Calibri"/>
              <a:cs typeface="Calibri"/>
              <a:sym typeface="Calibri"/>
            </a:endParaRPr>
          </a:p>
        </p:txBody>
      </p:sp>
      <p:sp>
        <p:nvSpPr>
          <p:cNvPr id="508" name="Google Shape;508;p43"/>
          <p:cNvSpPr/>
          <p:nvPr/>
        </p:nvSpPr>
        <p:spPr>
          <a:xfrm>
            <a:off x="925415" y="2170253"/>
            <a:ext cx="1665240"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3AAFDE"/>
                </a:solidFill>
                <a:latin typeface="Corbel"/>
                <a:ea typeface="Corbel"/>
                <a:cs typeface="Corbel"/>
                <a:sym typeface="Corbel"/>
              </a:rPr>
              <a:t>Etapa</a:t>
            </a:r>
            <a:endParaRPr/>
          </a:p>
        </p:txBody>
      </p:sp>
      <p:cxnSp>
        <p:nvCxnSpPr>
          <p:cNvPr id="509" name="Google Shape;509;p43"/>
          <p:cNvCxnSpPr/>
          <p:nvPr/>
        </p:nvCxnSpPr>
        <p:spPr>
          <a:xfrm rot="10800000">
            <a:off x="550334" y="3167870"/>
            <a:ext cx="7996323" cy="0"/>
          </a:xfrm>
          <a:prstGeom prst="straightConnector1">
            <a:avLst/>
          </a:prstGeom>
          <a:noFill/>
          <a:ln cap="rnd" cmpd="sng" w="22225">
            <a:solidFill>
              <a:srgbClr val="BFBFBF"/>
            </a:solidFill>
            <a:prstDash val="dot"/>
            <a:round/>
            <a:headEnd len="sm" w="sm" type="none"/>
            <a:tailEnd len="sm" w="sm" type="none"/>
          </a:ln>
        </p:spPr>
      </p:cxnSp>
      <p:cxnSp>
        <p:nvCxnSpPr>
          <p:cNvPr id="510" name="Google Shape;510;p43"/>
          <p:cNvCxnSpPr/>
          <p:nvPr/>
        </p:nvCxnSpPr>
        <p:spPr>
          <a:xfrm rot="10800000">
            <a:off x="2642106" y="2120746"/>
            <a:ext cx="0" cy="3046999"/>
          </a:xfrm>
          <a:prstGeom prst="straightConnector1">
            <a:avLst/>
          </a:prstGeom>
          <a:noFill/>
          <a:ln cap="rnd" cmpd="sng" w="22225">
            <a:solidFill>
              <a:srgbClr val="BFBFBF"/>
            </a:solidFill>
            <a:prstDash val="dot"/>
            <a:round/>
            <a:headEnd len="sm" w="sm" type="none"/>
            <a:tailEnd len="sm" w="sm" type="none"/>
          </a:ln>
        </p:spPr>
      </p:cxnSp>
      <p:sp>
        <p:nvSpPr>
          <p:cNvPr id="511" name="Google Shape;511;p43"/>
          <p:cNvSpPr/>
          <p:nvPr/>
        </p:nvSpPr>
        <p:spPr>
          <a:xfrm>
            <a:off x="3517427" y="2170253"/>
            <a:ext cx="2046126"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3AAFDE"/>
                </a:solidFill>
                <a:latin typeface="Corbel"/>
                <a:ea typeface="Corbel"/>
                <a:cs typeface="Corbel"/>
                <a:sym typeface="Corbel"/>
              </a:rPr>
              <a:t>Función</a:t>
            </a:r>
            <a:endParaRPr/>
          </a:p>
        </p:txBody>
      </p:sp>
      <p:sp>
        <p:nvSpPr>
          <p:cNvPr id="512" name="Google Shape;512;p43"/>
          <p:cNvSpPr/>
          <p:nvPr/>
        </p:nvSpPr>
        <p:spPr>
          <a:xfrm>
            <a:off x="531023" y="2483077"/>
            <a:ext cx="2159715" cy="3323946"/>
          </a:xfrm>
          <a:prstGeom prst="rect">
            <a:avLst/>
          </a:prstGeom>
          <a:noFill/>
          <a:ln>
            <a:noFill/>
          </a:ln>
        </p:spPr>
        <p:txBody>
          <a:bodyPr anchorCtr="0" anchor="t" bIns="45700" lIns="91425" spcFirstLastPara="1" rIns="91425" wrap="square" tIns="45700">
            <a:noAutofit/>
          </a:bodyPr>
          <a:lstStyle/>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Pretratamiento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Tratamiento Primario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Tratamiento Secundario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Tratamiento Terciario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Tratamiento de Lodos</a:t>
            </a:r>
            <a:endParaRPr/>
          </a:p>
          <a:p>
            <a:pPr indent="0" lvl="0" marL="0" marR="0" rtl="0" algn="ctr">
              <a:lnSpc>
                <a:spcPct val="250000"/>
              </a:lnSpc>
              <a:spcBef>
                <a:spcPts val="0"/>
              </a:spcBef>
              <a:spcAft>
                <a:spcPts val="0"/>
              </a:spcAft>
              <a:buNone/>
            </a:pPr>
            <a:r>
              <a:t/>
            </a:r>
            <a:endParaRPr sz="1400">
              <a:solidFill>
                <a:srgbClr val="7F7F7F"/>
              </a:solidFill>
              <a:latin typeface="Corbel"/>
              <a:ea typeface="Corbel"/>
              <a:cs typeface="Corbel"/>
              <a:sym typeface="Corbel"/>
            </a:endParaRPr>
          </a:p>
        </p:txBody>
      </p:sp>
      <p:sp>
        <p:nvSpPr>
          <p:cNvPr id="513" name="Google Shape;513;p43"/>
          <p:cNvSpPr/>
          <p:nvPr/>
        </p:nvSpPr>
        <p:spPr>
          <a:xfrm>
            <a:off x="550333" y="926612"/>
            <a:ext cx="5939523"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CL" sz="1600">
                <a:solidFill>
                  <a:srgbClr val="7F7F7F"/>
                </a:solidFill>
                <a:latin typeface="Corbel"/>
                <a:ea typeface="Corbel"/>
                <a:cs typeface="Corbel"/>
                <a:sym typeface="Corbel"/>
              </a:rPr>
              <a:t>Etapas del proceso de tratamiento de aguas servidas</a:t>
            </a:r>
            <a:endParaRPr/>
          </a:p>
        </p:txBody>
      </p:sp>
      <p:sp>
        <p:nvSpPr>
          <p:cNvPr id="514" name="Google Shape;514;p43"/>
          <p:cNvSpPr/>
          <p:nvPr/>
        </p:nvSpPr>
        <p:spPr>
          <a:xfrm>
            <a:off x="6443739" y="2170253"/>
            <a:ext cx="2212380" cy="33851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600">
                <a:solidFill>
                  <a:srgbClr val="3AAFDE"/>
                </a:solidFill>
                <a:latin typeface="Corbel"/>
                <a:ea typeface="Corbel"/>
                <a:cs typeface="Corbel"/>
                <a:sym typeface="Corbel"/>
              </a:rPr>
              <a:t>Tipos de procesos</a:t>
            </a:r>
            <a:endParaRPr/>
          </a:p>
        </p:txBody>
      </p:sp>
      <p:sp>
        <p:nvSpPr>
          <p:cNvPr id="515" name="Google Shape;515;p43"/>
          <p:cNvSpPr/>
          <p:nvPr/>
        </p:nvSpPr>
        <p:spPr>
          <a:xfrm>
            <a:off x="2668072" y="2483077"/>
            <a:ext cx="3744836" cy="3323946"/>
          </a:xfrm>
          <a:prstGeom prst="rect">
            <a:avLst/>
          </a:prstGeom>
          <a:noFill/>
          <a:ln>
            <a:noFill/>
          </a:ln>
        </p:spPr>
        <p:txBody>
          <a:bodyPr anchorCtr="0" anchor="t" bIns="45700" lIns="91425" spcFirstLastPara="1" rIns="91425" wrap="square" tIns="45700">
            <a:noAutofit/>
          </a:bodyPr>
          <a:lstStyle/>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Eliminación de sólidos</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Eliminación de materia en suspensión</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Eliminación de materia orgánica biodegradable</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Eliminación de nitrógeno y/o fósforo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Estabilización y reducción de volumen de lodos</a:t>
            </a:r>
            <a:endParaRPr/>
          </a:p>
          <a:p>
            <a:pPr indent="0" lvl="0" marL="0" marR="0" rtl="0" algn="ctr">
              <a:lnSpc>
                <a:spcPct val="250000"/>
              </a:lnSpc>
              <a:spcBef>
                <a:spcPts val="0"/>
              </a:spcBef>
              <a:spcAft>
                <a:spcPts val="0"/>
              </a:spcAft>
              <a:buNone/>
            </a:pPr>
            <a:r>
              <a:t/>
            </a:r>
            <a:endParaRPr sz="1400">
              <a:solidFill>
                <a:srgbClr val="7F7F7F"/>
              </a:solidFill>
              <a:latin typeface="Corbel"/>
              <a:ea typeface="Corbel"/>
              <a:cs typeface="Corbel"/>
              <a:sym typeface="Corbel"/>
            </a:endParaRPr>
          </a:p>
        </p:txBody>
      </p:sp>
      <p:sp>
        <p:nvSpPr>
          <p:cNvPr id="516" name="Google Shape;516;p43"/>
          <p:cNvSpPr/>
          <p:nvPr/>
        </p:nvSpPr>
        <p:spPr>
          <a:xfrm>
            <a:off x="6470072" y="2483077"/>
            <a:ext cx="2159715" cy="3323946"/>
          </a:xfrm>
          <a:prstGeom prst="rect">
            <a:avLst/>
          </a:prstGeom>
          <a:noFill/>
          <a:ln>
            <a:noFill/>
          </a:ln>
        </p:spPr>
        <p:txBody>
          <a:bodyPr anchorCtr="0" anchor="t" bIns="45700" lIns="91425" spcFirstLastPara="1" rIns="91425" wrap="square" tIns="45700">
            <a:noAutofit/>
          </a:bodyPr>
          <a:lstStyle/>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Físico y/o Químico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Físico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Biológico y Físico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Biológico y/o Químico</a:t>
            </a:r>
            <a:endParaRPr/>
          </a:p>
          <a:p>
            <a:pPr indent="0" lvl="0" marL="0" marR="0" rtl="0" algn="ctr">
              <a:lnSpc>
                <a:spcPct val="250000"/>
              </a:lnSpc>
              <a:spcBef>
                <a:spcPts val="0"/>
              </a:spcBef>
              <a:spcAft>
                <a:spcPts val="0"/>
              </a:spcAft>
              <a:buNone/>
            </a:pPr>
            <a:r>
              <a:rPr lang="es-CL" sz="1400">
                <a:solidFill>
                  <a:srgbClr val="7F7F7F"/>
                </a:solidFill>
                <a:latin typeface="Corbel"/>
                <a:ea typeface="Corbel"/>
                <a:cs typeface="Corbel"/>
                <a:sym typeface="Corbel"/>
              </a:rPr>
              <a:t>Físico y/o Químico</a:t>
            </a:r>
            <a:endParaRPr/>
          </a:p>
          <a:p>
            <a:pPr indent="0" lvl="0" marL="0" marR="0" rtl="0" algn="ctr">
              <a:lnSpc>
                <a:spcPct val="250000"/>
              </a:lnSpc>
              <a:spcBef>
                <a:spcPts val="0"/>
              </a:spcBef>
              <a:spcAft>
                <a:spcPts val="0"/>
              </a:spcAft>
              <a:buNone/>
            </a:pPr>
            <a:r>
              <a:t/>
            </a:r>
            <a:endParaRPr sz="1400">
              <a:solidFill>
                <a:srgbClr val="7F7F7F"/>
              </a:solidFill>
              <a:latin typeface="Corbel"/>
              <a:ea typeface="Corbel"/>
              <a:cs typeface="Corbel"/>
              <a:sym typeface="Corbel"/>
            </a:endParaRPr>
          </a:p>
        </p:txBody>
      </p:sp>
      <p:cxnSp>
        <p:nvCxnSpPr>
          <p:cNvPr id="517" name="Google Shape;517;p43"/>
          <p:cNvCxnSpPr/>
          <p:nvPr/>
        </p:nvCxnSpPr>
        <p:spPr>
          <a:xfrm rot="10800000">
            <a:off x="550334" y="2627543"/>
            <a:ext cx="7996323" cy="0"/>
          </a:xfrm>
          <a:prstGeom prst="straightConnector1">
            <a:avLst/>
          </a:prstGeom>
          <a:noFill/>
          <a:ln cap="rnd" cmpd="sng" w="22225">
            <a:solidFill>
              <a:srgbClr val="BFBFBF"/>
            </a:solidFill>
            <a:prstDash val="dot"/>
            <a:round/>
            <a:headEnd len="sm" w="sm" type="none"/>
            <a:tailEnd len="sm" w="sm" type="none"/>
          </a:ln>
        </p:spPr>
      </p:cxnSp>
      <p:cxnSp>
        <p:nvCxnSpPr>
          <p:cNvPr id="518" name="Google Shape;518;p43"/>
          <p:cNvCxnSpPr/>
          <p:nvPr/>
        </p:nvCxnSpPr>
        <p:spPr>
          <a:xfrm rot="10800000">
            <a:off x="550334" y="3666638"/>
            <a:ext cx="7996323" cy="0"/>
          </a:xfrm>
          <a:prstGeom prst="straightConnector1">
            <a:avLst/>
          </a:prstGeom>
          <a:noFill/>
          <a:ln cap="rnd" cmpd="sng" w="22225">
            <a:solidFill>
              <a:srgbClr val="BFBFBF"/>
            </a:solidFill>
            <a:prstDash val="dot"/>
            <a:round/>
            <a:headEnd len="sm" w="sm" type="none"/>
            <a:tailEnd len="sm" w="sm" type="none"/>
          </a:ln>
        </p:spPr>
      </p:cxnSp>
      <p:cxnSp>
        <p:nvCxnSpPr>
          <p:cNvPr id="519" name="Google Shape;519;p43"/>
          <p:cNvCxnSpPr/>
          <p:nvPr/>
        </p:nvCxnSpPr>
        <p:spPr>
          <a:xfrm rot="10800000">
            <a:off x="550334" y="4193109"/>
            <a:ext cx="7996323" cy="0"/>
          </a:xfrm>
          <a:prstGeom prst="straightConnector1">
            <a:avLst/>
          </a:prstGeom>
          <a:noFill/>
          <a:ln cap="rnd" cmpd="sng" w="22225">
            <a:solidFill>
              <a:srgbClr val="BFBFBF"/>
            </a:solidFill>
            <a:prstDash val="dot"/>
            <a:round/>
            <a:headEnd len="sm" w="sm" type="none"/>
            <a:tailEnd len="sm" w="sm" type="none"/>
          </a:ln>
        </p:spPr>
      </p:cxnSp>
      <p:cxnSp>
        <p:nvCxnSpPr>
          <p:cNvPr id="520" name="Google Shape;520;p43"/>
          <p:cNvCxnSpPr/>
          <p:nvPr/>
        </p:nvCxnSpPr>
        <p:spPr>
          <a:xfrm rot="10800000">
            <a:off x="550334" y="4747292"/>
            <a:ext cx="7996323" cy="0"/>
          </a:xfrm>
          <a:prstGeom prst="straightConnector1">
            <a:avLst/>
          </a:prstGeom>
          <a:noFill/>
          <a:ln cap="rnd" cmpd="sng" w="22225">
            <a:solidFill>
              <a:srgbClr val="BFBFBF"/>
            </a:solidFill>
            <a:prstDash val="dot"/>
            <a:round/>
            <a:headEnd len="sm" w="sm" type="none"/>
            <a:tailEnd len="sm" w="sm" type="none"/>
          </a:ln>
        </p:spPr>
      </p:cxnSp>
      <p:cxnSp>
        <p:nvCxnSpPr>
          <p:cNvPr id="521" name="Google Shape;521;p43"/>
          <p:cNvCxnSpPr/>
          <p:nvPr/>
        </p:nvCxnSpPr>
        <p:spPr>
          <a:xfrm rot="10800000">
            <a:off x="6493670" y="2120746"/>
            <a:ext cx="0" cy="3046999"/>
          </a:xfrm>
          <a:prstGeom prst="straightConnector1">
            <a:avLst/>
          </a:prstGeom>
          <a:noFill/>
          <a:ln cap="rnd" cmpd="sng" w="22225">
            <a:solidFill>
              <a:srgbClr val="BFBFBF"/>
            </a:solidFill>
            <a:prstDash val="dot"/>
            <a:round/>
            <a:headEnd len="sm" w="sm" type="none"/>
            <a:tailEnd len="sm" w="sm" type="none"/>
          </a:ln>
        </p:spPr>
      </p:cxnSp>
      <p:sp>
        <p:nvSpPr>
          <p:cNvPr id="522" name="Google Shape;522;p43"/>
          <p:cNvSpPr txBox="1"/>
          <p:nvPr/>
        </p:nvSpPr>
        <p:spPr>
          <a:xfrm>
            <a:off x="1915394" y="5783908"/>
            <a:ext cx="6578601" cy="572700"/>
          </a:xfrm>
          <a:prstGeom prst="rect">
            <a:avLst/>
          </a:prstGeom>
          <a:noFill/>
          <a:ln>
            <a:noFill/>
          </a:ln>
        </p:spPr>
        <p:txBody>
          <a:bodyPr anchorCtr="0" anchor="t" bIns="91425" lIns="91425" spcFirstLastPara="1" rIns="91425" wrap="square" tIns="91425">
            <a:noAutofit/>
          </a:bodyPr>
          <a:lstStyle/>
          <a:p>
            <a:pPr indent="0" lvl="0" marL="0" marR="0" rtl="0" algn="r">
              <a:spcBef>
                <a:spcPts val="0"/>
              </a:spcBef>
              <a:spcAft>
                <a:spcPts val="0"/>
              </a:spcAft>
              <a:buNone/>
            </a:pPr>
            <a:r>
              <a:rPr i="1" lang="es-CL" sz="1100">
                <a:solidFill>
                  <a:srgbClr val="7F7F7F"/>
                </a:solidFill>
                <a:latin typeface="Corbel"/>
                <a:ea typeface="Corbel"/>
                <a:cs typeface="Corbel"/>
                <a:sym typeface="Corbel"/>
              </a:rPr>
              <a:t>Fuente: Guía del docente “Recursos hídricos”.</a:t>
            </a:r>
            <a:endParaRPr/>
          </a:p>
          <a:p>
            <a:pPr indent="0" lvl="0" marL="0" marR="0" rtl="0" algn="r">
              <a:spcBef>
                <a:spcPts val="0"/>
              </a:spcBef>
              <a:spcAft>
                <a:spcPts val="0"/>
              </a:spcAft>
              <a:buNone/>
            </a:pPr>
            <a:r>
              <a:rPr i="1" lang="es-CL" sz="1100">
                <a:solidFill>
                  <a:srgbClr val="7F7F7F"/>
                </a:solidFill>
                <a:latin typeface="Corbel"/>
                <a:ea typeface="Corbel"/>
                <a:cs typeface="Corbel"/>
                <a:sym typeface="Corbel"/>
              </a:rPr>
              <a:t>Fuente: Cheremisinoff, N. P. 2002. Handbook of Water and Wastewater Treatment Technologies. Elsevier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6" name="Shape 526"/>
        <p:cNvGrpSpPr/>
        <p:nvPr/>
      </p:nvGrpSpPr>
      <p:grpSpPr>
        <a:xfrm>
          <a:off x="0" y="0"/>
          <a:ext cx="0" cy="0"/>
          <a:chOff x="0" y="0"/>
          <a:chExt cx="0" cy="0"/>
        </a:xfrm>
      </p:grpSpPr>
      <p:sp>
        <p:nvSpPr>
          <p:cNvPr id="527" name="Google Shape;527;p44"/>
          <p:cNvSpPr txBox="1"/>
          <p:nvPr/>
        </p:nvSpPr>
        <p:spPr>
          <a:xfrm>
            <a:off x="531023" y="5155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DEBERES Y DERECHOS PARA FAVORECER</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UNA GESTIÓN SUSTENTABLE DEL CICLO URBANO DEL AGUA</a:t>
            </a:r>
            <a:endParaRPr/>
          </a:p>
        </p:txBody>
      </p:sp>
      <p:pic>
        <p:nvPicPr>
          <p:cNvPr id="528" name="Google Shape;528;p44"/>
          <p:cNvPicPr preferRelativeResize="0"/>
          <p:nvPr/>
        </p:nvPicPr>
        <p:blipFill rotWithShape="1">
          <a:blip r:embed="rId4">
            <a:alphaModFix/>
          </a:blip>
          <a:srcRect b="0" l="0" r="0" t="0"/>
          <a:stretch/>
        </p:blipFill>
        <p:spPr>
          <a:xfrm>
            <a:off x="3746949" y="1259052"/>
            <a:ext cx="1650101" cy="1678163"/>
          </a:xfrm>
          <a:prstGeom prst="rect">
            <a:avLst/>
          </a:prstGeom>
          <a:noFill/>
          <a:ln>
            <a:noFill/>
          </a:ln>
        </p:spPr>
      </p:pic>
      <p:sp>
        <p:nvSpPr>
          <p:cNvPr id="529" name="Google Shape;529;p44"/>
          <p:cNvSpPr/>
          <p:nvPr/>
        </p:nvSpPr>
        <p:spPr>
          <a:xfrm>
            <a:off x="531023" y="2937216"/>
            <a:ext cx="8058795" cy="3046948"/>
          </a:xfrm>
          <a:prstGeom prst="rect">
            <a:avLst/>
          </a:prstGeom>
          <a:noFill/>
          <a:ln>
            <a:noFill/>
          </a:ln>
        </p:spPr>
        <p:txBody>
          <a:bodyPr anchorCtr="0" anchor="t" bIns="45700" lIns="91425" spcFirstLastPara="1" rIns="91425" wrap="square" tIns="45700">
            <a:noAutofit/>
          </a:bodyPr>
          <a:lstStyle/>
          <a:p>
            <a:pPr indent="-285750" lvl="0" marL="285750" marR="0" rtl="0" algn="ctr">
              <a:lnSpc>
                <a:spcPct val="200000"/>
              </a:lnSpc>
              <a:spcBef>
                <a:spcPts val="0"/>
              </a:spcBef>
              <a:spcAft>
                <a:spcPts val="0"/>
              </a:spcAft>
              <a:buClr>
                <a:srgbClr val="3AAFDE"/>
              </a:buClr>
              <a:buSzPts val="1600"/>
              <a:buFont typeface="Courier New"/>
              <a:buChar char="o"/>
            </a:pPr>
            <a:r>
              <a:rPr lang="es-CL" sz="1600">
                <a:solidFill>
                  <a:srgbClr val="7F7F7F"/>
                </a:solidFill>
                <a:latin typeface="Corbel"/>
                <a:ea typeface="Corbel"/>
                <a:cs typeface="Corbel"/>
                <a:sym typeface="Corbel"/>
              </a:rPr>
              <a:t>Consumir menos agua, lo que implica ser cuidadosos y conscientes de la importancia del recurso y de su escasez.</a:t>
            </a:r>
            <a:endParaRPr/>
          </a:p>
          <a:p>
            <a:pPr indent="-285750" lvl="0" marL="285750" marR="0" rtl="0" algn="ctr">
              <a:lnSpc>
                <a:spcPct val="200000"/>
              </a:lnSpc>
              <a:spcBef>
                <a:spcPts val="0"/>
              </a:spcBef>
              <a:spcAft>
                <a:spcPts val="0"/>
              </a:spcAft>
              <a:buClr>
                <a:srgbClr val="3AAFDE"/>
              </a:buClr>
              <a:buSzPts val="1600"/>
              <a:buFont typeface="Courier New"/>
              <a:buChar char="o"/>
            </a:pPr>
            <a:r>
              <a:rPr lang="es-CL" sz="1600">
                <a:solidFill>
                  <a:srgbClr val="7F7F7F"/>
                </a:solidFill>
                <a:latin typeface="Corbel"/>
                <a:ea typeface="Corbel"/>
                <a:cs typeface="Corbel"/>
                <a:sym typeface="Corbel"/>
              </a:rPr>
              <a:t>Reducir las pérdidas del recurso en todo su ciclo. Por ejemplo, revisar constantemente las instalaciones de agua potable, verificando si existen fugas o pérdidas.</a:t>
            </a:r>
            <a:endParaRPr/>
          </a:p>
          <a:p>
            <a:pPr indent="-285750" lvl="0" marL="285750" marR="0" rtl="0" algn="ctr">
              <a:lnSpc>
                <a:spcPct val="200000"/>
              </a:lnSpc>
              <a:spcBef>
                <a:spcPts val="0"/>
              </a:spcBef>
              <a:spcAft>
                <a:spcPts val="0"/>
              </a:spcAft>
              <a:buClr>
                <a:srgbClr val="3AAFDE"/>
              </a:buClr>
              <a:buSzPts val="1600"/>
              <a:buFont typeface="Courier New"/>
              <a:buChar char="o"/>
            </a:pPr>
            <a:r>
              <a:rPr lang="es-CL" sz="1600">
                <a:solidFill>
                  <a:srgbClr val="7F7F7F"/>
                </a:solidFill>
                <a:latin typeface="Corbel"/>
                <a:ea typeface="Corbel"/>
                <a:cs typeface="Corbel"/>
                <a:sym typeface="Corbel"/>
              </a:rPr>
              <a:t>Reutilizar el agua, favoreciendo el uso de aguas grises tratadas, la acumulación de las aguas lluvias y la infiltración de las napas.</a:t>
            </a:r>
            <a:endParaRPr/>
          </a:p>
        </p:txBody>
      </p:sp>
      <p:sp>
        <p:nvSpPr>
          <p:cNvPr id="530" name="Google Shape;530;p44"/>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i="1" lang="es-CL" sz="1100">
                <a:solidFill>
                  <a:srgbClr val="7F7F7F"/>
                </a:solidFill>
                <a:latin typeface="Corbel"/>
                <a:ea typeface="Corbel"/>
                <a:cs typeface="Corbel"/>
                <a:sym typeface="Corbel"/>
              </a:rPr>
              <a:t>Fuente: Guía del docente “Recursos hídricos”.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4" name="Shape 534"/>
        <p:cNvGrpSpPr/>
        <p:nvPr/>
      </p:nvGrpSpPr>
      <p:grpSpPr>
        <a:xfrm>
          <a:off x="0" y="0"/>
          <a:ext cx="0" cy="0"/>
          <a:chOff x="0" y="0"/>
          <a:chExt cx="0" cy="0"/>
        </a:xfrm>
      </p:grpSpPr>
      <p:sp>
        <p:nvSpPr>
          <p:cNvPr id="535" name="Google Shape;535;p45"/>
          <p:cNvSpPr txBox="1"/>
          <p:nvPr/>
        </p:nvSpPr>
        <p:spPr>
          <a:xfrm>
            <a:off x="531023" y="5155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DEBERES Y DERECHOS PARA FAVORECER</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UNA GESTIÓN SUSTENTABLE DEL CICLO URBANO DEL AGUA</a:t>
            </a:r>
            <a:endParaRPr/>
          </a:p>
        </p:txBody>
      </p:sp>
      <p:pic>
        <p:nvPicPr>
          <p:cNvPr id="536" name="Google Shape;536;p45"/>
          <p:cNvPicPr preferRelativeResize="0"/>
          <p:nvPr/>
        </p:nvPicPr>
        <p:blipFill rotWithShape="1">
          <a:blip r:embed="rId4">
            <a:alphaModFix/>
          </a:blip>
          <a:srcRect b="0" l="0" r="0" t="0"/>
          <a:stretch/>
        </p:blipFill>
        <p:spPr>
          <a:xfrm>
            <a:off x="3746949" y="1259052"/>
            <a:ext cx="1650101" cy="1678163"/>
          </a:xfrm>
          <a:prstGeom prst="rect">
            <a:avLst/>
          </a:prstGeom>
          <a:noFill/>
          <a:ln>
            <a:noFill/>
          </a:ln>
        </p:spPr>
      </p:pic>
      <p:sp>
        <p:nvSpPr>
          <p:cNvPr id="537" name="Google Shape;537;p45"/>
          <p:cNvSpPr/>
          <p:nvPr/>
        </p:nvSpPr>
        <p:spPr>
          <a:xfrm>
            <a:off x="531023" y="2937216"/>
            <a:ext cx="8058795" cy="2062063"/>
          </a:xfrm>
          <a:prstGeom prst="rect">
            <a:avLst/>
          </a:prstGeom>
          <a:noFill/>
          <a:ln>
            <a:noFill/>
          </a:ln>
        </p:spPr>
        <p:txBody>
          <a:bodyPr anchorCtr="0" anchor="t" bIns="45700" lIns="91425" spcFirstLastPara="1" rIns="91425" wrap="square" tIns="45700">
            <a:noAutofit/>
          </a:bodyPr>
          <a:lstStyle/>
          <a:p>
            <a:pPr indent="-285750" lvl="0" marL="285750" marR="0" rtl="0" algn="ctr">
              <a:lnSpc>
                <a:spcPct val="200000"/>
              </a:lnSpc>
              <a:spcBef>
                <a:spcPts val="0"/>
              </a:spcBef>
              <a:spcAft>
                <a:spcPts val="0"/>
              </a:spcAft>
              <a:buClr>
                <a:srgbClr val="3AAFDE"/>
              </a:buClr>
              <a:buSzPts val="1600"/>
              <a:buFont typeface="Courier New"/>
              <a:buChar char="o"/>
            </a:pPr>
            <a:r>
              <a:rPr lang="es-CL" sz="1600">
                <a:solidFill>
                  <a:srgbClr val="7F7F7F"/>
                </a:solidFill>
                <a:latin typeface="Corbel"/>
                <a:ea typeface="Corbel"/>
                <a:cs typeface="Corbel"/>
                <a:sym typeface="Corbel"/>
              </a:rPr>
              <a:t>Cuidar y utilizar de manera responsable las fuentes de agua, especialmente nuestras reservas de agua dulce, como son los glaciares.</a:t>
            </a:r>
            <a:endParaRPr/>
          </a:p>
          <a:p>
            <a:pPr indent="-285750" lvl="0" marL="285750" marR="0" rtl="0" algn="ctr">
              <a:lnSpc>
                <a:spcPct val="200000"/>
              </a:lnSpc>
              <a:spcBef>
                <a:spcPts val="0"/>
              </a:spcBef>
              <a:spcAft>
                <a:spcPts val="0"/>
              </a:spcAft>
              <a:buClr>
                <a:srgbClr val="3AAFDE"/>
              </a:buClr>
              <a:buSzPts val="1600"/>
              <a:buFont typeface="Courier New"/>
              <a:buChar char="o"/>
            </a:pPr>
            <a:r>
              <a:rPr lang="es-CL" sz="1600">
                <a:solidFill>
                  <a:srgbClr val="7F7F7F"/>
                </a:solidFill>
                <a:latin typeface="Corbel"/>
                <a:ea typeface="Corbel"/>
                <a:cs typeface="Corbel"/>
                <a:sym typeface="Corbel"/>
              </a:rPr>
              <a:t>Reducir el impacto de las actividades humanas en las fuentes de agua, evitando todo tipo de contaminación.</a:t>
            </a:r>
            <a:endParaRPr/>
          </a:p>
        </p:txBody>
      </p:sp>
      <p:sp>
        <p:nvSpPr>
          <p:cNvPr id="538" name="Google Shape;538;p45"/>
          <p:cNvSpPr txBox="1"/>
          <p:nvPr/>
        </p:nvSpPr>
        <p:spPr>
          <a:xfrm>
            <a:off x="5639797" y="5922192"/>
            <a:ext cx="3256765" cy="572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i="1" lang="es-CL" sz="1100">
                <a:solidFill>
                  <a:srgbClr val="7F7F7F"/>
                </a:solidFill>
                <a:latin typeface="Corbel"/>
                <a:ea typeface="Corbel"/>
                <a:cs typeface="Corbel"/>
                <a:sym typeface="Corbel"/>
              </a:rPr>
              <a:t>Fuente: Guía del docente “Recursos hídricos”.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2" name="Shape 542"/>
        <p:cNvGrpSpPr/>
        <p:nvPr/>
      </p:nvGrpSpPr>
      <p:grpSpPr>
        <a:xfrm>
          <a:off x="0" y="0"/>
          <a:ext cx="0" cy="0"/>
          <a:chOff x="0" y="0"/>
          <a:chExt cx="0" cy="0"/>
        </a:xfrm>
      </p:grpSpPr>
      <p:sp>
        <p:nvSpPr>
          <p:cNvPr id="543" name="Google Shape;543;p46"/>
          <p:cNvSpPr txBox="1"/>
          <p:nvPr/>
        </p:nvSpPr>
        <p:spPr>
          <a:xfrm>
            <a:off x="531022" y="680627"/>
            <a:ext cx="654287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RELACIÓN CUENCA Y EXTRACCIÓN DE AGUA:</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¿POR QUÉ ES NECESARIO UTILIZAR DE </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3AAFDE"/>
                </a:solidFill>
                <a:latin typeface="Corbel"/>
                <a:ea typeface="Corbel"/>
                <a:cs typeface="Corbel"/>
                <a:sym typeface="Corbel"/>
              </a:rPr>
              <a:t>MANERA SUSTENTABLE ESTE RECURSO?  </a:t>
            </a:r>
            <a:endParaRPr b="0" i="0" sz="2400" u="none" cap="none" strike="noStrike">
              <a:solidFill>
                <a:srgbClr val="3AAFDE"/>
              </a:solidFill>
              <a:latin typeface="Calibri"/>
              <a:ea typeface="Calibri"/>
              <a:cs typeface="Calibri"/>
              <a:sym typeface="Calibri"/>
            </a:endParaRPr>
          </a:p>
        </p:txBody>
      </p:sp>
      <p:sp>
        <p:nvSpPr>
          <p:cNvPr id="544" name="Google Shape;544;p46"/>
          <p:cNvSpPr/>
          <p:nvPr/>
        </p:nvSpPr>
        <p:spPr>
          <a:xfrm>
            <a:off x="531021" y="1933927"/>
            <a:ext cx="4401197" cy="3847207"/>
          </a:xfrm>
          <a:prstGeom prst="rect">
            <a:avLst/>
          </a:prstGeom>
          <a:noFill/>
          <a:ln>
            <a:noFill/>
          </a:ln>
        </p:spPr>
        <p:txBody>
          <a:bodyPr anchorCtr="0" anchor="t" bIns="45700" lIns="91425" spcFirstLastPara="1" rIns="91425" wrap="square" tIns="45700">
            <a:noAutofit/>
          </a:bodyPr>
          <a:lstStyle/>
          <a:p>
            <a:pPr indent="-285750" lvl="0" marL="285750" marR="0" rtl="0" algn="just">
              <a:spcBef>
                <a:spcPts val="0"/>
              </a:spcBef>
              <a:spcAft>
                <a:spcPts val="0"/>
              </a:spcAft>
              <a:buClr>
                <a:srgbClr val="3AAFDE"/>
              </a:buClr>
              <a:buSzPts val="1600"/>
              <a:buFont typeface="Courier New"/>
              <a:buChar char="o"/>
            </a:pPr>
            <a:r>
              <a:rPr lang="es-CL" sz="1600">
                <a:solidFill>
                  <a:srgbClr val="7F7F7F"/>
                </a:solidFill>
                <a:latin typeface="Corbel"/>
                <a:ea typeface="Corbel"/>
                <a:cs typeface="Corbel"/>
                <a:sym typeface="Corbel"/>
              </a:rPr>
              <a:t>El uso eficiente y sostenible de los recursos hídricos tiene relación con la cuenca hidrológica desde donde son extraídos.</a:t>
            </a:r>
            <a:endParaRPr/>
          </a:p>
          <a:p>
            <a:pPr indent="-285750" lvl="0" marL="285750" marR="0" rtl="0" algn="just">
              <a:spcBef>
                <a:spcPts val="800"/>
              </a:spcBef>
              <a:spcAft>
                <a:spcPts val="0"/>
              </a:spcAft>
              <a:buClr>
                <a:srgbClr val="3AAFDE"/>
              </a:buClr>
              <a:buSzPts val="1600"/>
              <a:buFont typeface="Courier New"/>
              <a:buChar char="o"/>
            </a:pPr>
            <a:r>
              <a:rPr lang="es-CL" sz="1600">
                <a:solidFill>
                  <a:srgbClr val="7F7F7F"/>
                </a:solidFill>
                <a:latin typeface="Corbel"/>
                <a:ea typeface="Corbel"/>
                <a:cs typeface="Corbel"/>
                <a:sym typeface="Corbel"/>
              </a:rPr>
              <a:t>En Chile, cada cuenca tiene su propia complejidad y debe ser abordada de manera específica.</a:t>
            </a:r>
            <a:endParaRPr/>
          </a:p>
          <a:p>
            <a:pPr indent="-285750" lvl="0" marL="285750" marR="0" rtl="0" algn="just">
              <a:spcBef>
                <a:spcPts val="800"/>
              </a:spcBef>
              <a:spcAft>
                <a:spcPts val="0"/>
              </a:spcAft>
              <a:buClr>
                <a:srgbClr val="3AAFDE"/>
              </a:buClr>
              <a:buSzPts val="1600"/>
              <a:buFont typeface="Courier New"/>
              <a:buChar char="o"/>
            </a:pPr>
            <a:r>
              <a:rPr lang="es-CL" sz="1600">
                <a:solidFill>
                  <a:srgbClr val="7F7F7F"/>
                </a:solidFill>
                <a:latin typeface="Corbel"/>
                <a:ea typeface="Corbel"/>
                <a:cs typeface="Corbel"/>
                <a:sym typeface="Corbel"/>
              </a:rPr>
              <a:t>El agua es extraída desde una cuenca hidrográfica para sus distintos usos. Así, puede ser utilizada en el consumo doméstico o público, en agricultura, en la ganadería, en la industria, en las actividades mineras, para producir energía, etc.</a:t>
            </a:r>
            <a:endParaRPr/>
          </a:p>
          <a:p>
            <a:pPr indent="-285750" lvl="0" marL="285750" marR="0" rtl="0" algn="just">
              <a:spcBef>
                <a:spcPts val="800"/>
              </a:spcBef>
              <a:spcAft>
                <a:spcPts val="0"/>
              </a:spcAft>
              <a:buClr>
                <a:srgbClr val="3AAFDE"/>
              </a:buClr>
              <a:buSzPts val="1600"/>
              <a:buFont typeface="Courier New"/>
              <a:buChar char="o"/>
            </a:pPr>
            <a:r>
              <a:rPr lang="es-CL" sz="1600">
                <a:solidFill>
                  <a:srgbClr val="7F7F7F"/>
                </a:solidFill>
                <a:latin typeface="Corbel"/>
                <a:ea typeface="Corbel"/>
                <a:cs typeface="Corbel"/>
                <a:sym typeface="Corbel"/>
              </a:rPr>
              <a:t>Ver Código de Aguas (código que norma el uso de los recursos hídricos en Chile).</a:t>
            </a:r>
            <a:endParaRPr/>
          </a:p>
        </p:txBody>
      </p:sp>
      <p:pic>
        <p:nvPicPr>
          <p:cNvPr id="545" name="Google Shape;545;p46"/>
          <p:cNvPicPr preferRelativeResize="0"/>
          <p:nvPr/>
        </p:nvPicPr>
        <p:blipFill rotWithShape="1">
          <a:blip r:embed="rId4">
            <a:alphaModFix/>
          </a:blip>
          <a:srcRect b="0" l="0" r="0" t="0"/>
          <a:stretch/>
        </p:blipFill>
        <p:spPr>
          <a:xfrm>
            <a:off x="5219700" y="1620982"/>
            <a:ext cx="3531761" cy="455639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9" name="Shape 549"/>
        <p:cNvGrpSpPr/>
        <p:nvPr/>
      </p:nvGrpSpPr>
      <p:grpSpPr>
        <a:xfrm>
          <a:off x="0" y="0"/>
          <a:ext cx="0" cy="0"/>
          <a:chOff x="0" y="0"/>
          <a:chExt cx="0" cy="0"/>
        </a:xfrm>
      </p:grpSpPr>
      <p:cxnSp>
        <p:nvCxnSpPr>
          <p:cNvPr id="550" name="Google Shape;550;p47"/>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551" name="Google Shape;551;p47"/>
          <p:cNvSpPr txBox="1"/>
          <p:nvPr/>
        </p:nvSpPr>
        <p:spPr>
          <a:xfrm>
            <a:off x="1325655" y="1951881"/>
            <a:ext cx="6699193" cy="881758"/>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0" lang="es-CL" sz="2400" u="none" cap="none" strike="noStrike">
                <a:solidFill>
                  <a:srgbClr val="FFFFFF"/>
                </a:solidFill>
                <a:latin typeface="Corbel"/>
                <a:ea typeface="Corbel"/>
                <a:cs typeface="Corbel"/>
                <a:sym typeface="Corbel"/>
              </a:rPr>
              <a:t>¿POR QUÉ ES NECESARIO UN CONSUMO Y UNA GESTIÓN SUSTENTABLE DEL AGUA?</a:t>
            </a:r>
            <a:endParaRPr/>
          </a:p>
          <a:p>
            <a:pPr indent="0" lvl="0" marL="0" marR="0" rtl="0" algn="ctr">
              <a:lnSpc>
                <a:spcPct val="100000"/>
              </a:lnSpc>
              <a:spcBef>
                <a:spcPts val="0"/>
              </a:spcBef>
              <a:spcAft>
                <a:spcPts val="0"/>
              </a:spcAft>
              <a:buClr>
                <a:srgbClr val="000000"/>
              </a:buClr>
              <a:buSzPts val="1800"/>
              <a:buFont typeface="Calibri"/>
              <a:buNone/>
            </a:pPr>
            <a:r>
              <a:t/>
            </a:r>
            <a:endParaRPr b="0" i="0" sz="2400" u="none" cap="none" strike="noStrike">
              <a:solidFill>
                <a:srgbClr val="000000"/>
              </a:solidFill>
              <a:latin typeface="Arial"/>
              <a:ea typeface="Arial"/>
              <a:cs typeface="Arial"/>
              <a:sym typeface="Arial"/>
            </a:endParaRPr>
          </a:p>
        </p:txBody>
      </p:sp>
      <p:sp>
        <p:nvSpPr>
          <p:cNvPr id="552" name="Google Shape;552;p47"/>
          <p:cNvSpPr txBox="1"/>
          <p:nvPr/>
        </p:nvSpPr>
        <p:spPr>
          <a:xfrm>
            <a:off x="2357276" y="2876623"/>
            <a:ext cx="4458269" cy="49171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1" lang="es-CL" sz="1800" u="none" cap="none" strike="noStrike">
                <a:solidFill>
                  <a:srgbClr val="FFFFFF"/>
                </a:solidFill>
                <a:latin typeface="Corbel"/>
                <a:ea typeface="Corbel"/>
                <a:cs typeface="Corbel"/>
                <a:sym typeface="Corbel"/>
              </a:rPr>
              <a:t>Ciclo urbano del agua</a:t>
            </a:r>
            <a:endParaRPr b="0" i="1" sz="1800" u="none" cap="none" strike="noStrike">
              <a:solidFill>
                <a:srgbClr val="000000"/>
              </a:solidFill>
              <a:latin typeface="Arial"/>
              <a:ea typeface="Arial"/>
              <a:cs typeface="Arial"/>
              <a:sym typeface="Arial"/>
            </a:endParaRPr>
          </a:p>
        </p:txBody>
      </p:sp>
      <p:sp>
        <p:nvSpPr>
          <p:cNvPr id="553" name="Google Shape;553;p47"/>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orbel"/>
              <a:buNone/>
            </a:pPr>
            <a:r>
              <a:rPr b="1" i="0" lang="es-CL" sz="1200" u="none" cap="none" strike="noStrike">
                <a:solidFill>
                  <a:srgbClr val="FFFFFF"/>
                </a:solidFill>
                <a:latin typeface="Corbel"/>
                <a:ea typeface="Corbel"/>
                <a:cs typeface="Corbel"/>
                <a:sym typeface="Corbel"/>
              </a:rPr>
              <a:t>MATERIAL DE APOYO PARA EL PROFESOR</a:t>
            </a:r>
            <a:endParaRPr/>
          </a:p>
          <a:p>
            <a:pPr indent="0" lvl="0" marL="0" marR="0" rtl="0" algn="ctr">
              <a:lnSpc>
                <a:spcPct val="100000"/>
              </a:lnSpc>
              <a:spcBef>
                <a:spcPts val="0"/>
              </a:spcBef>
              <a:spcAft>
                <a:spcPts val="0"/>
              </a:spcAft>
              <a:buClr>
                <a:srgbClr val="FFFFFF"/>
              </a:buClr>
              <a:buSzPts val="1200"/>
              <a:buFont typeface="Corbel"/>
              <a:buNone/>
            </a:pPr>
            <a:r>
              <a:rPr b="0" i="0" lang="es-CL" sz="1200" u="none" cap="none" strike="noStrike">
                <a:solidFill>
                  <a:srgbClr val="FFFFFF"/>
                </a:solidFill>
                <a:latin typeface="Corbel"/>
                <a:ea typeface="Corbel"/>
                <a:cs typeface="Corbel"/>
                <a:sym typeface="Corbel"/>
              </a:rPr>
              <a:t>Tiempo estimado para ser trabajado en 1 clase</a:t>
            </a:r>
            <a:endParaRPr/>
          </a:p>
        </p:txBody>
      </p:sp>
      <p:sp>
        <p:nvSpPr>
          <p:cNvPr id="554" name="Google Shape;554;p47"/>
          <p:cNvSpPr/>
          <p:nvPr/>
        </p:nvSpPr>
        <p:spPr>
          <a:xfrm>
            <a:off x="3351956" y="3663614"/>
            <a:ext cx="2440092"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III / CLASE 1 / Ob.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