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Lst>
  <p:sldSz cy="6858000" cx="9144000"/>
  <p:notesSz cx="6858000" cy="9144000"/>
  <p:embeddedFontLst>
    <p:embeddedFont>
      <p:font typeface="Corbel"/>
      <p:regular r:id="rId28"/>
      <p:bold r:id="rId29"/>
      <p:italic r:id="rId30"/>
      <p:boldItalic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font" Target="fonts/Corbel-regular.fntdata"/><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Corbel-bold.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Corbel-boldItalic.fntdata"/><Relationship Id="rId30" Type="http://schemas.openxmlformats.org/officeDocument/2006/relationships/font" Target="fonts/Corbel-italic.fnt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s-CL"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 name="Google Shape;86;p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 name="Google Shape;95;p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3" name="Google Shape;103;p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1" name="Google Shape;111;p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0" name="Google Shape;120;p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7" name="Google Shape;127;p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1" name="Google Shape;141;p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8" name="Google Shape;158;p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7" name="Google Shape;167;p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6" name="Google Shape;176;p1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5" name="Google Shape;185;p1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4" name="Google Shape;194;p1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3" name="Google Shape;203;p1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1" name="Google Shape;211;p1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9" name="Google Shape;219;p1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7" name="Google Shape;227;p1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5" name="Google Shape;235;p1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2" name="Google Shape;252;p1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6" name="Google Shape;266;p1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3" name="Google Shape;273;p2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7" name="Google Shape;287;p2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1" name="Google Shape;301;p2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9" name="Google Shape;309;p2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a de título" type="title">
  <p:cSld name="TITLE">
    <p:spTree>
      <p:nvGrpSpPr>
        <p:cNvPr id="15" name="Shape 15"/>
        <p:cNvGrpSpPr/>
        <p:nvPr/>
      </p:nvGrpSpPr>
      <p:grpSpPr>
        <a:xfrm>
          <a:off x="0" y="0"/>
          <a:ext cx="0" cy="0"/>
          <a:chOff x="0" y="0"/>
          <a:chExt cx="0" cy="0"/>
        </a:xfrm>
      </p:grpSpPr>
      <p:sp>
        <p:nvSpPr>
          <p:cNvPr id="16" name="Google Shape;16;p2"/>
          <p:cNvSpPr txBox="1"/>
          <p:nvPr>
            <p:ph type="ctrTitle"/>
          </p:nvPr>
        </p:nvSpPr>
        <p:spPr>
          <a:xfrm>
            <a:off x="685800" y="1122363"/>
            <a:ext cx="77724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
          <p:cNvSpPr txBox="1"/>
          <p:nvPr>
            <p:ph idx="1" type="subTitle"/>
          </p:nvPr>
        </p:nvSpPr>
        <p:spPr>
          <a:xfrm>
            <a:off x="1143000" y="3602038"/>
            <a:ext cx="6858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2"/>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objetos" type="obj">
  <p:cSld name="OBJECT">
    <p:spTree>
      <p:nvGrpSpPr>
        <p:cNvPr id="21" name="Shape 21"/>
        <p:cNvGrpSpPr/>
        <p:nvPr/>
      </p:nvGrpSpPr>
      <p:grpSpPr>
        <a:xfrm>
          <a:off x="0" y="0"/>
          <a:ext cx="0" cy="0"/>
          <a:chOff x="0" y="0"/>
          <a:chExt cx="0" cy="0"/>
        </a:xfrm>
      </p:grpSpPr>
      <p:sp>
        <p:nvSpPr>
          <p:cNvPr id="22" name="Google Shape;22;p3"/>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3"/>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 blanco" type="blank">
  <p:cSld name="BLANK">
    <p:spTree>
      <p:nvGrpSpPr>
        <p:cNvPr id="27" name="Shape 27"/>
        <p:cNvGrpSpPr/>
        <p:nvPr/>
      </p:nvGrpSpPr>
      <p:grpSpPr>
        <a:xfrm>
          <a:off x="0" y="0"/>
          <a:ext cx="0" cy="0"/>
          <a:chOff x="0" y="0"/>
          <a:chExt cx="0" cy="0"/>
        </a:xfrm>
      </p:grpSpPr>
      <p:sp>
        <p:nvSpPr>
          <p:cNvPr id="28" name="Google Shape;28;p4"/>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4"/>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cabezado de sección" type="secHead">
  <p:cSld name="SECTION_HEADER">
    <p:spTree>
      <p:nvGrpSpPr>
        <p:cNvPr id="31" name="Shape 31"/>
        <p:cNvGrpSpPr/>
        <p:nvPr/>
      </p:nvGrpSpPr>
      <p:grpSpPr>
        <a:xfrm>
          <a:off x="0" y="0"/>
          <a:ext cx="0" cy="0"/>
          <a:chOff x="0" y="0"/>
          <a:chExt cx="0" cy="0"/>
        </a:xfrm>
      </p:grpSpPr>
      <p:sp>
        <p:nvSpPr>
          <p:cNvPr id="32" name="Google Shape;32;p5"/>
          <p:cNvSpPr txBox="1"/>
          <p:nvPr>
            <p:ph type="title"/>
          </p:nvPr>
        </p:nvSpPr>
        <p:spPr>
          <a:xfrm>
            <a:off x="623888" y="1709739"/>
            <a:ext cx="78867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5"/>
          <p:cNvSpPr txBox="1"/>
          <p:nvPr>
            <p:ph idx="1" type="body"/>
          </p:nvPr>
        </p:nvSpPr>
        <p:spPr>
          <a:xfrm>
            <a:off x="623888" y="4589464"/>
            <a:ext cx="78867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4" name="Google Shape;34;p5"/>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5"/>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5"/>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objetos" type="twoObj">
  <p:cSld name="TWO_OBJECTS">
    <p:spTree>
      <p:nvGrpSpPr>
        <p:cNvPr id="37" name="Shape 37"/>
        <p:cNvGrpSpPr/>
        <p:nvPr/>
      </p:nvGrpSpPr>
      <p:grpSpPr>
        <a:xfrm>
          <a:off x="0" y="0"/>
          <a:ext cx="0" cy="0"/>
          <a:chOff x="0" y="0"/>
          <a:chExt cx="0" cy="0"/>
        </a:xfrm>
      </p:grpSpPr>
      <p:sp>
        <p:nvSpPr>
          <p:cNvPr id="38" name="Google Shape;38;p6"/>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6"/>
          <p:cNvSpPr txBox="1"/>
          <p:nvPr>
            <p:ph idx="1" type="body"/>
          </p:nvPr>
        </p:nvSpPr>
        <p:spPr>
          <a:xfrm>
            <a:off x="628650" y="1825625"/>
            <a:ext cx="388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6"/>
          <p:cNvSpPr txBox="1"/>
          <p:nvPr>
            <p:ph idx="2" type="body"/>
          </p:nvPr>
        </p:nvSpPr>
        <p:spPr>
          <a:xfrm>
            <a:off x="4629150" y="1825625"/>
            <a:ext cx="388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6"/>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6"/>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6"/>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ción" type="twoTxTwoObj">
  <p:cSld name="TWO_OBJECTS_WITH_TEXT">
    <p:spTree>
      <p:nvGrpSpPr>
        <p:cNvPr id="44" name="Shape 44"/>
        <p:cNvGrpSpPr/>
        <p:nvPr/>
      </p:nvGrpSpPr>
      <p:grpSpPr>
        <a:xfrm>
          <a:off x="0" y="0"/>
          <a:ext cx="0" cy="0"/>
          <a:chOff x="0" y="0"/>
          <a:chExt cx="0" cy="0"/>
        </a:xfrm>
      </p:grpSpPr>
      <p:sp>
        <p:nvSpPr>
          <p:cNvPr id="45" name="Google Shape;45;p7"/>
          <p:cNvSpPr txBox="1"/>
          <p:nvPr>
            <p:ph type="title"/>
          </p:nvPr>
        </p:nvSpPr>
        <p:spPr>
          <a:xfrm>
            <a:off x="629841"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7"/>
          <p:cNvSpPr txBox="1"/>
          <p:nvPr>
            <p:ph idx="1" type="body"/>
          </p:nvPr>
        </p:nvSpPr>
        <p:spPr>
          <a:xfrm>
            <a:off x="629842" y="1681163"/>
            <a:ext cx="3868340"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7" name="Google Shape;47;p7"/>
          <p:cNvSpPr txBox="1"/>
          <p:nvPr>
            <p:ph idx="2" type="body"/>
          </p:nvPr>
        </p:nvSpPr>
        <p:spPr>
          <a:xfrm>
            <a:off x="629842" y="2505075"/>
            <a:ext cx="3868340"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7"/>
          <p:cNvSpPr txBox="1"/>
          <p:nvPr>
            <p:ph idx="3" type="body"/>
          </p:nvPr>
        </p:nvSpPr>
        <p:spPr>
          <a:xfrm>
            <a:off x="4629150" y="1681163"/>
            <a:ext cx="3887391"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9" name="Google Shape;49;p7"/>
          <p:cNvSpPr txBox="1"/>
          <p:nvPr>
            <p:ph idx="4" type="body"/>
          </p:nvPr>
        </p:nvSpPr>
        <p:spPr>
          <a:xfrm>
            <a:off x="4629150" y="2505075"/>
            <a:ext cx="3887391"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7"/>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7"/>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7"/>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o el título" type="titleOnly">
  <p:cSld name="TITLE_ONLY">
    <p:spTree>
      <p:nvGrpSpPr>
        <p:cNvPr id="53" name="Shape 53"/>
        <p:cNvGrpSpPr/>
        <p:nvPr/>
      </p:nvGrpSpPr>
      <p:grpSpPr>
        <a:xfrm>
          <a:off x="0" y="0"/>
          <a:ext cx="0" cy="0"/>
          <a:chOff x="0" y="0"/>
          <a:chExt cx="0" cy="0"/>
        </a:xfrm>
      </p:grpSpPr>
      <p:sp>
        <p:nvSpPr>
          <p:cNvPr id="54" name="Google Shape;54;p8"/>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8"/>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8"/>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8"/>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con título"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9"/>
          <p:cNvSpPr txBox="1"/>
          <p:nvPr>
            <p:ph idx="1" type="body"/>
          </p:nvPr>
        </p:nvSpPr>
        <p:spPr>
          <a:xfrm>
            <a:off x="3887391" y="987426"/>
            <a:ext cx="462915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9"/>
          <p:cNvSpPr txBox="1"/>
          <p:nvPr>
            <p:ph idx="2" type="body"/>
          </p:nvPr>
        </p:nvSpPr>
        <p:spPr>
          <a:xfrm>
            <a:off x="629841" y="2057400"/>
            <a:ext cx="2949178"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9"/>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9"/>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9"/>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n con título" type="picTx">
  <p:cSld name="PICTURE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10"/>
          <p:cNvSpPr/>
          <p:nvPr>
            <p:ph idx="2" type="pic"/>
          </p:nvPr>
        </p:nvSpPr>
        <p:spPr>
          <a:xfrm>
            <a:off x="3887391" y="987426"/>
            <a:ext cx="4629150" cy="4873625"/>
          </a:xfrm>
          <a:prstGeom prst="rect">
            <a:avLst/>
          </a:prstGeom>
          <a:noFill/>
          <a:ln>
            <a:noFill/>
          </a:ln>
        </p:spPr>
      </p:sp>
      <p:sp>
        <p:nvSpPr>
          <p:cNvPr id="68" name="Google Shape;68;p10"/>
          <p:cNvSpPr txBox="1"/>
          <p:nvPr>
            <p:ph idx="1" type="body"/>
          </p:nvPr>
        </p:nvSpPr>
        <p:spPr>
          <a:xfrm>
            <a:off x="629841" y="2057400"/>
            <a:ext cx="2949178"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10"/>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0"/>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0"/>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texto vertical" type="vertTx">
  <p:cSld name="VERTICAL_TEXT">
    <p:spTree>
      <p:nvGrpSpPr>
        <p:cNvPr id="72" name="Shape 72"/>
        <p:cNvGrpSpPr/>
        <p:nvPr/>
      </p:nvGrpSpPr>
      <p:grpSpPr>
        <a:xfrm>
          <a:off x="0" y="0"/>
          <a:ext cx="0" cy="0"/>
          <a:chOff x="0" y="0"/>
          <a:chExt cx="0" cy="0"/>
        </a:xfrm>
      </p:grpSpPr>
      <p:sp>
        <p:nvSpPr>
          <p:cNvPr id="73" name="Google Shape;73;p11"/>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1"/>
          <p:cNvSpPr txBox="1"/>
          <p:nvPr>
            <p:ph idx="1" type="body"/>
          </p:nvPr>
        </p:nvSpPr>
        <p:spPr>
          <a:xfrm rot="5400000">
            <a:off x="2396331" y="57944"/>
            <a:ext cx="4351338"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11"/>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1"/>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y texto" type="vertTitleAndTx">
  <p:cSld name="VERTICAL_TITLE_AND_VERTICAL_TEXT">
    <p:spTree>
      <p:nvGrpSpPr>
        <p:cNvPr id="78" name="Shape 78"/>
        <p:cNvGrpSpPr/>
        <p:nvPr/>
      </p:nvGrpSpPr>
      <p:grpSpPr>
        <a:xfrm>
          <a:off x="0" y="0"/>
          <a:ext cx="0" cy="0"/>
          <a:chOff x="0" y="0"/>
          <a:chExt cx="0" cy="0"/>
        </a:xfrm>
      </p:grpSpPr>
      <p:sp>
        <p:nvSpPr>
          <p:cNvPr id="79" name="Google Shape;79;p12"/>
          <p:cNvSpPr txBox="1"/>
          <p:nvPr>
            <p:ph type="title"/>
          </p:nvPr>
        </p:nvSpPr>
        <p:spPr>
          <a:xfrm rot="5400000">
            <a:off x="4623594" y="2285207"/>
            <a:ext cx="5811838"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2"/>
          <p:cNvSpPr txBox="1"/>
          <p:nvPr>
            <p:ph idx="1" type="body"/>
          </p:nvPr>
        </p:nvSpPr>
        <p:spPr>
          <a:xfrm rot="5400000">
            <a:off x="623094" y="370681"/>
            <a:ext cx="5811838"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12"/>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2"/>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6.png"/><Relationship Id="rId4" Type="http://schemas.openxmlformats.org/officeDocument/2006/relationships/image" Target="../media/image2.png"/><Relationship Id="rId5"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6.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6.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6.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6.png"/><Relationship Id="rId4" Type="http://schemas.openxmlformats.org/officeDocument/2006/relationships/image" Target="../media/image7.png"/><Relationship Id="rId5"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6.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6.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6.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6.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6.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6.png"/><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6.png"/><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6.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6.png"/><Relationship Id="rId4" Type="http://schemas.openxmlformats.org/officeDocument/2006/relationships/image" Target="../media/image18.png"/><Relationship Id="rId5" Type="http://schemas.openxmlformats.org/officeDocument/2006/relationships/image" Target="../media/image27.png"/><Relationship Id="rId6" Type="http://schemas.openxmlformats.org/officeDocument/2006/relationships/image" Target="../media/image24.png"/><Relationship Id="rId7" Type="http://schemas.openxmlformats.org/officeDocument/2006/relationships/image" Target="../media/image2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6.png"/><Relationship Id="rId4" Type="http://schemas.openxmlformats.org/officeDocument/2006/relationships/image" Target="../media/image22.png"/><Relationship Id="rId5" Type="http://schemas.openxmlformats.org/officeDocument/2006/relationships/image" Target="../media/image25.png"/><Relationship Id="rId6" Type="http://schemas.openxmlformats.org/officeDocument/2006/relationships/image" Target="../media/image20.png"/><Relationship Id="rId7" Type="http://schemas.openxmlformats.org/officeDocument/2006/relationships/image" Target="../media/image2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7" name="Shape 87"/>
        <p:cNvGrpSpPr/>
        <p:nvPr/>
      </p:nvGrpSpPr>
      <p:grpSpPr>
        <a:xfrm>
          <a:off x="0" y="0"/>
          <a:ext cx="0" cy="0"/>
          <a:chOff x="0" y="0"/>
          <a:chExt cx="0" cy="0"/>
        </a:xfrm>
      </p:grpSpPr>
      <p:cxnSp>
        <p:nvCxnSpPr>
          <p:cNvPr id="88" name="Google Shape;88;p13"/>
          <p:cNvCxnSpPr/>
          <p:nvPr/>
        </p:nvCxnSpPr>
        <p:spPr>
          <a:xfrm rot="10800000">
            <a:off x="2500436" y="3362741"/>
            <a:ext cx="4054783" cy="0"/>
          </a:xfrm>
          <a:prstGeom prst="straightConnector1">
            <a:avLst/>
          </a:prstGeom>
          <a:noFill/>
          <a:ln cap="rnd" cmpd="sng" w="38100">
            <a:solidFill>
              <a:schemeClr val="lt1"/>
            </a:solidFill>
            <a:prstDash val="solid"/>
            <a:round/>
            <a:headEnd len="sm" w="sm" type="none"/>
            <a:tailEnd len="sm" w="sm" type="none"/>
          </a:ln>
        </p:spPr>
      </p:cxnSp>
      <p:sp>
        <p:nvSpPr>
          <p:cNvPr id="89" name="Google Shape;89;p13"/>
          <p:cNvSpPr txBox="1"/>
          <p:nvPr/>
        </p:nvSpPr>
        <p:spPr>
          <a:xfrm>
            <a:off x="1236813" y="2100572"/>
            <a:ext cx="6699193" cy="49171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s-CL" sz="2400" u="none" cap="none" strike="noStrike">
                <a:solidFill>
                  <a:srgbClr val="FFFFFF"/>
                </a:solidFill>
                <a:latin typeface="Corbel"/>
                <a:ea typeface="Corbel"/>
                <a:cs typeface="Corbel"/>
                <a:sym typeface="Corbel"/>
              </a:rPr>
              <a:t>RELEVANCIA E IMPORTANCIA DE LA</a:t>
            </a:r>
            <a:endParaRPr/>
          </a:p>
          <a:p>
            <a:pPr indent="0" lvl="0" marL="0" marR="0" rtl="0" algn="ctr">
              <a:spcBef>
                <a:spcPts val="0"/>
              </a:spcBef>
              <a:spcAft>
                <a:spcPts val="0"/>
              </a:spcAft>
              <a:buNone/>
            </a:pPr>
            <a:r>
              <a:rPr b="1" i="0" lang="es-CL" sz="2400" u="none" cap="none" strike="noStrike">
                <a:solidFill>
                  <a:srgbClr val="FFFFFF"/>
                </a:solidFill>
                <a:latin typeface="Corbel"/>
                <a:ea typeface="Corbel"/>
                <a:cs typeface="Corbel"/>
                <a:sym typeface="Corbel"/>
              </a:rPr>
              <a:t>EFICIENCIA HÍDRICA PARA EL PLANETA</a:t>
            </a:r>
            <a:endParaRPr/>
          </a:p>
          <a:p>
            <a:pPr indent="0" lvl="0" marL="0" marR="0" rtl="0" algn="ctr">
              <a:spcBef>
                <a:spcPts val="0"/>
              </a:spcBef>
              <a:spcAft>
                <a:spcPts val="0"/>
              </a:spcAft>
              <a:buNone/>
            </a:pPr>
            <a:r>
              <a:t/>
            </a:r>
            <a:endParaRPr b="0" i="0" sz="2400" u="none" cap="none" strike="noStrike">
              <a:solidFill>
                <a:srgbClr val="000000"/>
              </a:solidFill>
              <a:latin typeface="Arial"/>
              <a:ea typeface="Arial"/>
              <a:cs typeface="Arial"/>
              <a:sym typeface="Arial"/>
            </a:endParaRPr>
          </a:p>
        </p:txBody>
      </p:sp>
      <p:sp>
        <p:nvSpPr>
          <p:cNvPr id="90" name="Google Shape;90;p13"/>
          <p:cNvSpPr txBox="1"/>
          <p:nvPr/>
        </p:nvSpPr>
        <p:spPr>
          <a:xfrm>
            <a:off x="2357274" y="2887119"/>
            <a:ext cx="4458269" cy="34310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1" lang="es-CL" sz="1800" u="none" cap="none" strike="noStrike">
                <a:solidFill>
                  <a:srgbClr val="FFFFFF"/>
                </a:solidFill>
                <a:latin typeface="Corbel"/>
                <a:ea typeface="Corbel"/>
                <a:cs typeface="Corbel"/>
                <a:sym typeface="Corbel"/>
              </a:rPr>
              <a:t>Uso y cuidado del agua</a:t>
            </a:r>
            <a:endParaRPr/>
          </a:p>
        </p:txBody>
      </p:sp>
      <p:sp>
        <p:nvSpPr>
          <p:cNvPr id="91" name="Google Shape;91;p13"/>
          <p:cNvSpPr/>
          <p:nvPr/>
        </p:nvSpPr>
        <p:spPr>
          <a:xfrm>
            <a:off x="1546501" y="4849840"/>
            <a:ext cx="5962651" cy="46166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s-CL" sz="1200" u="none" cap="none" strike="noStrike">
                <a:solidFill>
                  <a:schemeClr val="lt1"/>
                </a:solidFill>
                <a:latin typeface="Corbel"/>
                <a:ea typeface="Corbel"/>
                <a:cs typeface="Corbel"/>
                <a:sym typeface="Corbel"/>
              </a:rPr>
              <a:t>MATERIAL DE APOYO PARA EL PROFESOR</a:t>
            </a:r>
            <a:endParaRPr/>
          </a:p>
          <a:p>
            <a:pPr indent="0" lvl="0" marL="0" marR="0" rtl="0" algn="ctr">
              <a:spcBef>
                <a:spcPts val="0"/>
              </a:spcBef>
              <a:spcAft>
                <a:spcPts val="0"/>
              </a:spcAft>
              <a:buNone/>
            </a:pPr>
            <a:r>
              <a:rPr b="0" i="0" lang="es-CL" sz="1200" u="none" cap="none" strike="noStrike">
                <a:solidFill>
                  <a:schemeClr val="lt1"/>
                </a:solidFill>
                <a:latin typeface="Corbel"/>
                <a:ea typeface="Corbel"/>
                <a:cs typeface="Corbel"/>
                <a:sym typeface="Corbel"/>
              </a:rPr>
              <a:t>Tiempo estimado para ser trabajado en 1 a 2 clases</a:t>
            </a:r>
            <a:endParaRPr/>
          </a:p>
        </p:txBody>
      </p:sp>
      <p:sp>
        <p:nvSpPr>
          <p:cNvPr id="92" name="Google Shape;92;p13"/>
          <p:cNvSpPr/>
          <p:nvPr/>
        </p:nvSpPr>
        <p:spPr>
          <a:xfrm>
            <a:off x="3344743" y="3663614"/>
            <a:ext cx="2454518" cy="52322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s-CL" sz="1400" u="none" cap="none" strike="noStrike">
                <a:solidFill>
                  <a:srgbClr val="FFFFFF"/>
                </a:solidFill>
                <a:latin typeface="Corbel"/>
                <a:ea typeface="Corbel"/>
                <a:cs typeface="Corbel"/>
                <a:sym typeface="Corbel"/>
              </a:rPr>
              <a:t>CIENCIA CIUDADANA</a:t>
            </a:r>
            <a:endParaRPr/>
          </a:p>
          <a:p>
            <a:pPr indent="0" lvl="0" marL="0" marR="0" rtl="0" algn="ctr">
              <a:lnSpc>
                <a:spcPct val="100000"/>
              </a:lnSpc>
              <a:spcBef>
                <a:spcPts val="0"/>
              </a:spcBef>
              <a:spcAft>
                <a:spcPts val="0"/>
              </a:spcAft>
              <a:buClr>
                <a:srgbClr val="000000"/>
              </a:buClr>
              <a:buSzPts val="1400"/>
              <a:buFont typeface="Arial"/>
              <a:buNone/>
            </a:pPr>
            <a:r>
              <a:rPr b="1" i="0" lang="es-CL" sz="1400" u="none" cap="none" strike="noStrike">
                <a:solidFill>
                  <a:srgbClr val="FFFFFF"/>
                </a:solidFill>
                <a:latin typeface="Corbel"/>
                <a:ea typeface="Corbel"/>
                <a:cs typeface="Corbel"/>
                <a:sym typeface="Corbel"/>
              </a:rPr>
              <a:t>MÓDULO IV / CLASE 1 / Ob. 1</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6" name="Shape 96"/>
        <p:cNvGrpSpPr/>
        <p:nvPr/>
      </p:nvGrpSpPr>
      <p:grpSpPr>
        <a:xfrm>
          <a:off x="0" y="0"/>
          <a:ext cx="0" cy="0"/>
          <a:chOff x="0" y="0"/>
          <a:chExt cx="0" cy="0"/>
        </a:xfrm>
      </p:grpSpPr>
      <p:cxnSp>
        <p:nvCxnSpPr>
          <p:cNvPr id="97" name="Google Shape;97;p14"/>
          <p:cNvCxnSpPr/>
          <p:nvPr/>
        </p:nvCxnSpPr>
        <p:spPr>
          <a:xfrm rot="10800000">
            <a:off x="3275589" y="4743721"/>
            <a:ext cx="2592820" cy="0"/>
          </a:xfrm>
          <a:prstGeom prst="straightConnector1">
            <a:avLst/>
          </a:prstGeom>
          <a:noFill/>
          <a:ln cap="rnd" cmpd="sng" w="38100">
            <a:solidFill>
              <a:schemeClr val="lt1"/>
            </a:solidFill>
            <a:prstDash val="dot"/>
            <a:round/>
            <a:headEnd len="sm" w="sm" type="none"/>
            <a:tailEnd len="sm" w="sm" type="none"/>
          </a:ln>
        </p:spPr>
      </p:cxnSp>
      <p:sp>
        <p:nvSpPr>
          <p:cNvPr id="98" name="Google Shape;98;p14"/>
          <p:cNvSpPr/>
          <p:nvPr/>
        </p:nvSpPr>
        <p:spPr>
          <a:xfrm>
            <a:off x="1030307" y="3032806"/>
            <a:ext cx="7083381" cy="92333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1" lang="es-CL" sz="1800" u="none" cap="none" strike="noStrike">
                <a:solidFill>
                  <a:srgbClr val="FFFFFF"/>
                </a:solidFill>
                <a:latin typeface="Corbel"/>
                <a:ea typeface="Corbel"/>
                <a:cs typeface="Corbel"/>
                <a:sym typeface="Corbel"/>
              </a:rPr>
              <a:t>Analizar los problemas ambientales que aquejan a las ciudades contemporáneas y proponer acciones destinadas a reducir sus efectos negativos.</a:t>
            </a:r>
            <a:endParaRPr/>
          </a:p>
        </p:txBody>
      </p:sp>
      <p:cxnSp>
        <p:nvCxnSpPr>
          <p:cNvPr id="99" name="Google Shape;99;p14"/>
          <p:cNvCxnSpPr/>
          <p:nvPr/>
        </p:nvCxnSpPr>
        <p:spPr>
          <a:xfrm rot="10800000">
            <a:off x="3275589" y="2245220"/>
            <a:ext cx="2592820" cy="0"/>
          </a:xfrm>
          <a:prstGeom prst="straightConnector1">
            <a:avLst/>
          </a:prstGeom>
          <a:noFill/>
          <a:ln cap="rnd" cmpd="sng" w="38100">
            <a:solidFill>
              <a:schemeClr val="lt1"/>
            </a:solidFill>
            <a:prstDash val="dot"/>
            <a:round/>
            <a:headEnd len="sm" w="sm" type="none"/>
            <a:tailEnd len="sm" w="sm" type="none"/>
          </a:ln>
        </p:spPr>
      </p:cxnSp>
      <p:sp>
        <p:nvSpPr>
          <p:cNvPr id="100" name="Google Shape;100;p14"/>
          <p:cNvSpPr/>
          <p:nvPr/>
        </p:nvSpPr>
        <p:spPr>
          <a:xfrm>
            <a:off x="3244630" y="1201852"/>
            <a:ext cx="2654737" cy="46166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2400"/>
              <a:buFont typeface="Corbel"/>
              <a:buNone/>
            </a:pPr>
            <a:r>
              <a:rPr b="1" i="0" lang="es-CL" sz="2400" u="none" cap="none" strike="noStrike">
                <a:solidFill>
                  <a:srgbClr val="FFFFFF"/>
                </a:solidFill>
                <a:latin typeface="Corbel"/>
                <a:ea typeface="Corbel"/>
                <a:cs typeface="Corbel"/>
                <a:sym typeface="Corbel"/>
              </a:rPr>
              <a:t>Objetivos</a:t>
            </a:r>
            <a:endParaRPr b="1" i="0" sz="2400" u="none" cap="none" strike="noStrike">
              <a:solidFill>
                <a:srgbClr val="FFFFFF"/>
              </a:solidFill>
              <a:latin typeface="Corbel"/>
              <a:ea typeface="Corbel"/>
              <a:cs typeface="Corbel"/>
              <a:sym typeface="Corbe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4" name="Shape 104"/>
        <p:cNvGrpSpPr/>
        <p:nvPr/>
      </p:nvGrpSpPr>
      <p:grpSpPr>
        <a:xfrm>
          <a:off x="0" y="0"/>
          <a:ext cx="0" cy="0"/>
          <a:chOff x="0" y="0"/>
          <a:chExt cx="0" cy="0"/>
        </a:xfrm>
      </p:grpSpPr>
      <p:sp>
        <p:nvSpPr>
          <p:cNvPr id="105" name="Google Shape;105;p15"/>
          <p:cNvSpPr/>
          <p:nvPr/>
        </p:nvSpPr>
        <p:spPr>
          <a:xfrm>
            <a:off x="3244630" y="1201852"/>
            <a:ext cx="2654737" cy="46166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s-CL" sz="2400" u="none" cap="none" strike="noStrike">
                <a:solidFill>
                  <a:schemeClr val="lt1"/>
                </a:solidFill>
                <a:latin typeface="Corbel"/>
                <a:ea typeface="Corbel"/>
                <a:cs typeface="Corbel"/>
                <a:sym typeface="Corbel"/>
              </a:rPr>
              <a:t>CONTENIDOS</a:t>
            </a:r>
            <a:endParaRPr b="1" i="0" sz="2400" u="none" cap="none" strike="noStrike">
              <a:solidFill>
                <a:schemeClr val="lt1"/>
              </a:solidFill>
              <a:latin typeface="Corbel"/>
              <a:ea typeface="Corbel"/>
              <a:cs typeface="Corbel"/>
              <a:sym typeface="Corbel"/>
            </a:endParaRPr>
          </a:p>
        </p:txBody>
      </p:sp>
      <p:cxnSp>
        <p:nvCxnSpPr>
          <p:cNvPr id="106" name="Google Shape;106;p15"/>
          <p:cNvCxnSpPr/>
          <p:nvPr/>
        </p:nvCxnSpPr>
        <p:spPr>
          <a:xfrm rot="10800000">
            <a:off x="3275589" y="5560713"/>
            <a:ext cx="2592820" cy="0"/>
          </a:xfrm>
          <a:prstGeom prst="straightConnector1">
            <a:avLst/>
          </a:prstGeom>
          <a:noFill/>
          <a:ln cap="rnd" cmpd="sng" w="38100">
            <a:solidFill>
              <a:schemeClr val="lt1"/>
            </a:solidFill>
            <a:prstDash val="dot"/>
            <a:round/>
            <a:headEnd len="sm" w="sm" type="none"/>
            <a:tailEnd len="sm" w="sm" type="none"/>
          </a:ln>
        </p:spPr>
      </p:cxnSp>
      <p:cxnSp>
        <p:nvCxnSpPr>
          <p:cNvPr id="107" name="Google Shape;107;p15"/>
          <p:cNvCxnSpPr/>
          <p:nvPr/>
        </p:nvCxnSpPr>
        <p:spPr>
          <a:xfrm rot="10800000">
            <a:off x="3275589" y="2297087"/>
            <a:ext cx="2592820" cy="0"/>
          </a:xfrm>
          <a:prstGeom prst="straightConnector1">
            <a:avLst/>
          </a:prstGeom>
          <a:noFill/>
          <a:ln cap="rnd" cmpd="sng" w="38100">
            <a:solidFill>
              <a:schemeClr val="lt1"/>
            </a:solidFill>
            <a:prstDash val="dot"/>
            <a:round/>
            <a:headEnd len="sm" w="sm" type="none"/>
            <a:tailEnd len="sm" w="sm" type="none"/>
          </a:ln>
        </p:spPr>
      </p:cxnSp>
      <p:sp>
        <p:nvSpPr>
          <p:cNvPr id="108" name="Google Shape;108;p15"/>
          <p:cNvSpPr/>
          <p:nvPr/>
        </p:nvSpPr>
        <p:spPr>
          <a:xfrm>
            <a:off x="1401534" y="2623479"/>
            <a:ext cx="6340928" cy="2610843"/>
          </a:xfrm>
          <a:prstGeom prst="rect">
            <a:avLst/>
          </a:prstGeom>
          <a:noFill/>
          <a:ln>
            <a:noFill/>
          </a:ln>
        </p:spPr>
        <p:txBody>
          <a:bodyPr anchorCtr="0" anchor="t" bIns="45700" lIns="91425" spcFirstLastPara="1" rIns="91425" wrap="square" tIns="45700">
            <a:noAutofit/>
          </a:bodyPr>
          <a:lstStyle/>
          <a:p>
            <a:pPr indent="0" lvl="0" marL="0" marR="0" rtl="0" algn="ctr">
              <a:lnSpc>
                <a:spcPct val="150000"/>
              </a:lnSpc>
              <a:spcBef>
                <a:spcPts val="0"/>
              </a:spcBef>
              <a:spcAft>
                <a:spcPts val="0"/>
              </a:spcAft>
              <a:buNone/>
            </a:pPr>
            <a:r>
              <a:rPr b="0" i="0" lang="es-CL" sz="2800" u="none" cap="none" strike="noStrike">
                <a:solidFill>
                  <a:srgbClr val="D8D8D8"/>
                </a:solidFill>
                <a:latin typeface="Corbel"/>
                <a:ea typeface="Corbel"/>
                <a:cs typeface="Corbel"/>
                <a:sym typeface="Corbel"/>
              </a:rPr>
              <a:t>1. </a:t>
            </a:r>
            <a:r>
              <a:rPr b="0" i="0" lang="es-CL" sz="1800" u="none" cap="none" strike="noStrike">
                <a:solidFill>
                  <a:schemeClr val="lt1"/>
                </a:solidFill>
                <a:latin typeface="Corbel"/>
                <a:ea typeface="Corbel"/>
                <a:cs typeface="Corbel"/>
                <a:sym typeface="Corbel"/>
              </a:rPr>
              <a:t>Calentamiento global.</a:t>
            </a:r>
            <a:endParaRPr/>
          </a:p>
          <a:p>
            <a:pPr indent="0" lvl="0" marL="0" marR="0" rtl="0" algn="ctr">
              <a:lnSpc>
                <a:spcPct val="150000"/>
              </a:lnSpc>
              <a:spcBef>
                <a:spcPts val="0"/>
              </a:spcBef>
              <a:spcAft>
                <a:spcPts val="0"/>
              </a:spcAft>
              <a:buNone/>
            </a:pPr>
            <a:r>
              <a:rPr b="0" i="0" lang="es-CL" sz="2800" u="none" cap="none" strike="noStrike">
                <a:solidFill>
                  <a:srgbClr val="D8D8D8"/>
                </a:solidFill>
                <a:latin typeface="Corbel"/>
                <a:ea typeface="Corbel"/>
                <a:cs typeface="Corbel"/>
                <a:sym typeface="Corbel"/>
              </a:rPr>
              <a:t>2. </a:t>
            </a:r>
            <a:r>
              <a:rPr b="0" i="0" lang="es-CL" sz="1800" u="none" cap="none" strike="noStrike">
                <a:solidFill>
                  <a:schemeClr val="lt1"/>
                </a:solidFill>
                <a:latin typeface="Corbel"/>
                <a:ea typeface="Corbel"/>
                <a:cs typeface="Corbel"/>
                <a:sym typeface="Corbel"/>
              </a:rPr>
              <a:t>Contaminación ambiental.</a:t>
            </a:r>
            <a:endParaRPr/>
          </a:p>
          <a:p>
            <a:pPr indent="0" lvl="0" marL="0" marR="0" rtl="0" algn="ctr">
              <a:lnSpc>
                <a:spcPct val="150000"/>
              </a:lnSpc>
              <a:spcBef>
                <a:spcPts val="0"/>
              </a:spcBef>
              <a:spcAft>
                <a:spcPts val="0"/>
              </a:spcAft>
              <a:buNone/>
            </a:pPr>
            <a:r>
              <a:rPr b="0" i="0" lang="es-CL" sz="2800" u="none" cap="none" strike="noStrike">
                <a:solidFill>
                  <a:srgbClr val="D8D8D8"/>
                </a:solidFill>
                <a:latin typeface="Corbel"/>
                <a:ea typeface="Corbel"/>
                <a:cs typeface="Corbel"/>
                <a:sym typeface="Corbel"/>
              </a:rPr>
              <a:t>3. </a:t>
            </a:r>
            <a:r>
              <a:rPr b="0" i="0" lang="es-CL" sz="1800" u="none" cap="none" strike="noStrike">
                <a:solidFill>
                  <a:schemeClr val="lt1"/>
                </a:solidFill>
                <a:latin typeface="Corbel"/>
                <a:ea typeface="Corbel"/>
                <a:cs typeface="Corbel"/>
                <a:sym typeface="Corbel"/>
              </a:rPr>
              <a:t>Sustentabilidad ambiental.</a:t>
            </a:r>
            <a:endParaRPr/>
          </a:p>
          <a:p>
            <a:pPr indent="0" lvl="0" marL="0" marR="0" rtl="0" algn="ctr">
              <a:lnSpc>
                <a:spcPct val="150000"/>
              </a:lnSpc>
              <a:spcBef>
                <a:spcPts val="0"/>
              </a:spcBef>
              <a:spcAft>
                <a:spcPts val="0"/>
              </a:spcAft>
              <a:buNone/>
            </a:pPr>
            <a:r>
              <a:rPr b="0" i="0" lang="es-CL" sz="2800" u="none" cap="none" strike="noStrike">
                <a:solidFill>
                  <a:srgbClr val="D8D8D8"/>
                </a:solidFill>
                <a:latin typeface="Corbel"/>
                <a:ea typeface="Corbel"/>
                <a:cs typeface="Corbel"/>
                <a:sym typeface="Corbel"/>
              </a:rPr>
              <a:t>4. </a:t>
            </a:r>
            <a:r>
              <a:rPr b="0" i="0" lang="es-CL" sz="1800" u="none" cap="none" strike="noStrike">
                <a:solidFill>
                  <a:schemeClr val="lt1"/>
                </a:solidFill>
                <a:latin typeface="Corbel"/>
                <a:ea typeface="Corbel"/>
                <a:cs typeface="Corbel"/>
                <a:sym typeface="Corbel"/>
              </a:rPr>
              <a:t>Niveles de consumo.</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2" name="Shape 112"/>
        <p:cNvGrpSpPr/>
        <p:nvPr/>
      </p:nvGrpSpPr>
      <p:grpSpPr>
        <a:xfrm>
          <a:off x="0" y="0"/>
          <a:ext cx="0" cy="0"/>
          <a:chOff x="0" y="0"/>
          <a:chExt cx="0" cy="0"/>
        </a:xfrm>
      </p:grpSpPr>
      <p:sp>
        <p:nvSpPr>
          <p:cNvPr id="113" name="Google Shape;113;p16"/>
          <p:cNvSpPr txBox="1"/>
          <p:nvPr/>
        </p:nvSpPr>
        <p:spPr>
          <a:xfrm>
            <a:off x="2663894" y="1694964"/>
            <a:ext cx="3816211" cy="563973"/>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rPr b="0" i="0" lang="es-CL" sz="1800" u="none" cap="none" strike="noStrike">
                <a:solidFill>
                  <a:srgbClr val="7F7F7F"/>
                </a:solidFill>
                <a:latin typeface="Calibri"/>
                <a:ea typeface="Calibri"/>
                <a:cs typeface="Calibri"/>
                <a:sym typeface="Calibri"/>
              </a:rPr>
              <a:t>Revisemos documental</a:t>
            </a:r>
            <a:endParaRPr/>
          </a:p>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7F7F7F"/>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800"/>
              <a:buFont typeface="Calibri"/>
              <a:buNone/>
            </a:pPr>
            <a:r>
              <a:rPr b="1" i="0" lang="es-CL" sz="1800" u="none" cap="none" strike="noStrike">
                <a:solidFill>
                  <a:srgbClr val="3E237F"/>
                </a:solidFill>
                <a:latin typeface="Calibri"/>
                <a:ea typeface="Calibri"/>
                <a:cs typeface="Calibri"/>
                <a:sym typeface="Calibri"/>
              </a:rPr>
              <a:t>“RÍO SAGRADO”</a:t>
            </a:r>
            <a:endParaRPr/>
          </a:p>
          <a:p>
            <a:pPr indent="0" lvl="0" marL="0" marR="0" rtl="0" algn="ctr">
              <a:lnSpc>
                <a:spcPct val="100000"/>
              </a:lnSpc>
              <a:spcBef>
                <a:spcPts val="0"/>
              </a:spcBef>
              <a:spcAft>
                <a:spcPts val="0"/>
              </a:spcAft>
              <a:buClr>
                <a:schemeClr val="dk1"/>
              </a:buClr>
              <a:buSzPts val="1800"/>
              <a:buFont typeface="Calibri"/>
              <a:buNone/>
            </a:pPr>
            <a:r>
              <a:rPr b="0" i="1" lang="es-CL" sz="1800" u="none" cap="none" strike="noStrike">
                <a:solidFill>
                  <a:srgbClr val="3E237F"/>
                </a:solidFill>
                <a:latin typeface="Calibri"/>
                <a:ea typeface="Calibri"/>
                <a:cs typeface="Calibri"/>
                <a:sym typeface="Calibri"/>
              </a:rPr>
              <a:t>http://www.riosagrado.cl/</a:t>
            </a:r>
            <a:endParaRPr/>
          </a:p>
          <a:p>
            <a:pPr indent="0" lvl="0" marL="0" marR="0" rtl="0" algn="ctr">
              <a:lnSpc>
                <a:spcPct val="100000"/>
              </a:lnSpc>
              <a:spcBef>
                <a:spcPts val="0"/>
              </a:spcBef>
              <a:spcAft>
                <a:spcPts val="0"/>
              </a:spcAft>
              <a:buClr>
                <a:schemeClr val="dk1"/>
              </a:buClr>
              <a:buSzPts val="1800"/>
              <a:buFont typeface="Calibri"/>
              <a:buNone/>
            </a:pPr>
            <a:r>
              <a:t/>
            </a:r>
            <a:endParaRPr b="0" i="1" sz="1800" u="none" cap="none" strike="noStrike">
              <a:solidFill>
                <a:srgbClr val="7F7F7F"/>
              </a:solidFill>
              <a:latin typeface="Calibri"/>
              <a:ea typeface="Calibri"/>
              <a:cs typeface="Calibri"/>
              <a:sym typeface="Calibri"/>
            </a:endParaRPr>
          </a:p>
        </p:txBody>
      </p:sp>
      <p:sp>
        <p:nvSpPr>
          <p:cNvPr id="114" name="Google Shape;114;p16"/>
          <p:cNvSpPr txBox="1"/>
          <p:nvPr/>
        </p:nvSpPr>
        <p:spPr>
          <a:xfrm>
            <a:off x="595418"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E237F"/>
                </a:solidFill>
                <a:latin typeface="Corbel"/>
                <a:ea typeface="Corbel"/>
                <a:cs typeface="Corbel"/>
                <a:sym typeface="Corbel"/>
              </a:rPr>
              <a:t>ANTES DE COMENZAR</a:t>
            </a:r>
            <a:endParaRPr b="0" i="0" sz="2400" u="none" cap="none" strike="noStrike">
              <a:solidFill>
                <a:srgbClr val="3E237F"/>
              </a:solidFill>
              <a:latin typeface="Calibri"/>
              <a:ea typeface="Calibri"/>
              <a:cs typeface="Calibri"/>
              <a:sym typeface="Calibri"/>
            </a:endParaRPr>
          </a:p>
        </p:txBody>
      </p:sp>
      <p:pic>
        <p:nvPicPr>
          <p:cNvPr id="115" name="Google Shape;115;p16"/>
          <p:cNvPicPr preferRelativeResize="0"/>
          <p:nvPr/>
        </p:nvPicPr>
        <p:blipFill rotWithShape="1">
          <a:blip r:embed="rId4">
            <a:alphaModFix/>
          </a:blip>
          <a:srcRect b="0" l="0" r="0" t="0"/>
          <a:stretch/>
        </p:blipFill>
        <p:spPr>
          <a:xfrm>
            <a:off x="593753" y="3534821"/>
            <a:ext cx="3816212" cy="2145559"/>
          </a:xfrm>
          <a:prstGeom prst="rect">
            <a:avLst/>
          </a:prstGeom>
          <a:noFill/>
          <a:ln>
            <a:noFill/>
          </a:ln>
        </p:spPr>
      </p:pic>
      <p:pic>
        <p:nvPicPr>
          <p:cNvPr id="116" name="Google Shape;116;p16"/>
          <p:cNvPicPr preferRelativeResize="0"/>
          <p:nvPr/>
        </p:nvPicPr>
        <p:blipFill rotWithShape="1">
          <a:blip r:embed="rId5">
            <a:alphaModFix/>
          </a:blip>
          <a:srcRect b="0" l="0" r="0" t="0"/>
          <a:stretch/>
        </p:blipFill>
        <p:spPr>
          <a:xfrm>
            <a:off x="4600542" y="3534821"/>
            <a:ext cx="3975609" cy="2145559"/>
          </a:xfrm>
          <a:prstGeom prst="rect">
            <a:avLst/>
          </a:prstGeom>
          <a:noFill/>
          <a:ln>
            <a:noFill/>
          </a:ln>
        </p:spPr>
      </p:pic>
      <p:sp>
        <p:nvSpPr>
          <p:cNvPr id="117" name="Google Shape;117;p16"/>
          <p:cNvSpPr/>
          <p:nvPr/>
        </p:nvSpPr>
        <p:spPr>
          <a:xfrm>
            <a:off x="2286000" y="2523177"/>
            <a:ext cx="4572000" cy="646331"/>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s-CL" sz="1800" u="none" cap="none" strike="noStrike">
                <a:solidFill>
                  <a:srgbClr val="7F7F7F"/>
                </a:solidFill>
                <a:latin typeface="Corbel"/>
                <a:ea typeface="Corbel"/>
                <a:cs typeface="Corbel"/>
                <a:sym typeface="Corbel"/>
              </a:rPr>
              <a:t>y conversemos en torno a las preguntas que se plantean en la siguiente diapositiva…</a:t>
            </a:r>
            <a:r>
              <a:rPr b="0" i="0" lang="es-CL" sz="1400" u="none" cap="none" strike="noStrike">
                <a:solidFill>
                  <a:srgbClr val="7F7F7F"/>
                </a:solidFill>
                <a:latin typeface="Corbel"/>
                <a:ea typeface="Corbel"/>
                <a:cs typeface="Corbel"/>
                <a:sym typeface="Corbel"/>
              </a:rPr>
              <a:t> </a:t>
            </a:r>
            <a:endParaRPr b="0" i="0" sz="1800" u="none" cap="none" strike="noStrike">
              <a:solidFill>
                <a:srgbClr val="7F7F7F"/>
              </a:solidFill>
              <a:latin typeface="Corbel"/>
              <a:ea typeface="Corbel"/>
              <a:cs typeface="Corbel"/>
              <a:sym typeface="Corbe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1" name="Shape 121"/>
        <p:cNvGrpSpPr/>
        <p:nvPr/>
      </p:nvGrpSpPr>
      <p:grpSpPr>
        <a:xfrm>
          <a:off x="0" y="0"/>
          <a:ext cx="0" cy="0"/>
          <a:chOff x="0" y="0"/>
          <a:chExt cx="0" cy="0"/>
        </a:xfrm>
      </p:grpSpPr>
      <p:sp>
        <p:nvSpPr>
          <p:cNvPr id="122" name="Google Shape;122;p17"/>
          <p:cNvSpPr txBox="1"/>
          <p:nvPr/>
        </p:nvSpPr>
        <p:spPr>
          <a:xfrm>
            <a:off x="464963" y="3084820"/>
            <a:ext cx="8214074" cy="240356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rPr b="1" i="0" lang="es-CL" sz="1600" u="none" cap="none" strike="noStrike">
                <a:solidFill>
                  <a:srgbClr val="3E237F"/>
                </a:solidFill>
                <a:latin typeface="Calibri"/>
                <a:ea typeface="Calibri"/>
                <a:cs typeface="Calibri"/>
                <a:sym typeface="Calibri"/>
              </a:rPr>
              <a:t>DE ACUERDO CON EL CONTEXTO MUNDIAL Y LOCAL, ¿CÓMO AFECTA LA FALTA DEL RECURSO HÍDRICO A LA POBLACIÓN? ¿POR QUÉ HOY HABLAMOS DE LA EFICIENCIA HÍDRICA?</a:t>
            </a:r>
            <a:endParaRPr/>
          </a:p>
          <a:p>
            <a:pPr indent="0" lvl="0" marL="0" marR="0" rtl="0" algn="ctr">
              <a:lnSpc>
                <a:spcPct val="100000"/>
              </a:lnSpc>
              <a:spcBef>
                <a:spcPts val="0"/>
              </a:spcBef>
              <a:spcAft>
                <a:spcPts val="0"/>
              </a:spcAft>
              <a:buClr>
                <a:schemeClr val="dk1"/>
              </a:buClr>
              <a:buSzPts val="1800"/>
              <a:buFont typeface="Calibri"/>
              <a:buNone/>
            </a:pPr>
            <a:r>
              <a:t/>
            </a:r>
            <a:endParaRPr b="1" i="0" sz="1600" u="none" cap="none" strike="noStrike">
              <a:solidFill>
                <a:srgbClr val="3E237F"/>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800"/>
              <a:buFont typeface="Calibri"/>
              <a:buNone/>
            </a:pPr>
            <a:r>
              <a:rPr b="1" i="0" lang="es-CL" sz="1600" u="none" cap="none" strike="noStrike">
                <a:solidFill>
                  <a:srgbClr val="3E237F"/>
                </a:solidFill>
                <a:latin typeface="Calibri"/>
                <a:ea typeface="Calibri"/>
                <a:cs typeface="Calibri"/>
                <a:sym typeface="Calibri"/>
              </a:rPr>
              <a:t>¿CÓMO PODRÍAMOS DEFINIR Y APLICAR EL CONCEPTO DE EFICIENCIA HÍDRICA?</a:t>
            </a:r>
            <a:endParaRPr/>
          </a:p>
          <a:p>
            <a:pPr indent="0" lvl="0" marL="0" marR="0" rtl="0" algn="ctr">
              <a:lnSpc>
                <a:spcPct val="100000"/>
              </a:lnSpc>
              <a:spcBef>
                <a:spcPts val="0"/>
              </a:spcBef>
              <a:spcAft>
                <a:spcPts val="0"/>
              </a:spcAft>
              <a:buClr>
                <a:schemeClr val="dk1"/>
              </a:buClr>
              <a:buSzPts val="1800"/>
              <a:buFont typeface="Calibri"/>
              <a:buNone/>
            </a:pPr>
            <a:r>
              <a:t/>
            </a:r>
            <a:endParaRPr b="1" i="0" sz="1600" u="none" cap="none" strike="noStrike">
              <a:solidFill>
                <a:srgbClr val="3E237F"/>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800"/>
              <a:buFont typeface="Calibri"/>
              <a:buNone/>
            </a:pPr>
            <a:r>
              <a:rPr b="1" i="0" lang="es-CL" sz="1600" u="none" cap="none" strike="noStrike">
                <a:solidFill>
                  <a:srgbClr val="3E237F"/>
                </a:solidFill>
                <a:latin typeface="Calibri"/>
                <a:ea typeface="Calibri"/>
                <a:cs typeface="Calibri"/>
                <a:sym typeface="Calibri"/>
              </a:rPr>
              <a:t>¿QUÉ RELACIÓN EXISTE ENTRE EL CALENTAMIENTO GLOBAL Y LA EFICIENCIA HÍDRICA?</a:t>
            </a:r>
            <a:endParaRPr/>
          </a:p>
          <a:p>
            <a:pPr indent="0" lvl="0" marL="0" marR="0" rtl="0" algn="ctr">
              <a:lnSpc>
                <a:spcPct val="100000"/>
              </a:lnSpc>
              <a:spcBef>
                <a:spcPts val="0"/>
              </a:spcBef>
              <a:spcAft>
                <a:spcPts val="0"/>
              </a:spcAft>
              <a:buClr>
                <a:schemeClr val="dk1"/>
              </a:buClr>
              <a:buSzPts val="1800"/>
              <a:buFont typeface="Calibri"/>
              <a:buNone/>
            </a:pPr>
            <a:r>
              <a:t/>
            </a:r>
            <a:endParaRPr b="1" i="0" sz="1600" u="none" cap="none" strike="noStrike">
              <a:solidFill>
                <a:srgbClr val="3E237F"/>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800"/>
              <a:buFont typeface="Calibri"/>
              <a:buNone/>
            </a:pPr>
            <a:r>
              <a:rPr b="1" i="0" lang="es-CL" sz="1600" u="none" cap="none" strike="noStrike">
                <a:solidFill>
                  <a:srgbClr val="3E237F"/>
                </a:solidFill>
                <a:latin typeface="Calibri"/>
                <a:ea typeface="Calibri"/>
                <a:cs typeface="Calibri"/>
                <a:sym typeface="Calibri"/>
              </a:rPr>
              <a:t>¿CÓMO NOS AFECTA LA ESCASEZ HÍDRICA?</a:t>
            </a:r>
            <a:endParaRPr/>
          </a:p>
        </p:txBody>
      </p:sp>
      <p:pic>
        <p:nvPicPr>
          <p:cNvPr id="123" name="Google Shape;123;p17"/>
          <p:cNvPicPr preferRelativeResize="0"/>
          <p:nvPr/>
        </p:nvPicPr>
        <p:blipFill rotWithShape="1">
          <a:blip r:embed="rId4">
            <a:alphaModFix/>
          </a:blip>
          <a:srcRect b="0" l="0" r="0" t="0"/>
          <a:stretch/>
        </p:blipFill>
        <p:spPr>
          <a:xfrm>
            <a:off x="3926513" y="1467889"/>
            <a:ext cx="1290972" cy="1312928"/>
          </a:xfrm>
          <a:prstGeom prst="rect">
            <a:avLst/>
          </a:prstGeom>
          <a:noFill/>
          <a:ln>
            <a:noFill/>
          </a:ln>
        </p:spPr>
      </p:pic>
      <p:sp>
        <p:nvSpPr>
          <p:cNvPr id="124" name="Google Shape;124;p17"/>
          <p:cNvSpPr txBox="1"/>
          <p:nvPr/>
        </p:nvSpPr>
        <p:spPr>
          <a:xfrm>
            <a:off x="595418"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E237F"/>
                </a:solidFill>
                <a:latin typeface="Corbel"/>
                <a:ea typeface="Corbel"/>
                <a:cs typeface="Corbel"/>
                <a:sym typeface="Corbel"/>
              </a:rPr>
              <a:t>CONVERSEMOS…</a:t>
            </a:r>
            <a:endParaRPr b="0" i="0" sz="2400" u="none" cap="none" strike="noStrike">
              <a:solidFill>
                <a:srgbClr val="3E237F"/>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8" name="Shape 128"/>
        <p:cNvGrpSpPr/>
        <p:nvPr/>
      </p:nvGrpSpPr>
      <p:grpSpPr>
        <a:xfrm>
          <a:off x="0" y="0"/>
          <a:ext cx="0" cy="0"/>
          <a:chOff x="0" y="0"/>
          <a:chExt cx="0" cy="0"/>
        </a:xfrm>
      </p:grpSpPr>
      <p:sp>
        <p:nvSpPr>
          <p:cNvPr id="129" name="Google Shape;129;p18"/>
          <p:cNvSpPr txBox="1"/>
          <p:nvPr/>
        </p:nvSpPr>
        <p:spPr>
          <a:xfrm>
            <a:off x="595418"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E237F"/>
                </a:solidFill>
                <a:latin typeface="Corbel"/>
                <a:ea typeface="Corbel"/>
                <a:cs typeface="Corbel"/>
                <a:sym typeface="Corbel"/>
              </a:rPr>
              <a:t>INTRODUCCIÓN</a:t>
            </a:r>
            <a:endParaRPr b="0" i="0" sz="2400" u="none" cap="none" strike="noStrike">
              <a:solidFill>
                <a:srgbClr val="3E237F"/>
              </a:solidFill>
              <a:latin typeface="Calibri"/>
              <a:ea typeface="Calibri"/>
              <a:cs typeface="Calibri"/>
              <a:sym typeface="Calibri"/>
            </a:endParaRPr>
          </a:p>
        </p:txBody>
      </p:sp>
      <p:pic>
        <p:nvPicPr>
          <p:cNvPr id="130" name="Google Shape;130;p18"/>
          <p:cNvPicPr preferRelativeResize="0"/>
          <p:nvPr/>
        </p:nvPicPr>
        <p:blipFill rotWithShape="1">
          <a:blip r:embed="rId4">
            <a:alphaModFix/>
          </a:blip>
          <a:srcRect b="0" l="0" r="0" t="0"/>
          <a:stretch/>
        </p:blipFill>
        <p:spPr>
          <a:xfrm>
            <a:off x="315173" y="1219379"/>
            <a:ext cx="8751809" cy="4756418"/>
          </a:xfrm>
          <a:prstGeom prst="rect">
            <a:avLst/>
          </a:prstGeom>
          <a:noFill/>
          <a:ln>
            <a:noFill/>
          </a:ln>
        </p:spPr>
      </p:pic>
      <p:sp>
        <p:nvSpPr>
          <p:cNvPr id="131" name="Google Shape;131;p18"/>
          <p:cNvSpPr/>
          <p:nvPr/>
        </p:nvSpPr>
        <p:spPr>
          <a:xfrm>
            <a:off x="5029435" y="1791386"/>
            <a:ext cx="2820003" cy="392159"/>
          </a:xfrm>
          <a:prstGeom prst="rect">
            <a:avLst/>
          </a:prstGeom>
          <a:noFill/>
          <a:ln>
            <a:noFill/>
          </a:ln>
        </p:spPr>
        <p:txBody>
          <a:bodyPr anchorCtr="0" anchor="t" bIns="45700" lIns="91425" spcFirstLastPara="1" rIns="91425" wrap="square" tIns="45700">
            <a:noAutofit/>
          </a:bodyPr>
          <a:lstStyle/>
          <a:p>
            <a:pPr indent="0" lvl="0" marL="0" marR="0" rtl="0" algn="ctr">
              <a:lnSpc>
                <a:spcPct val="115000"/>
              </a:lnSpc>
              <a:spcBef>
                <a:spcPts val="0"/>
              </a:spcBef>
              <a:spcAft>
                <a:spcPts val="0"/>
              </a:spcAft>
              <a:buNone/>
            </a:pPr>
            <a:r>
              <a:rPr b="1" i="0" lang="es-CL" sz="1800" u="none" cap="none" strike="noStrike">
                <a:solidFill>
                  <a:srgbClr val="7F7F7F"/>
                </a:solidFill>
                <a:latin typeface="Corbel"/>
                <a:ea typeface="Corbel"/>
                <a:cs typeface="Corbel"/>
                <a:sym typeface="Corbel"/>
              </a:rPr>
              <a:t>Sustentabilidad ambiental</a:t>
            </a:r>
            <a:endParaRPr b="1" i="0" sz="1400" u="none" cap="none" strike="noStrike">
              <a:solidFill>
                <a:srgbClr val="7F7F7F"/>
              </a:solidFill>
              <a:latin typeface="Corbel"/>
              <a:ea typeface="Corbel"/>
              <a:cs typeface="Corbel"/>
              <a:sym typeface="Corbel"/>
            </a:endParaRPr>
          </a:p>
        </p:txBody>
      </p:sp>
      <p:sp>
        <p:nvSpPr>
          <p:cNvPr id="132" name="Google Shape;132;p18"/>
          <p:cNvSpPr txBox="1"/>
          <p:nvPr/>
        </p:nvSpPr>
        <p:spPr>
          <a:xfrm>
            <a:off x="5367387" y="2069829"/>
            <a:ext cx="2144097" cy="3543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1600"/>
              </a:spcAft>
              <a:buNone/>
            </a:pPr>
            <a:r>
              <a:rPr b="0" i="0" lang="es-CL" sz="1400" u="none" cap="none" strike="noStrike">
                <a:solidFill>
                  <a:srgbClr val="7F7F7F"/>
                </a:solidFill>
                <a:latin typeface="Corbel"/>
                <a:ea typeface="Corbel"/>
                <a:cs typeface="Corbel"/>
                <a:sym typeface="Corbel"/>
              </a:rPr>
              <a:t>Niveles de consumo.</a:t>
            </a:r>
            <a:endParaRPr b="0" i="0" sz="1400" u="none" cap="none" strike="noStrike">
              <a:solidFill>
                <a:srgbClr val="7F7F7F"/>
              </a:solidFill>
              <a:latin typeface="Corbel"/>
              <a:ea typeface="Corbel"/>
              <a:cs typeface="Corbel"/>
              <a:sym typeface="Corbel"/>
            </a:endParaRPr>
          </a:p>
        </p:txBody>
      </p:sp>
      <p:sp>
        <p:nvSpPr>
          <p:cNvPr id="133" name="Google Shape;133;p18"/>
          <p:cNvSpPr/>
          <p:nvPr/>
        </p:nvSpPr>
        <p:spPr>
          <a:xfrm>
            <a:off x="5547692" y="3017698"/>
            <a:ext cx="2591362" cy="58477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s-CL" sz="1600" u="none" cap="none" strike="noStrike">
                <a:solidFill>
                  <a:srgbClr val="7F7F7F"/>
                </a:solidFill>
                <a:latin typeface="Corbel"/>
                <a:ea typeface="Corbel"/>
                <a:cs typeface="Corbel"/>
                <a:sym typeface="Corbel"/>
              </a:rPr>
              <a:t>Energías alternativas  y/o renovables en Chile</a:t>
            </a:r>
            <a:endParaRPr b="1" i="0" sz="1200" u="none" cap="none" strike="noStrike">
              <a:solidFill>
                <a:srgbClr val="7F7F7F"/>
              </a:solidFill>
              <a:latin typeface="Corbel"/>
              <a:ea typeface="Corbel"/>
              <a:cs typeface="Corbel"/>
              <a:sym typeface="Corbel"/>
            </a:endParaRPr>
          </a:p>
        </p:txBody>
      </p:sp>
      <p:sp>
        <p:nvSpPr>
          <p:cNvPr id="134" name="Google Shape;134;p18"/>
          <p:cNvSpPr/>
          <p:nvPr/>
        </p:nvSpPr>
        <p:spPr>
          <a:xfrm>
            <a:off x="5473519" y="3480679"/>
            <a:ext cx="2752976" cy="52322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s-CL" sz="1400" u="none" cap="none" strike="noStrike">
                <a:solidFill>
                  <a:srgbClr val="7F7F7F"/>
                </a:solidFill>
                <a:latin typeface="Corbel"/>
                <a:ea typeface="Corbel"/>
                <a:cs typeface="Corbel"/>
                <a:sym typeface="Corbel"/>
              </a:rPr>
              <a:t>Una solución para minimizar el uso de combustibles fósiles.</a:t>
            </a:r>
            <a:endParaRPr b="0" i="0" sz="900" u="none" cap="none" strike="noStrike">
              <a:solidFill>
                <a:srgbClr val="7F7F7F"/>
              </a:solidFill>
              <a:latin typeface="Corbel"/>
              <a:ea typeface="Corbel"/>
              <a:cs typeface="Corbel"/>
              <a:sym typeface="Corbel"/>
            </a:endParaRPr>
          </a:p>
        </p:txBody>
      </p:sp>
      <p:sp>
        <p:nvSpPr>
          <p:cNvPr id="135" name="Google Shape;135;p18"/>
          <p:cNvSpPr/>
          <p:nvPr/>
        </p:nvSpPr>
        <p:spPr>
          <a:xfrm>
            <a:off x="5503968" y="4533293"/>
            <a:ext cx="1853392" cy="392159"/>
          </a:xfrm>
          <a:prstGeom prst="rect">
            <a:avLst/>
          </a:prstGeom>
          <a:noFill/>
          <a:ln>
            <a:noFill/>
          </a:ln>
        </p:spPr>
        <p:txBody>
          <a:bodyPr anchorCtr="0" anchor="t" bIns="45700" lIns="91425" spcFirstLastPara="1" rIns="91425" wrap="square" tIns="45700">
            <a:noAutofit/>
          </a:bodyPr>
          <a:lstStyle/>
          <a:p>
            <a:pPr indent="0" lvl="0" marL="0" marR="0" rtl="0" algn="ctr">
              <a:lnSpc>
                <a:spcPct val="115000"/>
              </a:lnSpc>
              <a:spcBef>
                <a:spcPts val="0"/>
              </a:spcBef>
              <a:spcAft>
                <a:spcPts val="0"/>
              </a:spcAft>
              <a:buNone/>
            </a:pPr>
            <a:r>
              <a:rPr b="1" i="0" lang="es-CL" sz="1800" u="none" cap="none" strike="noStrike">
                <a:solidFill>
                  <a:srgbClr val="7F7F7F"/>
                </a:solidFill>
                <a:latin typeface="Corbel"/>
                <a:ea typeface="Corbel"/>
                <a:cs typeface="Corbel"/>
                <a:sym typeface="Corbel"/>
              </a:rPr>
              <a:t>Eficiencia hídrica</a:t>
            </a:r>
            <a:endParaRPr b="1" i="0" sz="1400" u="none" cap="none" strike="noStrike">
              <a:solidFill>
                <a:srgbClr val="7F7F7F"/>
              </a:solidFill>
              <a:latin typeface="Corbel"/>
              <a:ea typeface="Corbel"/>
              <a:cs typeface="Corbel"/>
              <a:sym typeface="Corbel"/>
            </a:endParaRPr>
          </a:p>
        </p:txBody>
      </p:sp>
      <p:sp>
        <p:nvSpPr>
          <p:cNvPr id="136" name="Google Shape;136;p18"/>
          <p:cNvSpPr txBox="1"/>
          <p:nvPr/>
        </p:nvSpPr>
        <p:spPr>
          <a:xfrm>
            <a:off x="5116248" y="4786105"/>
            <a:ext cx="2646373" cy="563171"/>
          </a:xfrm>
          <a:prstGeom prst="rect">
            <a:avLst/>
          </a:prstGeom>
          <a:noFill/>
          <a:ln>
            <a:noFill/>
          </a:ln>
        </p:spPr>
        <p:txBody>
          <a:bodyPr anchorCtr="0" anchor="t" bIns="91425" lIns="91425" spcFirstLastPara="1" rIns="91425" wrap="square" tIns="91425">
            <a:noAutofit/>
          </a:bodyPr>
          <a:lstStyle/>
          <a:p>
            <a:pPr indent="0" lvl="0" marL="0" marR="0" rtl="0" algn="ctr">
              <a:spcBef>
                <a:spcPts val="0"/>
              </a:spcBef>
              <a:spcAft>
                <a:spcPts val="1600"/>
              </a:spcAft>
              <a:buNone/>
            </a:pPr>
            <a:r>
              <a:rPr b="0" i="0" lang="es-CL" sz="1400" u="none" cap="none" strike="noStrike">
                <a:solidFill>
                  <a:srgbClr val="7F7F7F"/>
                </a:solidFill>
                <a:latin typeface="Corbel"/>
                <a:ea typeface="Corbel"/>
                <a:cs typeface="Corbel"/>
                <a:sym typeface="Corbel"/>
              </a:rPr>
              <a:t>¿Por qué debemos generar un consumo eficiente del agua?</a:t>
            </a:r>
            <a:endParaRPr b="0" i="0" sz="1400" u="none" cap="none" strike="noStrike">
              <a:solidFill>
                <a:srgbClr val="7F7F7F"/>
              </a:solidFill>
              <a:latin typeface="Corbel"/>
              <a:ea typeface="Corbel"/>
              <a:cs typeface="Corbel"/>
              <a:sym typeface="Corbel"/>
            </a:endParaRPr>
          </a:p>
        </p:txBody>
      </p:sp>
      <p:sp>
        <p:nvSpPr>
          <p:cNvPr id="137" name="Google Shape;137;p18"/>
          <p:cNvSpPr/>
          <p:nvPr/>
        </p:nvSpPr>
        <p:spPr>
          <a:xfrm>
            <a:off x="1159265" y="3245904"/>
            <a:ext cx="2034531" cy="646331"/>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s-CL" sz="1800" u="none" cap="none" strike="noStrike">
                <a:solidFill>
                  <a:schemeClr val="lt1"/>
                </a:solidFill>
                <a:latin typeface="Corbel"/>
                <a:ea typeface="Corbel"/>
                <a:cs typeface="Corbel"/>
                <a:sym typeface="Corbel"/>
              </a:rPr>
              <a:t>CALENTAMIENTO</a:t>
            </a:r>
            <a:endParaRPr/>
          </a:p>
          <a:p>
            <a:pPr indent="0" lvl="0" marL="0" marR="0" rtl="0" algn="ctr">
              <a:spcBef>
                <a:spcPts val="0"/>
              </a:spcBef>
              <a:spcAft>
                <a:spcPts val="0"/>
              </a:spcAft>
              <a:buNone/>
            </a:pPr>
            <a:r>
              <a:rPr b="1" i="0" lang="es-CL" sz="1800" u="none" cap="none" strike="noStrike">
                <a:solidFill>
                  <a:schemeClr val="lt1"/>
                </a:solidFill>
                <a:latin typeface="Corbel"/>
                <a:ea typeface="Corbel"/>
                <a:cs typeface="Corbel"/>
                <a:sym typeface="Corbel"/>
              </a:rPr>
              <a:t>GLOBAL</a:t>
            </a:r>
            <a:endParaRPr b="1" i="0" sz="1600" u="none" cap="none" strike="noStrike">
              <a:solidFill>
                <a:schemeClr val="lt1"/>
              </a:solidFill>
              <a:latin typeface="Corbel"/>
              <a:ea typeface="Corbel"/>
              <a:cs typeface="Corbel"/>
              <a:sym typeface="Corbel"/>
            </a:endParaRPr>
          </a:p>
        </p:txBody>
      </p:sp>
      <p:sp>
        <p:nvSpPr>
          <p:cNvPr id="138" name="Google Shape;138;p18"/>
          <p:cNvSpPr txBox="1"/>
          <p:nvPr/>
        </p:nvSpPr>
        <p:spPr>
          <a:xfrm>
            <a:off x="4969241" y="5986788"/>
            <a:ext cx="3466783" cy="298102"/>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b="0" i="1" lang="es-CL" sz="1200" u="none" cap="none" strike="noStrike">
                <a:solidFill>
                  <a:srgbClr val="7F7F7F"/>
                </a:solidFill>
                <a:latin typeface="Corbel"/>
                <a:ea typeface="Corbel"/>
                <a:cs typeface="Corbel"/>
                <a:sym typeface="Corbel"/>
              </a:rPr>
              <a:t>Esquema 1 (Elaboración propia)</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2" name="Shape 142"/>
        <p:cNvGrpSpPr/>
        <p:nvPr/>
      </p:nvGrpSpPr>
      <p:grpSpPr>
        <a:xfrm>
          <a:off x="0" y="0"/>
          <a:ext cx="0" cy="0"/>
          <a:chOff x="0" y="0"/>
          <a:chExt cx="0" cy="0"/>
        </a:xfrm>
      </p:grpSpPr>
      <p:sp>
        <p:nvSpPr>
          <p:cNvPr id="143" name="Google Shape;143;p19"/>
          <p:cNvSpPr txBox="1"/>
          <p:nvPr/>
        </p:nvSpPr>
        <p:spPr>
          <a:xfrm>
            <a:off x="595418"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E237F"/>
                </a:solidFill>
                <a:latin typeface="Corbel"/>
                <a:ea typeface="Corbel"/>
                <a:cs typeface="Corbel"/>
                <a:sym typeface="Corbel"/>
              </a:rPr>
              <a:t>¿QUÉ ES LA EFICIENCIA HÍDRICA?</a:t>
            </a:r>
            <a:endParaRPr b="0" i="0" sz="2400" u="none" cap="none" strike="noStrike">
              <a:solidFill>
                <a:srgbClr val="3E237F"/>
              </a:solidFill>
              <a:latin typeface="Calibri"/>
              <a:ea typeface="Calibri"/>
              <a:cs typeface="Calibri"/>
              <a:sym typeface="Calibri"/>
            </a:endParaRPr>
          </a:p>
        </p:txBody>
      </p:sp>
      <p:sp>
        <p:nvSpPr>
          <p:cNvPr id="144" name="Google Shape;144;p19"/>
          <p:cNvSpPr/>
          <p:nvPr/>
        </p:nvSpPr>
        <p:spPr>
          <a:xfrm>
            <a:off x="595418" y="914400"/>
            <a:ext cx="6140233"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s-CL" sz="1600" u="none" cap="none" strike="noStrike">
                <a:solidFill>
                  <a:srgbClr val="3E237F"/>
                </a:solidFill>
                <a:latin typeface="Corbel"/>
                <a:ea typeface="Corbel"/>
                <a:cs typeface="Corbel"/>
                <a:sym typeface="Corbel"/>
              </a:rPr>
              <a:t>“Usar menos agua en cualquier proceso o actividad para la conservación y mejoramiento de los recursos hídricos, ya sea mediante políticas públicas, tecnología o a nivel conductual de las personas”.</a:t>
            </a:r>
            <a:endParaRPr/>
          </a:p>
        </p:txBody>
      </p:sp>
      <p:sp>
        <p:nvSpPr>
          <p:cNvPr id="145" name="Google Shape;145;p19"/>
          <p:cNvSpPr txBox="1"/>
          <p:nvPr/>
        </p:nvSpPr>
        <p:spPr>
          <a:xfrm>
            <a:off x="595418" y="1884900"/>
            <a:ext cx="7953164" cy="1012846"/>
          </a:xfrm>
          <a:prstGeom prst="rect">
            <a:avLst/>
          </a:prstGeom>
          <a:noFill/>
          <a:ln>
            <a:noFill/>
          </a:ln>
        </p:spPr>
        <p:txBody>
          <a:bodyPr anchorCtr="0" anchor="t" bIns="91425" lIns="91425" spcFirstLastPara="1" rIns="91425" wrap="square" tIns="91425">
            <a:noAutofit/>
          </a:bodyPr>
          <a:lstStyle/>
          <a:p>
            <a:pPr indent="0" lvl="0" marL="0" marR="0" rtl="0" algn="just">
              <a:spcBef>
                <a:spcPts val="0"/>
              </a:spcBef>
              <a:spcAft>
                <a:spcPts val="0"/>
              </a:spcAft>
              <a:buNone/>
            </a:pPr>
            <a:r>
              <a:rPr lang="es-CL" sz="1800">
                <a:solidFill>
                  <a:srgbClr val="7F7F7F"/>
                </a:solidFill>
                <a:latin typeface="Corbel"/>
                <a:ea typeface="Corbel"/>
                <a:cs typeface="Corbel"/>
                <a:sym typeface="Corbel"/>
              </a:rPr>
              <a:t>Se deben aplicar medidas de eficiencia hídrica a nivel de zona urbana (políticas públicas que afectan a la ciudad, tecnologías en la construcción de edificios que pueden reducir el consumo en hogares y comportamientos individuales).</a:t>
            </a:r>
            <a:endParaRPr sz="2400">
              <a:solidFill>
                <a:srgbClr val="7F7F7F"/>
              </a:solidFill>
              <a:latin typeface="Corbel"/>
              <a:ea typeface="Corbel"/>
              <a:cs typeface="Corbel"/>
              <a:sym typeface="Corbel"/>
            </a:endParaRPr>
          </a:p>
        </p:txBody>
      </p:sp>
      <p:pic>
        <p:nvPicPr>
          <p:cNvPr id="146" name="Google Shape;146;p19"/>
          <p:cNvPicPr preferRelativeResize="0"/>
          <p:nvPr/>
        </p:nvPicPr>
        <p:blipFill rotWithShape="1">
          <a:blip r:embed="rId4">
            <a:alphaModFix/>
          </a:blip>
          <a:srcRect b="0" l="0" r="0" t="0"/>
          <a:stretch/>
        </p:blipFill>
        <p:spPr>
          <a:xfrm>
            <a:off x="4093411" y="3036270"/>
            <a:ext cx="908534" cy="923985"/>
          </a:xfrm>
          <a:prstGeom prst="rect">
            <a:avLst/>
          </a:prstGeom>
          <a:noFill/>
          <a:ln>
            <a:noFill/>
          </a:ln>
        </p:spPr>
      </p:pic>
      <p:cxnSp>
        <p:nvCxnSpPr>
          <p:cNvPr id="147" name="Google Shape;147;p19"/>
          <p:cNvCxnSpPr/>
          <p:nvPr/>
        </p:nvCxnSpPr>
        <p:spPr>
          <a:xfrm rot="10800000">
            <a:off x="1676222" y="4369158"/>
            <a:ext cx="5791557" cy="0"/>
          </a:xfrm>
          <a:prstGeom prst="straightConnector1">
            <a:avLst/>
          </a:prstGeom>
          <a:noFill/>
          <a:ln cap="rnd" cmpd="sng" w="34925">
            <a:solidFill>
              <a:srgbClr val="3E237F"/>
            </a:solidFill>
            <a:prstDash val="dot"/>
            <a:round/>
            <a:headEnd len="sm" w="sm" type="none"/>
            <a:tailEnd len="sm" w="sm" type="none"/>
          </a:ln>
        </p:spPr>
      </p:cxnSp>
      <p:sp>
        <p:nvSpPr>
          <p:cNvPr id="148" name="Google Shape;148;p19"/>
          <p:cNvSpPr txBox="1"/>
          <p:nvPr/>
        </p:nvSpPr>
        <p:spPr>
          <a:xfrm>
            <a:off x="4142050" y="3988764"/>
            <a:ext cx="859895" cy="280637"/>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93D2B8"/>
              </a:buClr>
              <a:buSzPts val="3200"/>
              <a:buFont typeface="Calibri"/>
              <a:buNone/>
            </a:pPr>
            <a:r>
              <a:rPr b="1" i="0" lang="es-CL" sz="1800" u="none" cap="none" strike="noStrike">
                <a:solidFill>
                  <a:srgbClr val="7F7F7F"/>
                </a:solidFill>
                <a:latin typeface="Corbel"/>
                <a:ea typeface="Corbel"/>
                <a:cs typeface="Corbel"/>
                <a:sym typeface="Corbel"/>
              </a:rPr>
              <a:t>AGUA</a:t>
            </a:r>
            <a:endParaRPr b="0" i="0" sz="1800" u="none" cap="none" strike="noStrike">
              <a:solidFill>
                <a:srgbClr val="7F7F7F"/>
              </a:solidFill>
              <a:latin typeface="Calibri"/>
              <a:ea typeface="Calibri"/>
              <a:cs typeface="Calibri"/>
              <a:sym typeface="Calibri"/>
            </a:endParaRPr>
          </a:p>
        </p:txBody>
      </p:sp>
      <p:cxnSp>
        <p:nvCxnSpPr>
          <p:cNvPr id="149" name="Google Shape;149;p19"/>
          <p:cNvCxnSpPr/>
          <p:nvPr/>
        </p:nvCxnSpPr>
        <p:spPr>
          <a:xfrm flipH="1" rot="10800000">
            <a:off x="1727737" y="4468916"/>
            <a:ext cx="1" cy="305872"/>
          </a:xfrm>
          <a:prstGeom prst="straightConnector1">
            <a:avLst/>
          </a:prstGeom>
          <a:noFill/>
          <a:ln cap="rnd" cmpd="sng" w="34925">
            <a:solidFill>
              <a:srgbClr val="3E237F"/>
            </a:solidFill>
            <a:prstDash val="dot"/>
            <a:round/>
            <a:headEnd len="sm" w="sm" type="none"/>
            <a:tailEnd len="sm" w="sm" type="none"/>
          </a:ln>
        </p:spPr>
      </p:cxnSp>
      <p:sp>
        <p:nvSpPr>
          <p:cNvPr id="150" name="Google Shape;150;p19"/>
          <p:cNvSpPr/>
          <p:nvPr/>
        </p:nvSpPr>
        <p:spPr>
          <a:xfrm>
            <a:off x="440521" y="4922243"/>
            <a:ext cx="2574432" cy="73866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400">
                <a:solidFill>
                  <a:srgbClr val="7F7F7F"/>
                </a:solidFill>
                <a:latin typeface="Corbel"/>
                <a:ea typeface="Corbel"/>
                <a:cs typeface="Corbel"/>
                <a:sym typeface="Corbel"/>
              </a:rPr>
              <a:t>Recurso limitado</a:t>
            </a:r>
            <a:endParaRPr/>
          </a:p>
          <a:p>
            <a:pPr indent="0" lvl="0" marL="0" marR="0" rtl="0" algn="ctr">
              <a:spcBef>
                <a:spcPts val="0"/>
              </a:spcBef>
              <a:spcAft>
                <a:spcPts val="0"/>
              </a:spcAft>
              <a:buNone/>
            </a:pPr>
            <a:r>
              <a:rPr lang="es-CL" sz="1400">
                <a:solidFill>
                  <a:srgbClr val="7F7F7F"/>
                </a:solidFill>
                <a:latin typeface="Corbel"/>
                <a:ea typeface="Corbel"/>
                <a:cs typeface="Corbel"/>
                <a:sym typeface="Corbel"/>
              </a:rPr>
              <a:t>Su alta demanda requiere de un uso eficiente del recurso hídrico. </a:t>
            </a:r>
            <a:endParaRPr/>
          </a:p>
        </p:txBody>
      </p:sp>
      <p:cxnSp>
        <p:nvCxnSpPr>
          <p:cNvPr id="151" name="Google Shape;151;p19"/>
          <p:cNvCxnSpPr/>
          <p:nvPr/>
        </p:nvCxnSpPr>
        <p:spPr>
          <a:xfrm flipH="1" rot="10800000">
            <a:off x="4573968" y="4468916"/>
            <a:ext cx="1" cy="305872"/>
          </a:xfrm>
          <a:prstGeom prst="straightConnector1">
            <a:avLst/>
          </a:prstGeom>
          <a:noFill/>
          <a:ln cap="rnd" cmpd="sng" w="34925">
            <a:solidFill>
              <a:srgbClr val="3E237F"/>
            </a:solidFill>
            <a:prstDash val="dot"/>
            <a:round/>
            <a:headEnd len="sm" w="sm" type="none"/>
            <a:tailEnd len="sm" w="sm" type="none"/>
          </a:ln>
        </p:spPr>
      </p:cxnSp>
      <p:sp>
        <p:nvSpPr>
          <p:cNvPr id="152" name="Google Shape;152;p19"/>
          <p:cNvSpPr/>
          <p:nvPr/>
        </p:nvSpPr>
        <p:spPr>
          <a:xfrm>
            <a:off x="3286752" y="4922243"/>
            <a:ext cx="2574432" cy="52322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s-CL" sz="1400">
                <a:solidFill>
                  <a:srgbClr val="7F7F7F"/>
                </a:solidFill>
                <a:latin typeface="Corbel"/>
                <a:ea typeface="Corbel"/>
                <a:cs typeface="Corbel"/>
                <a:sym typeface="Corbel"/>
              </a:rPr>
              <a:t>Se debe “hacer más y mejor con menos”.</a:t>
            </a:r>
            <a:endParaRPr/>
          </a:p>
        </p:txBody>
      </p:sp>
      <p:cxnSp>
        <p:nvCxnSpPr>
          <p:cNvPr id="153" name="Google Shape;153;p19"/>
          <p:cNvCxnSpPr/>
          <p:nvPr/>
        </p:nvCxnSpPr>
        <p:spPr>
          <a:xfrm flipH="1" rot="10800000">
            <a:off x="7471714" y="4468916"/>
            <a:ext cx="1" cy="305872"/>
          </a:xfrm>
          <a:prstGeom prst="straightConnector1">
            <a:avLst/>
          </a:prstGeom>
          <a:noFill/>
          <a:ln cap="rnd" cmpd="sng" w="34925">
            <a:solidFill>
              <a:srgbClr val="3E237F"/>
            </a:solidFill>
            <a:prstDash val="dot"/>
            <a:round/>
            <a:headEnd len="sm" w="sm" type="none"/>
            <a:tailEnd len="sm" w="sm" type="none"/>
          </a:ln>
        </p:spPr>
      </p:cxnSp>
      <p:sp>
        <p:nvSpPr>
          <p:cNvPr id="154" name="Google Shape;154;p19"/>
          <p:cNvSpPr/>
          <p:nvPr/>
        </p:nvSpPr>
        <p:spPr>
          <a:xfrm>
            <a:off x="6184498" y="4922243"/>
            <a:ext cx="2574432" cy="52322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s-CL" sz="1400">
                <a:solidFill>
                  <a:srgbClr val="7F7F7F"/>
                </a:solidFill>
                <a:latin typeface="Corbel"/>
                <a:ea typeface="Corbel"/>
                <a:cs typeface="Corbel"/>
                <a:sym typeface="Corbel"/>
              </a:rPr>
              <a:t>Usos mayoritariamente en agricultura y minería. </a:t>
            </a:r>
            <a:endParaRPr/>
          </a:p>
        </p:txBody>
      </p:sp>
      <p:sp>
        <p:nvSpPr>
          <p:cNvPr id="155" name="Google Shape;155;p19"/>
          <p:cNvSpPr txBox="1"/>
          <p:nvPr/>
        </p:nvSpPr>
        <p:spPr>
          <a:xfrm>
            <a:off x="4969241" y="5819361"/>
            <a:ext cx="3466783" cy="298102"/>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b="0" i="1" lang="es-CL" sz="1200" u="none">
                <a:solidFill>
                  <a:srgbClr val="7F7F7F"/>
                </a:solidFill>
                <a:latin typeface="Corbel"/>
                <a:ea typeface="Corbel"/>
                <a:cs typeface="Corbel"/>
                <a:sym typeface="Corbel"/>
              </a:rPr>
              <a:t>Castillo y Rovira (2013)</a:t>
            </a:r>
            <a:endParaRPr/>
          </a:p>
          <a:p>
            <a:pPr indent="0" lvl="0" marL="64135" marR="0" rtl="0" algn="r">
              <a:lnSpc>
                <a:spcPct val="100000"/>
              </a:lnSpc>
              <a:spcBef>
                <a:spcPts val="0"/>
              </a:spcBef>
              <a:spcAft>
                <a:spcPts val="0"/>
              </a:spcAft>
              <a:buClr>
                <a:srgbClr val="7F7F7F"/>
              </a:buClr>
              <a:buSzPts val="2590"/>
              <a:buFont typeface="Arial"/>
              <a:buNone/>
            </a:pPr>
            <a:r>
              <a:rPr b="0" i="1" lang="es-CL" sz="1200" u="none">
                <a:solidFill>
                  <a:srgbClr val="7F7F7F"/>
                </a:solidFill>
                <a:latin typeface="Corbel"/>
                <a:ea typeface="Corbel"/>
                <a:cs typeface="Corbel"/>
                <a:sym typeface="Corbel"/>
              </a:rPr>
              <a:t>Esquema 2 (Elaboración propia)</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9" name="Shape 159"/>
        <p:cNvGrpSpPr/>
        <p:nvPr/>
      </p:nvGrpSpPr>
      <p:grpSpPr>
        <a:xfrm>
          <a:off x="0" y="0"/>
          <a:ext cx="0" cy="0"/>
          <a:chOff x="0" y="0"/>
          <a:chExt cx="0" cy="0"/>
        </a:xfrm>
      </p:grpSpPr>
      <p:sp>
        <p:nvSpPr>
          <p:cNvPr id="160" name="Google Shape;160;p20"/>
          <p:cNvSpPr txBox="1"/>
          <p:nvPr/>
        </p:nvSpPr>
        <p:spPr>
          <a:xfrm>
            <a:off x="595418"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E237F"/>
                </a:solidFill>
                <a:latin typeface="Corbel"/>
                <a:ea typeface="Corbel"/>
                <a:cs typeface="Corbel"/>
                <a:sym typeface="Corbel"/>
              </a:rPr>
              <a:t>¿QUÉ MEDIDAS DE EFICIENCIA HÍDRICA SE PUEDEN APLICAR EN LA CIUDAD?</a:t>
            </a:r>
            <a:endParaRPr b="0" i="0" sz="2400" u="none" cap="none" strike="noStrike">
              <a:solidFill>
                <a:srgbClr val="3E237F"/>
              </a:solidFill>
              <a:latin typeface="Calibri"/>
              <a:ea typeface="Calibri"/>
              <a:cs typeface="Calibri"/>
              <a:sym typeface="Calibri"/>
            </a:endParaRPr>
          </a:p>
        </p:txBody>
      </p:sp>
      <p:sp>
        <p:nvSpPr>
          <p:cNvPr id="161" name="Google Shape;161;p20"/>
          <p:cNvSpPr txBox="1"/>
          <p:nvPr/>
        </p:nvSpPr>
        <p:spPr>
          <a:xfrm>
            <a:off x="2743201" y="5986788"/>
            <a:ext cx="5692824" cy="246587"/>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Fuente: Guía docente “Relevancia e importancia de la eficiencia hídrica para el planeta”. </a:t>
            </a:r>
            <a:endParaRPr/>
          </a:p>
        </p:txBody>
      </p:sp>
      <p:sp>
        <p:nvSpPr>
          <p:cNvPr id="162" name="Google Shape;162;p20"/>
          <p:cNvSpPr txBox="1"/>
          <p:nvPr/>
        </p:nvSpPr>
        <p:spPr>
          <a:xfrm>
            <a:off x="595418" y="1686196"/>
            <a:ext cx="5972808" cy="3540737"/>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None/>
            </a:pPr>
            <a:r>
              <a:rPr lang="es-CL" sz="1600">
                <a:solidFill>
                  <a:srgbClr val="7F7F7F"/>
                </a:solidFill>
                <a:latin typeface="Corbel"/>
                <a:ea typeface="Corbel"/>
                <a:cs typeface="Corbel"/>
                <a:sym typeface="Corbel"/>
              </a:rPr>
              <a:t>La Directiva Marco del Agua (DMA),  incorporada por la Unión Europea desde el año 2000, identifica el rol de los precios del agua como una medida para incentivar su uso eficiente y la consecución de los objetivos ambientales. Uno de los grandes problemas que afecta al recurso hídrico hoy en día es su contaminación.</a:t>
            </a:r>
            <a:endParaRPr/>
          </a:p>
          <a:p>
            <a:pPr indent="0" lvl="0" marL="0" marR="0" rtl="0" algn="just">
              <a:lnSpc>
                <a:spcPct val="107000"/>
              </a:lnSpc>
              <a:spcBef>
                <a:spcPts val="0"/>
              </a:spcBef>
              <a:spcAft>
                <a:spcPts val="0"/>
              </a:spcAft>
              <a:buNone/>
            </a:pPr>
            <a:r>
              <a:t/>
            </a:r>
            <a:endParaRPr sz="1600">
              <a:solidFill>
                <a:srgbClr val="7F7F7F"/>
              </a:solidFill>
              <a:latin typeface="Corbel"/>
              <a:ea typeface="Corbel"/>
              <a:cs typeface="Corbel"/>
              <a:sym typeface="Corbel"/>
            </a:endParaRPr>
          </a:p>
          <a:p>
            <a:pPr indent="0" lvl="0" marL="0" marR="0" rtl="0" algn="just">
              <a:lnSpc>
                <a:spcPct val="107000"/>
              </a:lnSpc>
              <a:spcBef>
                <a:spcPts val="0"/>
              </a:spcBef>
              <a:spcAft>
                <a:spcPts val="0"/>
              </a:spcAft>
              <a:buNone/>
            </a:pPr>
            <a:r>
              <a:rPr lang="es-CL" sz="1600">
                <a:solidFill>
                  <a:srgbClr val="7F7F7F"/>
                </a:solidFill>
                <a:latin typeface="Corbel"/>
                <a:ea typeface="Corbel"/>
                <a:cs typeface="Corbel"/>
                <a:sym typeface="Corbel"/>
              </a:rPr>
              <a:t>Para combatir esta situación, la Directiva del Marco del Agua ha planteado dos opciones:  </a:t>
            </a:r>
            <a:endParaRPr/>
          </a:p>
          <a:p>
            <a:pPr indent="0" lvl="0" marL="0" marR="0" rtl="0" algn="just">
              <a:lnSpc>
                <a:spcPct val="107000"/>
              </a:lnSpc>
              <a:spcBef>
                <a:spcPts val="0"/>
              </a:spcBef>
              <a:spcAft>
                <a:spcPts val="0"/>
              </a:spcAft>
              <a:buNone/>
            </a:pPr>
            <a:r>
              <a:t/>
            </a:r>
            <a:endParaRPr sz="1600">
              <a:solidFill>
                <a:srgbClr val="7F7F7F"/>
              </a:solidFill>
              <a:latin typeface="Corbel"/>
              <a:ea typeface="Corbel"/>
              <a:cs typeface="Corbel"/>
              <a:sym typeface="Corbel"/>
            </a:endParaRPr>
          </a:p>
          <a:p>
            <a:pPr indent="0" lvl="0" marL="446087" marR="0" rtl="0" algn="l">
              <a:spcBef>
                <a:spcPts val="0"/>
              </a:spcBef>
              <a:spcAft>
                <a:spcPts val="0"/>
              </a:spcAft>
              <a:buNone/>
            </a:pPr>
            <a:r>
              <a:rPr b="1" lang="es-CL" sz="1800">
                <a:solidFill>
                  <a:srgbClr val="7F7F7F"/>
                </a:solidFill>
                <a:latin typeface="Corbel"/>
                <a:ea typeface="Corbel"/>
                <a:cs typeface="Corbel"/>
                <a:sym typeface="Corbel"/>
              </a:rPr>
              <a:t>A. </a:t>
            </a:r>
            <a:r>
              <a:rPr b="1" lang="es-CL" sz="1600">
                <a:solidFill>
                  <a:srgbClr val="3E237F"/>
                </a:solidFill>
                <a:latin typeface="Corbel"/>
                <a:ea typeface="Corbel"/>
                <a:cs typeface="Corbel"/>
                <a:sym typeface="Corbel"/>
              </a:rPr>
              <a:t>Controles directos o regulaciones convencionales.</a:t>
            </a:r>
            <a:endParaRPr/>
          </a:p>
          <a:p>
            <a:pPr indent="0" lvl="0" marL="446087" marR="0" rtl="0" algn="l">
              <a:spcBef>
                <a:spcPts val="0"/>
              </a:spcBef>
              <a:spcAft>
                <a:spcPts val="0"/>
              </a:spcAft>
              <a:buNone/>
            </a:pPr>
            <a:r>
              <a:t/>
            </a:r>
            <a:endParaRPr b="1" sz="1600">
              <a:solidFill>
                <a:srgbClr val="3E237F"/>
              </a:solidFill>
              <a:latin typeface="Corbel"/>
              <a:ea typeface="Corbel"/>
              <a:cs typeface="Corbel"/>
              <a:sym typeface="Corbel"/>
            </a:endParaRPr>
          </a:p>
          <a:p>
            <a:pPr indent="0" lvl="0" marL="446087" marR="0" rtl="0" algn="l">
              <a:spcBef>
                <a:spcPts val="0"/>
              </a:spcBef>
              <a:spcAft>
                <a:spcPts val="0"/>
              </a:spcAft>
              <a:buNone/>
            </a:pPr>
            <a:r>
              <a:rPr b="1" lang="es-CL" sz="2000">
                <a:solidFill>
                  <a:srgbClr val="7F7F7F"/>
                </a:solidFill>
                <a:latin typeface="Corbel"/>
                <a:ea typeface="Corbel"/>
                <a:cs typeface="Corbel"/>
                <a:sym typeface="Corbel"/>
              </a:rPr>
              <a:t>B. </a:t>
            </a:r>
            <a:r>
              <a:rPr b="1" lang="es-CL" sz="1600">
                <a:solidFill>
                  <a:srgbClr val="3E237F"/>
                </a:solidFill>
                <a:latin typeface="Corbel"/>
                <a:ea typeface="Corbel"/>
                <a:cs typeface="Corbel"/>
                <a:sym typeface="Corbel"/>
              </a:rPr>
              <a:t>Instrumentos de mercado (impuestos y derechos transferibles de contaminación). </a:t>
            </a:r>
            <a:endParaRPr sz="1600">
              <a:solidFill>
                <a:srgbClr val="7F7F7F"/>
              </a:solidFill>
              <a:latin typeface="Corbel"/>
              <a:ea typeface="Corbel"/>
              <a:cs typeface="Corbel"/>
              <a:sym typeface="Corbel"/>
            </a:endParaRPr>
          </a:p>
        </p:txBody>
      </p:sp>
      <p:pic>
        <p:nvPicPr>
          <p:cNvPr id="163" name="Google Shape;163;p20"/>
          <p:cNvPicPr preferRelativeResize="0"/>
          <p:nvPr/>
        </p:nvPicPr>
        <p:blipFill rotWithShape="1">
          <a:blip r:embed="rId4">
            <a:alphaModFix/>
          </a:blip>
          <a:srcRect b="0" l="0" r="0" t="0"/>
          <a:stretch/>
        </p:blipFill>
        <p:spPr>
          <a:xfrm>
            <a:off x="6990775" y="3240229"/>
            <a:ext cx="1647959" cy="1675986"/>
          </a:xfrm>
          <a:prstGeom prst="rect">
            <a:avLst/>
          </a:prstGeom>
          <a:noFill/>
          <a:ln>
            <a:noFill/>
          </a:ln>
        </p:spPr>
      </p:pic>
      <p:pic>
        <p:nvPicPr>
          <p:cNvPr id="164" name="Google Shape;164;p20"/>
          <p:cNvPicPr preferRelativeResize="0"/>
          <p:nvPr/>
        </p:nvPicPr>
        <p:blipFill rotWithShape="1">
          <a:blip r:embed="rId5">
            <a:alphaModFix/>
          </a:blip>
          <a:srcRect b="0" l="0" r="0" t="0"/>
          <a:stretch/>
        </p:blipFill>
        <p:spPr>
          <a:xfrm>
            <a:off x="6990775" y="2169656"/>
            <a:ext cx="1647959" cy="167598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8" name="Shape 168"/>
        <p:cNvGrpSpPr/>
        <p:nvPr/>
      </p:nvGrpSpPr>
      <p:grpSpPr>
        <a:xfrm>
          <a:off x="0" y="0"/>
          <a:ext cx="0" cy="0"/>
          <a:chOff x="0" y="0"/>
          <a:chExt cx="0" cy="0"/>
        </a:xfrm>
      </p:grpSpPr>
      <p:sp>
        <p:nvSpPr>
          <p:cNvPr id="169" name="Google Shape;169;p21"/>
          <p:cNvSpPr txBox="1"/>
          <p:nvPr/>
        </p:nvSpPr>
        <p:spPr>
          <a:xfrm>
            <a:off x="595418"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E237F"/>
                </a:solidFill>
                <a:latin typeface="Corbel"/>
                <a:ea typeface="Corbel"/>
                <a:cs typeface="Corbel"/>
                <a:sym typeface="Corbel"/>
              </a:rPr>
              <a:t>¿QUÉ MEDIDAS DE EFICIENCIA HÍDRICA SE PUEDEN APLICAR EN LA CIUDAD?</a:t>
            </a:r>
            <a:endParaRPr b="0" i="0" sz="2400" u="none" cap="none" strike="noStrike">
              <a:solidFill>
                <a:srgbClr val="3E237F"/>
              </a:solidFill>
              <a:latin typeface="Calibri"/>
              <a:ea typeface="Calibri"/>
              <a:cs typeface="Calibri"/>
              <a:sym typeface="Calibri"/>
            </a:endParaRPr>
          </a:p>
        </p:txBody>
      </p:sp>
      <p:sp>
        <p:nvSpPr>
          <p:cNvPr id="170" name="Google Shape;170;p21"/>
          <p:cNvSpPr txBox="1"/>
          <p:nvPr/>
        </p:nvSpPr>
        <p:spPr>
          <a:xfrm>
            <a:off x="2743201" y="5986788"/>
            <a:ext cx="5692824" cy="246587"/>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Fuente: Guía docente “Relevancia e importancia de la eficiencia hídrica para el planeta”. </a:t>
            </a:r>
            <a:endParaRPr/>
          </a:p>
        </p:txBody>
      </p:sp>
      <p:sp>
        <p:nvSpPr>
          <p:cNvPr id="171" name="Google Shape;171;p21"/>
          <p:cNvSpPr txBox="1"/>
          <p:nvPr/>
        </p:nvSpPr>
        <p:spPr>
          <a:xfrm>
            <a:off x="595418" y="1686196"/>
            <a:ext cx="5972808" cy="3800487"/>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None/>
            </a:pPr>
            <a:r>
              <a:rPr lang="es-CL" sz="1600">
                <a:solidFill>
                  <a:srgbClr val="7F7F7F"/>
                </a:solidFill>
                <a:latin typeface="Corbel"/>
                <a:ea typeface="Corbel"/>
                <a:cs typeface="Corbel"/>
                <a:sym typeface="Corbel"/>
              </a:rPr>
              <a:t>Los controles directos hacen referencia a las tasas que las industrias deben pagar para realizar descargas de residuos industriales líquidos (RILES) a sistemas de alcantarillado. En el ámbito del uso de agua en ciudades, el instrumento de mercado más común es el de las tarifas por el uso de agua potable y tratamiento de agua servida. El establecimiento de tarifas al servicio del agua potable y saneamiento tiene dos objetivos fundamentales:</a:t>
            </a:r>
            <a:endParaRPr/>
          </a:p>
          <a:p>
            <a:pPr indent="0" lvl="0" marL="0" marR="0" rtl="0" algn="just">
              <a:lnSpc>
                <a:spcPct val="107000"/>
              </a:lnSpc>
              <a:spcBef>
                <a:spcPts val="0"/>
              </a:spcBef>
              <a:spcAft>
                <a:spcPts val="0"/>
              </a:spcAft>
              <a:buNone/>
            </a:pPr>
            <a:r>
              <a:t/>
            </a:r>
            <a:endParaRPr sz="1600">
              <a:solidFill>
                <a:srgbClr val="7F7F7F"/>
              </a:solidFill>
              <a:latin typeface="Corbel"/>
              <a:ea typeface="Corbel"/>
              <a:cs typeface="Corbel"/>
              <a:sym typeface="Corbel"/>
            </a:endParaRPr>
          </a:p>
          <a:p>
            <a:pPr indent="0" lvl="0" marL="446087" marR="0" rtl="0" algn="l">
              <a:spcBef>
                <a:spcPts val="0"/>
              </a:spcBef>
              <a:spcAft>
                <a:spcPts val="0"/>
              </a:spcAft>
              <a:buNone/>
            </a:pPr>
            <a:r>
              <a:rPr b="1" lang="es-CL" sz="2000">
                <a:solidFill>
                  <a:srgbClr val="7F7F7F"/>
                </a:solidFill>
                <a:latin typeface="Corbel"/>
                <a:ea typeface="Corbel"/>
                <a:cs typeface="Corbel"/>
                <a:sym typeface="Corbel"/>
              </a:rPr>
              <a:t>A. </a:t>
            </a:r>
            <a:r>
              <a:rPr b="1" lang="es-CL" sz="1600">
                <a:solidFill>
                  <a:srgbClr val="3E237F"/>
                </a:solidFill>
                <a:latin typeface="Corbel"/>
                <a:ea typeface="Corbel"/>
                <a:cs typeface="Corbel"/>
                <a:sym typeface="Corbel"/>
              </a:rPr>
              <a:t>Recuperar el costo del servicio proporcionado por las empresas sanitarias.</a:t>
            </a:r>
            <a:endParaRPr/>
          </a:p>
          <a:p>
            <a:pPr indent="0" lvl="0" marL="446087" marR="0" rtl="0" algn="l">
              <a:spcBef>
                <a:spcPts val="0"/>
              </a:spcBef>
              <a:spcAft>
                <a:spcPts val="0"/>
              </a:spcAft>
              <a:buNone/>
            </a:pPr>
            <a:r>
              <a:t/>
            </a:r>
            <a:endParaRPr b="1" sz="1600">
              <a:solidFill>
                <a:srgbClr val="3E237F"/>
              </a:solidFill>
              <a:latin typeface="Corbel"/>
              <a:ea typeface="Corbel"/>
              <a:cs typeface="Corbel"/>
              <a:sym typeface="Corbel"/>
            </a:endParaRPr>
          </a:p>
          <a:p>
            <a:pPr indent="0" lvl="0" marL="446087" marR="0" rtl="0" algn="l">
              <a:spcBef>
                <a:spcPts val="0"/>
              </a:spcBef>
              <a:spcAft>
                <a:spcPts val="0"/>
              </a:spcAft>
              <a:buNone/>
            </a:pPr>
            <a:r>
              <a:rPr b="1" lang="es-CL" sz="2000">
                <a:solidFill>
                  <a:srgbClr val="7F7F7F"/>
                </a:solidFill>
                <a:latin typeface="Corbel"/>
                <a:ea typeface="Corbel"/>
                <a:cs typeface="Corbel"/>
                <a:sym typeface="Corbel"/>
              </a:rPr>
              <a:t>B. </a:t>
            </a:r>
            <a:r>
              <a:rPr b="1" lang="es-CL" sz="1600">
                <a:solidFill>
                  <a:srgbClr val="3E237F"/>
                </a:solidFill>
                <a:latin typeface="Corbel"/>
                <a:ea typeface="Corbel"/>
                <a:cs typeface="Corbel"/>
                <a:sym typeface="Corbel"/>
              </a:rPr>
              <a:t>Hacer un uso sustentable de los recursos hídricos.</a:t>
            </a:r>
            <a:endParaRPr/>
          </a:p>
          <a:p>
            <a:pPr indent="0" lvl="0" marL="446087" marR="0" rtl="0" algn="l">
              <a:spcBef>
                <a:spcPts val="0"/>
              </a:spcBef>
              <a:spcAft>
                <a:spcPts val="0"/>
              </a:spcAft>
              <a:buNone/>
            </a:pPr>
            <a:r>
              <a:t/>
            </a:r>
            <a:endParaRPr b="1" sz="1600">
              <a:solidFill>
                <a:srgbClr val="3E237F"/>
              </a:solidFill>
              <a:latin typeface="Corbel"/>
              <a:ea typeface="Corbel"/>
              <a:cs typeface="Corbel"/>
              <a:sym typeface="Corbel"/>
            </a:endParaRPr>
          </a:p>
          <a:p>
            <a:pPr indent="-254000" lvl="0" marL="788987" marR="0" rtl="0" algn="l">
              <a:spcBef>
                <a:spcPts val="0"/>
              </a:spcBef>
              <a:spcAft>
                <a:spcPts val="0"/>
              </a:spcAft>
              <a:buClr>
                <a:srgbClr val="000000"/>
              </a:buClr>
              <a:buSzPts val="1400"/>
              <a:buFont typeface="Calibri"/>
              <a:buNone/>
            </a:pPr>
            <a:r>
              <a:t/>
            </a:r>
            <a:endParaRPr b="1" sz="1600">
              <a:solidFill>
                <a:srgbClr val="3E237F"/>
              </a:solidFill>
              <a:latin typeface="Corbel"/>
              <a:ea typeface="Corbel"/>
              <a:cs typeface="Corbel"/>
              <a:sym typeface="Corbel"/>
            </a:endParaRPr>
          </a:p>
        </p:txBody>
      </p:sp>
      <p:pic>
        <p:nvPicPr>
          <p:cNvPr id="172" name="Google Shape;172;p21"/>
          <p:cNvPicPr preferRelativeResize="0"/>
          <p:nvPr/>
        </p:nvPicPr>
        <p:blipFill rotWithShape="1">
          <a:blip r:embed="rId4">
            <a:alphaModFix/>
          </a:blip>
          <a:srcRect b="0" l="0" r="0" t="0"/>
          <a:stretch/>
        </p:blipFill>
        <p:spPr>
          <a:xfrm>
            <a:off x="6723309" y="2344643"/>
            <a:ext cx="2186654" cy="2223841"/>
          </a:xfrm>
          <a:prstGeom prst="rect">
            <a:avLst/>
          </a:prstGeom>
          <a:noFill/>
          <a:ln>
            <a:noFill/>
          </a:ln>
        </p:spPr>
      </p:pic>
      <p:sp>
        <p:nvSpPr>
          <p:cNvPr id="173" name="Google Shape;173;p21"/>
          <p:cNvSpPr/>
          <p:nvPr/>
        </p:nvSpPr>
        <p:spPr>
          <a:xfrm>
            <a:off x="602326" y="919557"/>
            <a:ext cx="5150769"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1" lang="es-CL" sz="1800">
                <a:solidFill>
                  <a:srgbClr val="7F7F7F"/>
                </a:solidFill>
                <a:latin typeface="Corbel"/>
                <a:ea typeface="Corbel"/>
                <a:cs typeface="Corbel"/>
                <a:sym typeface="Corbel"/>
              </a:rPr>
              <a:t>A. Controles directos o regulaciones convencionales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7" name="Shape 177"/>
        <p:cNvGrpSpPr/>
        <p:nvPr/>
      </p:nvGrpSpPr>
      <p:grpSpPr>
        <a:xfrm>
          <a:off x="0" y="0"/>
          <a:ext cx="0" cy="0"/>
          <a:chOff x="0" y="0"/>
          <a:chExt cx="0" cy="0"/>
        </a:xfrm>
      </p:grpSpPr>
      <p:sp>
        <p:nvSpPr>
          <p:cNvPr id="178" name="Google Shape;178;p22"/>
          <p:cNvSpPr txBox="1"/>
          <p:nvPr/>
        </p:nvSpPr>
        <p:spPr>
          <a:xfrm>
            <a:off x="2743201" y="5986788"/>
            <a:ext cx="5692824" cy="246587"/>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Fuente: Guía docente “Relevancia e importancia de la eficiencia hídrica para el planeta”. </a:t>
            </a:r>
            <a:endParaRPr/>
          </a:p>
        </p:txBody>
      </p:sp>
      <p:sp>
        <p:nvSpPr>
          <p:cNvPr id="179" name="Google Shape;179;p22"/>
          <p:cNvSpPr txBox="1"/>
          <p:nvPr/>
        </p:nvSpPr>
        <p:spPr>
          <a:xfrm>
            <a:off x="595418"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E237F"/>
                </a:solidFill>
                <a:latin typeface="Corbel"/>
                <a:ea typeface="Corbel"/>
                <a:cs typeface="Corbel"/>
                <a:sym typeface="Corbel"/>
              </a:rPr>
              <a:t>¿QUÉ MEDIDAS DE EFICIENCIA HÍDRICA SE PUEDEN APLICAR EN LA CIUDAD?</a:t>
            </a:r>
            <a:endParaRPr b="0" i="0" sz="2400" u="none" cap="none" strike="noStrike">
              <a:solidFill>
                <a:srgbClr val="3E237F"/>
              </a:solidFill>
              <a:latin typeface="Calibri"/>
              <a:ea typeface="Calibri"/>
              <a:cs typeface="Calibri"/>
              <a:sym typeface="Calibri"/>
            </a:endParaRPr>
          </a:p>
        </p:txBody>
      </p:sp>
      <p:sp>
        <p:nvSpPr>
          <p:cNvPr id="180" name="Google Shape;180;p22"/>
          <p:cNvSpPr txBox="1"/>
          <p:nvPr/>
        </p:nvSpPr>
        <p:spPr>
          <a:xfrm>
            <a:off x="595418" y="1686196"/>
            <a:ext cx="5972808" cy="4124294"/>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None/>
            </a:pPr>
            <a:r>
              <a:rPr lang="es-CL" sz="1600">
                <a:solidFill>
                  <a:srgbClr val="7F7F7F"/>
                </a:solidFill>
                <a:latin typeface="Corbel"/>
                <a:ea typeface="Corbel"/>
                <a:cs typeface="Corbel"/>
                <a:sym typeface="Corbel"/>
              </a:rPr>
              <a:t>La mayor parte de tarifas de agua en el mundo constan de dos partes: </a:t>
            </a:r>
            <a:endParaRPr/>
          </a:p>
          <a:p>
            <a:pPr indent="0" lvl="0" marL="0" marR="0" rtl="0" algn="just">
              <a:lnSpc>
                <a:spcPct val="107000"/>
              </a:lnSpc>
              <a:spcBef>
                <a:spcPts val="0"/>
              </a:spcBef>
              <a:spcAft>
                <a:spcPts val="0"/>
              </a:spcAft>
              <a:buNone/>
            </a:pPr>
            <a:r>
              <a:t/>
            </a:r>
            <a:endParaRPr b="1" sz="1600">
              <a:solidFill>
                <a:srgbClr val="7F7F7F"/>
              </a:solidFill>
              <a:latin typeface="Corbel"/>
              <a:ea typeface="Corbel"/>
              <a:cs typeface="Corbel"/>
              <a:sym typeface="Corbel"/>
            </a:endParaRPr>
          </a:p>
          <a:p>
            <a:pPr indent="0" lvl="0" marL="0" marR="0" rtl="0" algn="just">
              <a:lnSpc>
                <a:spcPct val="107000"/>
              </a:lnSpc>
              <a:spcBef>
                <a:spcPts val="0"/>
              </a:spcBef>
              <a:spcAft>
                <a:spcPts val="0"/>
              </a:spcAft>
              <a:buNone/>
            </a:pPr>
            <a:r>
              <a:rPr b="1" lang="es-CL" sz="2400">
                <a:solidFill>
                  <a:srgbClr val="7F7F7F"/>
                </a:solidFill>
                <a:latin typeface="Corbel"/>
                <a:ea typeface="Corbel"/>
                <a:cs typeface="Corbel"/>
                <a:sym typeface="Corbel"/>
              </a:rPr>
              <a:t>1.  </a:t>
            </a:r>
            <a:r>
              <a:rPr b="1" lang="es-CL" sz="1600">
                <a:solidFill>
                  <a:srgbClr val="3E237F"/>
                </a:solidFill>
                <a:latin typeface="Corbel"/>
                <a:ea typeface="Corbel"/>
                <a:cs typeface="Corbel"/>
                <a:sym typeface="Corbel"/>
              </a:rPr>
              <a:t>Componente fijo.</a:t>
            </a:r>
            <a:endParaRPr/>
          </a:p>
          <a:p>
            <a:pPr indent="-241300" lvl="0" marL="342900" marR="0" rtl="0" algn="just">
              <a:lnSpc>
                <a:spcPct val="107000"/>
              </a:lnSpc>
              <a:spcBef>
                <a:spcPts val="0"/>
              </a:spcBef>
              <a:spcAft>
                <a:spcPts val="0"/>
              </a:spcAft>
              <a:buClr>
                <a:srgbClr val="000000"/>
              </a:buClr>
              <a:buSzPts val="1600"/>
              <a:buFont typeface="Calibri"/>
              <a:buNone/>
            </a:pPr>
            <a:r>
              <a:t/>
            </a:r>
            <a:endParaRPr b="1" sz="1600">
              <a:solidFill>
                <a:srgbClr val="3E237F"/>
              </a:solidFill>
              <a:latin typeface="Corbel"/>
              <a:ea typeface="Corbel"/>
              <a:cs typeface="Corbel"/>
              <a:sym typeface="Corbel"/>
            </a:endParaRPr>
          </a:p>
          <a:p>
            <a:pPr indent="0" lvl="0" marL="0" marR="0" rtl="0" algn="just">
              <a:lnSpc>
                <a:spcPct val="107000"/>
              </a:lnSpc>
              <a:spcBef>
                <a:spcPts val="0"/>
              </a:spcBef>
              <a:spcAft>
                <a:spcPts val="0"/>
              </a:spcAft>
              <a:buNone/>
            </a:pPr>
            <a:r>
              <a:rPr lang="es-CL" sz="1600">
                <a:solidFill>
                  <a:srgbClr val="7F7F7F"/>
                </a:solidFill>
                <a:latin typeface="Corbel"/>
                <a:ea typeface="Corbel"/>
                <a:cs typeface="Corbel"/>
                <a:sym typeface="Corbel"/>
              </a:rPr>
              <a:t>El componente fijo considera fundamentalmente gastos comerciales por lectura y mantención de medidores; gastos fijos de personal de subgerencia comercial, y otros costos fijos. El componente fijo de la tarifa es pagado por todos los clientes (hogares), independientemente del volumen de agua consumido mensualmente.</a:t>
            </a:r>
            <a:endParaRPr/>
          </a:p>
          <a:p>
            <a:pPr indent="-241300" lvl="0" marL="342900" marR="0" rtl="0" algn="just">
              <a:lnSpc>
                <a:spcPct val="107000"/>
              </a:lnSpc>
              <a:spcBef>
                <a:spcPts val="0"/>
              </a:spcBef>
              <a:spcAft>
                <a:spcPts val="0"/>
              </a:spcAft>
              <a:buClr>
                <a:srgbClr val="000000"/>
              </a:buClr>
              <a:buSzPts val="1600"/>
              <a:buFont typeface="Calibri"/>
              <a:buNone/>
            </a:pPr>
            <a:r>
              <a:t/>
            </a:r>
            <a:endParaRPr b="1" sz="1600">
              <a:solidFill>
                <a:srgbClr val="3E237F"/>
              </a:solidFill>
              <a:latin typeface="Corbel"/>
              <a:ea typeface="Corbel"/>
              <a:cs typeface="Corbel"/>
              <a:sym typeface="Corbel"/>
            </a:endParaRPr>
          </a:p>
          <a:p>
            <a:pPr indent="0" lvl="0" marL="446087" marR="0" rtl="0" algn="l">
              <a:spcBef>
                <a:spcPts val="0"/>
              </a:spcBef>
              <a:spcAft>
                <a:spcPts val="0"/>
              </a:spcAft>
              <a:buNone/>
            </a:pPr>
            <a:r>
              <a:t/>
            </a:r>
            <a:endParaRPr b="1" sz="1600">
              <a:solidFill>
                <a:srgbClr val="3E237F"/>
              </a:solidFill>
              <a:latin typeface="Corbel"/>
              <a:ea typeface="Corbel"/>
              <a:cs typeface="Corbel"/>
              <a:sym typeface="Corbel"/>
            </a:endParaRPr>
          </a:p>
          <a:p>
            <a:pPr indent="0" lvl="0" marL="446087" marR="0" rtl="0" algn="l">
              <a:spcBef>
                <a:spcPts val="0"/>
              </a:spcBef>
              <a:spcAft>
                <a:spcPts val="0"/>
              </a:spcAft>
              <a:buNone/>
            </a:pPr>
            <a:r>
              <a:t/>
            </a:r>
            <a:endParaRPr b="1" sz="1600">
              <a:solidFill>
                <a:srgbClr val="3E237F"/>
              </a:solidFill>
              <a:latin typeface="Corbel"/>
              <a:ea typeface="Corbel"/>
              <a:cs typeface="Corbel"/>
              <a:sym typeface="Corbel"/>
            </a:endParaRPr>
          </a:p>
          <a:p>
            <a:pPr indent="-254000" lvl="0" marL="788987" marR="0" rtl="0" algn="l">
              <a:spcBef>
                <a:spcPts val="0"/>
              </a:spcBef>
              <a:spcAft>
                <a:spcPts val="0"/>
              </a:spcAft>
              <a:buClr>
                <a:srgbClr val="000000"/>
              </a:buClr>
              <a:buSzPts val="1400"/>
              <a:buFont typeface="Calibri"/>
              <a:buNone/>
            </a:pPr>
            <a:r>
              <a:t/>
            </a:r>
            <a:endParaRPr b="1" sz="1600">
              <a:solidFill>
                <a:srgbClr val="3E237F"/>
              </a:solidFill>
              <a:latin typeface="Corbel"/>
              <a:ea typeface="Corbel"/>
              <a:cs typeface="Corbel"/>
              <a:sym typeface="Corbel"/>
            </a:endParaRPr>
          </a:p>
        </p:txBody>
      </p:sp>
      <p:sp>
        <p:nvSpPr>
          <p:cNvPr id="181" name="Google Shape;181;p22"/>
          <p:cNvSpPr/>
          <p:nvPr/>
        </p:nvSpPr>
        <p:spPr>
          <a:xfrm>
            <a:off x="602326" y="919557"/>
            <a:ext cx="2922595"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1" lang="es-CL" sz="1800">
                <a:solidFill>
                  <a:srgbClr val="7F7F7F"/>
                </a:solidFill>
                <a:latin typeface="Corbel"/>
                <a:ea typeface="Corbel"/>
                <a:cs typeface="Corbel"/>
                <a:sym typeface="Corbel"/>
              </a:rPr>
              <a:t>B. Instrumentos de mercado</a:t>
            </a:r>
            <a:endParaRPr/>
          </a:p>
        </p:txBody>
      </p:sp>
      <p:pic>
        <p:nvPicPr>
          <p:cNvPr id="182" name="Google Shape;182;p22"/>
          <p:cNvPicPr preferRelativeResize="0"/>
          <p:nvPr/>
        </p:nvPicPr>
        <p:blipFill rotWithShape="1">
          <a:blip r:embed="rId4">
            <a:alphaModFix/>
          </a:blip>
          <a:srcRect b="0" l="0" r="0" t="0"/>
          <a:stretch/>
        </p:blipFill>
        <p:spPr>
          <a:xfrm>
            <a:off x="6900623" y="2910350"/>
            <a:ext cx="1647959" cy="167598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6" name="Shape 186"/>
        <p:cNvGrpSpPr/>
        <p:nvPr/>
      </p:nvGrpSpPr>
      <p:grpSpPr>
        <a:xfrm>
          <a:off x="0" y="0"/>
          <a:ext cx="0" cy="0"/>
          <a:chOff x="0" y="0"/>
          <a:chExt cx="0" cy="0"/>
        </a:xfrm>
      </p:grpSpPr>
      <p:sp>
        <p:nvSpPr>
          <p:cNvPr id="187" name="Google Shape;187;p23"/>
          <p:cNvSpPr txBox="1"/>
          <p:nvPr/>
        </p:nvSpPr>
        <p:spPr>
          <a:xfrm>
            <a:off x="2743201" y="5986788"/>
            <a:ext cx="5692824" cy="246587"/>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Fuente: Guía docente “Relevancia e importancia de la eficiencia hídrica para el planeta”. </a:t>
            </a:r>
            <a:endParaRPr/>
          </a:p>
        </p:txBody>
      </p:sp>
      <p:sp>
        <p:nvSpPr>
          <p:cNvPr id="188" name="Google Shape;188;p23"/>
          <p:cNvSpPr txBox="1"/>
          <p:nvPr/>
        </p:nvSpPr>
        <p:spPr>
          <a:xfrm>
            <a:off x="595418"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E237F"/>
                </a:solidFill>
                <a:latin typeface="Corbel"/>
                <a:ea typeface="Corbel"/>
                <a:cs typeface="Corbel"/>
                <a:sym typeface="Corbel"/>
              </a:rPr>
              <a:t>¿QUÉ MEDIDAS DE EFICIENCIA HÍDRICA SE PUEDEN APLICAR EN LA CIUDAD?</a:t>
            </a:r>
            <a:endParaRPr b="0" i="0" sz="2400" u="none" cap="none" strike="noStrike">
              <a:solidFill>
                <a:srgbClr val="3E237F"/>
              </a:solidFill>
              <a:latin typeface="Calibri"/>
              <a:ea typeface="Calibri"/>
              <a:cs typeface="Calibri"/>
              <a:sym typeface="Calibri"/>
            </a:endParaRPr>
          </a:p>
        </p:txBody>
      </p:sp>
      <p:sp>
        <p:nvSpPr>
          <p:cNvPr id="189" name="Google Shape;189;p23"/>
          <p:cNvSpPr txBox="1"/>
          <p:nvPr/>
        </p:nvSpPr>
        <p:spPr>
          <a:xfrm>
            <a:off x="595418" y="1686196"/>
            <a:ext cx="5972808" cy="5178172"/>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None/>
            </a:pPr>
            <a:r>
              <a:rPr lang="es-CL" sz="1600">
                <a:solidFill>
                  <a:srgbClr val="7F7F7F"/>
                </a:solidFill>
                <a:latin typeface="Corbel"/>
                <a:ea typeface="Corbel"/>
                <a:cs typeface="Corbel"/>
                <a:sym typeface="Corbel"/>
              </a:rPr>
              <a:t>La mayor parte de tarifas de agua en el mundo constan de dos partes: </a:t>
            </a:r>
            <a:endParaRPr/>
          </a:p>
          <a:p>
            <a:pPr indent="0" lvl="0" marL="0" marR="0" rtl="0" algn="just">
              <a:lnSpc>
                <a:spcPct val="107000"/>
              </a:lnSpc>
              <a:spcBef>
                <a:spcPts val="0"/>
              </a:spcBef>
              <a:spcAft>
                <a:spcPts val="0"/>
              </a:spcAft>
              <a:buNone/>
            </a:pPr>
            <a:r>
              <a:t/>
            </a:r>
            <a:endParaRPr b="1" sz="1600">
              <a:solidFill>
                <a:srgbClr val="7F7F7F"/>
              </a:solidFill>
              <a:latin typeface="Corbel"/>
              <a:ea typeface="Corbel"/>
              <a:cs typeface="Corbel"/>
              <a:sym typeface="Corbel"/>
            </a:endParaRPr>
          </a:p>
          <a:p>
            <a:pPr indent="0" lvl="0" marL="0" marR="0" rtl="0" algn="just">
              <a:lnSpc>
                <a:spcPct val="107000"/>
              </a:lnSpc>
              <a:spcBef>
                <a:spcPts val="0"/>
              </a:spcBef>
              <a:spcAft>
                <a:spcPts val="0"/>
              </a:spcAft>
              <a:buNone/>
            </a:pPr>
            <a:r>
              <a:rPr b="1" lang="es-CL" sz="2400">
                <a:solidFill>
                  <a:srgbClr val="7F7F7F"/>
                </a:solidFill>
                <a:latin typeface="Corbel"/>
                <a:ea typeface="Corbel"/>
                <a:cs typeface="Corbel"/>
                <a:sym typeface="Corbel"/>
              </a:rPr>
              <a:t>1. </a:t>
            </a:r>
            <a:r>
              <a:rPr b="1" lang="es-CL" sz="1600">
                <a:solidFill>
                  <a:srgbClr val="3E237F"/>
                </a:solidFill>
                <a:latin typeface="Corbel"/>
                <a:ea typeface="Corbel"/>
                <a:cs typeface="Corbel"/>
                <a:sym typeface="Corbel"/>
              </a:rPr>
              <a:t>Componente variable o volumétrico. </a:t>
            </a:r>
            <a:endParaRPr/>
          </a:p>
          <a:p>
            <a:pPr indent="0" lvl="0" marL="0" marR="0" rtl="0" algn="just">
              <a:lnSpc>
                <a:spcPct val="107000"/>
              </a:lnSpc>
              <a:spcBef>
                <a:spcPts val="0"/>
              </a:spcBef>
              <a:spcAft>
                <a:spcPts val="0"/>
              </a:spcAft>
              <a:buNone/>
            </a:pPr>
            <a:r>
              <a:t/>
            </a:r>
            <a:endParaRPr b="1" sz="1600">
              <a:solidFill>
                <a:srgbClr val="3E237F"/>
              </a:solidFill>
              <a:latin typeface="Corbel"/>
              <a:ea typeface="Corbel"/>
              <a:cs typeface="Corbel"/>
              <a:sym typeface="Corbel"/>
            </a:endParaRPr>
          </a:p>
          <a:p>
            <a:pPr indent="0" lvl="0" marL="0" marR="0" rtl="0" algn="just">
              <a:lnSpc>
                <a:spcPct val="107000"/>
              </a:lnSpc>
              <a:spcBef>
                <a:spcPts val="0"/>
              </a:spcBef>
              <a:spcAft>
                <a:spcPts val="0"/>
              </a:spcAft>
              <a:buNone/>
            </a:pPr>
            <a:r>
              <a:rPr lang="es-CL" sz="1600">
                <a:solidFill>
                  <a:srgbClr val="7F7F7F"/>
                </a:solidFill>
                <a:latin typeface="Corbel"/>
                <a:ea typeface="Corbel"/>
                <a:cs typeface="Corbel"/>
                <a:sym typeface="Corbel"/>
              </a:rPr>
              <a:t>El componente variable, como su propio nombre indica, está asociado al volumen de agua potable consumida y agua servida generada. Por lo tanto, requiere de la existencia de medidores a nivel domiciliario que midan el volumen mensual de agua consumida. Hay diversas formas de estructurar un cargo volumétrico:</a:t>
            </a:r>
            <a:endParaRPr/>
          </a:p>
          <a:p>
            <a:pPr indent="0" lvl="0" marL="0" marR="0" rtl="0" algn="just">
              <a:lnSpc>
                <a:spcPct val="107000"/>
              </a:lnSpc>
              <a:spcBef>
                <a:spcPts val="0"/>
              </a:spcBef>
              <a:spcAft>
                <a:spcPts val="0"/>
              </a:spcAft>
              <a:buNone/>
            </a:pPr>
            <a:r>
              <a:t/>
            </a:r>
            <a:endParaRPr sz="1600">
              <a:solidFill>
                <a:srgbClr val="7F7F7F"/>
              </a:solidFill>
              <a:latin typeface="Corbel"/>
              <a:ea typeface="Corbel"/>
              <a:cs typeface="Corbel"/>
              <a:sym typeface="Corbel"/>
            </a:endParaRPr>
          </a:p>
          <a:p>
            <a:pPr indent="-342900" lvl="0" marL="342900" marR="0" rtl="0" algn="just">
              <a:lnSpc>
                <a:spcPct val="107000"/>
              </a:lnSpc>
              <a:spcBef>
                <a:spcPts val="0"/>
              </a:spcBef>
              <a:spcAft>
                <a:spcPts val="0"/>
              </a:spcAft>
              <a:buClr>
                <a:srgbClr val="3E237F"/>
              </a:buClr>
              <a:buSzPts val="1600"/>
              <a:buFont typeface="Courier New"/>
              <a:buChar char="o"/>
            </a:pPr>
            <a:r>
              <a:rPr lang="es-CL" sz="1600">
                <a:solidFill>
                  <a:srgbClr val="7F7F7F"/>
                </a:solidFill>
                <a:latin typeface="Corbel"/>
                <a:ea typeface="Corbel"/>
                <a:cs typeface="Corbel"/>
                <a:sym typeface="Corbel"/>
              </a:rPr>
              <a:t>Uniforme por volumen (lineal).</a:t>
            </a:r>
            <a:endParaRPr/>
          </a:p>
          <a:p>
            <a:pPr indent="-342900" lvl="0" marL="342900" marR="0" rtl="0" algn="just">
              <a:lnSpc>
                <a:spcPct val="107000"/>
              </a:lnSpc>
              <a:spcBef>
                <a:spcPts val="0"/>
              </a:spcBef>
              <a:spcAft>
                <a:spcPts val="0"/>
              </a:spcAft>
              <a:buClr>
                <a:srgbClr val="3E237F"/>
              </a:buClr>
              <a:buSzPts val="1600"/>
              <a:buFont typeface="Courier New"/>
              <a:buChar char="o"/>
            </a:pPr>
            <a:r>
              <a:rPr lang="es-CL" sz="1600">
                <a:solidFill>
                  <a:srgbClr val="7F7F7F"/>
                </a:solidFill>
                <a:latin typeface="Corbel"/>
                <a:ea typeface="Corbel"/>
                <a:cs typeface="Corbel"/>
                <a:sym typeface="Corbel"/>
              </a:rPr>
              <a:t>Bloques escalonados entre ciertos intervalos de consumo (generalmente crecientes).</a:t>
            </a:r>
            <a:endParaRPr/>
          </a:p>
          <a:p>
            <a:pPr indent="-342900" lvl="0" marL="342900" marR="0" rtl="0" algn="just">
              <a:lnSpc>
                <a:spcPct val="107000"/>
              </a:lnSpc>
              <a:spcBef>
                <a:spcPts val="0"/>
              </a:spcBef>
              <a:spcAft>
                <a:spcPts val="0"/>
              </a:spcAft>
              <a:buClr>
                <a:srgbClr val="3E237F"/>
              </a:buClr>
              <a:buSzPts val="1600"/>
              <a:buFont typeface="Courier New"/>
              <a:buChar char="o"/>
            </a:pPr>
            <a:r>
              <a:rPr lang="es-CL" sz="1600">
                <a:solidFill>
                  <a:srgbClr val="7F7F7F"/>
                </a:solidFill>
                <a:latin typeface="Corbel"/>
                <a:ea typeface="Corbel"/>
                <a:cs typeface="Corbel"/>
                <a:sym typeface="Corbel"/>
              </a:rPr>
              <a:t>Estacional.</a:t>
            </a:r>
            <a:endParaRPr/>
          </a:p>
          <a:p>
            <a:pPr indent="-241300" lvl="0" marL="342900" marR="0" rtl="0" algn="just">
              <a:lnSpc>
                <a:spcPct val="107000"/>
              </a:lnSpc>
              <a:spcBef>
                <a:spcPts val="0"/>
              </a:spcBef>
              <a:spcAft>
                <a:spcPts val="0"/>
              </a:spcAft>
              <a:buClr>
                <a:srgbClr val="000000"/>
              </a:buClr>
              <a:buSzPts val="1600"/>
              <a:buFont typeface="Calibri"/>
              <a:buNone/>
            </a:pPr>
            <a:r>
              <a:t/>
            </a:r>
            <a:endParaRPr b="1" sz="1600">
              <a:solidFill>
                <a:srgbClr val="3E237F"/>
              </a:solidFill>
              <a:latin typeface="Corbel"/>
              <a:ea typeface="Corbel"/>
              <a:cs typeface="Corbel"/>
              <a:sym typeface="Corbel"/>
            </a:endParaRPr>
          </a:p>
          <a:p>
            <a:pPr indent="0" lvl="0" marL="446087" marR="0" rtl="0" algn="l">
              <a:spcBef>
                <a:spcPts val="0"/>
              </a:spcBef>
              <a:spcAft>
                <a:spcPts val="0"/>
              </a:spcAft>
              <a:buNone/>
            </a:pPr>
            <a:r>
              <a:t/>
            </a:r>
            <a:endParaRPr b="1" sz="1600">
              <a:solidFill>
                <a:srgbClr val="3E237F"/>
              </a:solidFill>
              <a:latin typeface="Corbel"/>
              <a:ea typeface="Corbel"/>
              <a:cs typeface="Corbel"/>
              <a:sym typeface="Corbel"/>
            </a:endParaRPr>
          </a:p>
          <a:p>
            <a:pPr indent="0" lvl="0" marL="446087" marR="0" rtl="0" algn="l">
              <a:spcBef>
                <a:spcPts val="0"/>
              </a:spcBef>
              <a:spcAft>
                <a:spcPts val="0"/>
              </a:spcAft>
              <a:buNone/>
            </a:pPr>
            <a:r>
              <a:t/>
            </a:r>
            <a:endParaRPr b="1" sz="1600">
              <a:solidFill>
                <a:srgbClr val="3E237F"/>
              </a:solidFill>
              <a:latin typeface="Corbel"/>
              <a:ea typeface="Corbel"/>
              <a:cs typeface="Corbel"/>
              <a:sym typeface="Corbel"/>
            </a:endParaRPr>
          </a:p>
          <a:p>
            <a:pPr indent="-254000" lvl="0" marL="788987" marR="0" rtl="0" algn="l">
              <a:spcBef>
                <a:spcPts val="0"/>
              </a:spcBef>
              <a:spcAft>
                <a:spcPts val="0"/>
              </a:spcAft>
              <a:buClr>
                <a:srgbClr val="000000"/>
              </a:buClr>
              <a:buSzPts val="1400"/>
              <a:buFont typeface="Calibri"/>
              <a:buNone/>
            </a:pPr>
            <a:r>
              <a:t/>
            </a:r>
            <a:endParaRPr b="1" sz="1600">
              <a:solidFill>
                <a:srgbClr val="3E237F"/>
              </a:solidFill>
              <a:latin typeface="Corbel"/>
              <a:ea typeface="Corbel"/>
              <a:cs typeface="Corbel"/>
              <a:sym typeface="Corbel"/>
            </a:endParaRPr>
          </a:p>
        </p:txBody>
      </p:sp>
      <p:sp>
        <p:nvSpPr>
          <p:cNvPr id="190" name="Google Shape;190;p23"/>
          <p:cNvSpPr/>
          <p:nvPr/>
        </p:nvSpPr>
        <p:spPr>
          <a:xfrm>
            <a:off x="602326" y="919557"/>
            <a:ext cx="2922595"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1" lang="es-CL" sz="1800">
                <a:solidFill>
                  <a:srgbClr val="7F7F7F"/>
                </a:solidFill>
                <a:latin typeface="Corbel"/>
                <a:ea typeface="Corbel"/>
                <a:cs typeface="Corbel"/>
                <a:sym typeface="Corbel"/>
              </a:rPr>
              <a:t>B. Instrumentos de mercado</a:t>
            </a:r>
            <a:endParaRPr/>
          </a:p>
        </p:txBody>
      </p:sp>
      <p:pic>
        <p:nvPicPr>
          <p:cNvPr id="191" name="Google Shape;191;p23"/>
          <p:cNvPicPr preferRelativeResize="0"/>
          <p:nvPr/>
        </p:nvPicPr>
        <p:blipFill rotWithShape="1">
          <a:blip r:embed="rId4">
            <a:alphaModFix/>
          </a:blip>
          <a:srcRect b="0" l="0" r="0" t="0"/>
          <a:stretch/>
        </p:blipFill>
        <p:spPr>
          <a:xfrm>
            <a:off x="6900623" y="2910350"/>
            <a:ext cx="1647959" cy="167598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5" name="Shape 195"/>
        <p:cNvGrpSpPr/>
        <p:nvPr/>
      </p:nvGrpSpPr>
      <p:grpSpPr>
        <a:xfrm>
          <a:off x="0" y="0"/>
          <a:ext cx="0" cy="0"/>
          <a:chOff x="0" y="0"/>
          <a:chExt cx="0" cy="0"/>
        </a:xfrm>
      </p:grpSpPr>
      <p:sp>
        <p:nvSpPr>
          <p:cNvPr id="196" name="Google Shape;196;p24"/>
          <p:cNvSpPr txBox="1"/>
          <p:nvPr/>
        </p:nvSpPr>
        <p:spPr>
          <a:xfrm>
            <a:off x="2743201" y="5986788"/>
            <a:ext cx="5692824" cy="246587"/>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Fuente: Guía docente “Relevancia e importancia de la eficiencia hídrica para el planeta”. </a:t>
            </a:r>
            <a:endParaRPr/>
          </a:p>
        </p:txBody>
      </p:sp>
      <p:pic>
        <p:nvPicPr>
          <p:cNvPr id="197" name="Google Shape;197;p24"/>
          <p:cNvPicPr preferRelativeResize="0"/>
          <p:nvPr/>
        </p:nvPicPr>
        <p:blipFill rotWithShape="1">
          <a:blip r:embed="rId4">
            <a:alphaModFix/>
          </a:blip>
          <a:srcRect b="0" l="0" r="0" t="0"/>
          <a:stretch/>
        </p:blipFill>
        <p:spPr>
          <a:xfrm>
            <a:off x="365075" y="2167528"/>
            <a:ext cx="8413850" cy="2573700"/>
          </a:xfrm>
          <a:prstGeom prst="rect">
            <a:avLst/>
          </a:prstGeom>
          <a:noFill/>
          <a:ln>
            <a:noFill/>
          </a:ln>
        </p:spPr>
      </p:pic>
      <p:sp>
        <p:nvSpPr>
          <p:cNvPr id="198" name="Google Shape;198;p24"/>
          <p:cNvSpPr txBox="1"/>
          <p:nvPr/>
        </p:nvSpPr>
        <p:spPr>
          <a:xfrm>
            <a:off x="595418"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E237F"/>
                </a:solidFill>
                <a:latin typeface="Corbel"/>
                <a:ea typeface="Corbel"/>
                <a:cs typeface="Corbel"/>
                <a:sym typeface="Corbel"/>
              </a:rPr>
              <a:t>¿QUÉ MEDIDAS DE EFICIENCIA HÍDRICA SE PUEDEN APLICAR EN LA CIUDAD?</a:t>
            </a:r>
            <a:endParaRPr b="0" i="0" sz="2400" u="none" cap="none" strike="noStrike">
              <a:solidFill>
                <a:srgbClr val="3E237F"/>
              </a:solidFill>
              <a:latin typeface="Calibri"/>
              <a:ea typeface="Calibri"/>
              <a:cs typeface="Calibri"/>
              <a:sym typeface="Calibri"/>
            </a:endParaRPr>
          </a:p>
        </p:txBody>
      </p:sp>
      <p:sp>
        <p:nvSpPr>
          <p:cNvPr id="199" name="Google Shape;199;p24"/>
          <p:cNvSpPr/>
          <p:nvPr/>
        </p:nvSpPr>
        <p:spPr>
          <a:xfrm>
            <a:off x="602326" y="919557"/>
            <a:ext cx="2922595"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1" lang="es-CL" sz="1800">
                <a:solidFill>
                  <a:srgbClr val="7F7F7F"/>
                </a:solidFill>
                <a:latin typeface="Corbel"/>
                <a:ea typeface="Corbel"/>
                <a:cs typeface="Corbel"/>
                <a:sym typeface="Corbel"/>
              </a:rPr>
              <a:t>B. Instrumentos de mercado</a:t>
            </a:r>
            <a:endParaRPr/>
          </a:p>
        </p:txBody>
      </p:sp>
      <p:sp>
        <p:nvSpPr>
          <p:cNvPr id="200" name="Google Shape;200;p24"/>
          <p:cNvSpPr txBox="1"/>
          <p:nvPr/>
        </p:nvSpPr>
        <p:spPr>
          <a:xfrm>
            <a:off x="288000" y="4994676"/>
            <a:ext cx="8568000" cy="369332"/>
          </a:xfrm>
          <a:prstGeom prst="rect">
            <a:avLst/>
          </a:prstGeom>
          <a:noFill/>
          <a:ln>
            <a:noFill/>
          </a:ln>
        </p:spPr>
        <p:txBody>
          <a:bodyPr anchorCtr="0" anchor="t" bIns="91425" lIns="91425" spcFirstLastPara="1" rIns="91425" wrap="square" tIns="91425">
            <a:noAutofit/>
          </a:bodyPr>
          <a:lstStyle/>
          <a:p>
            <a:pPr indent="0" lvl="0" marL="0" marR="0" rtl="0" algn="ctr">
              <a:spcBef>
                <a:spcPts val="0"/>
              </a:spcBef>
              <a:spcAft>
                <a:spcPts val="0"/>
              </a:spcAft>
              <a:buNone/>
            </a:pPr>
            <a:r>
              <a:rPr b="1" lang="es-CL" sz="1400">
                <a:solidFill>
                  <a:srgbClr val="3E237F"/>
                </a:solidFill>
                <a:latin typeface="Corbel"/>
                <a:ea typeface="Corbel"/>
                <a:cs typeface="Corbel"/>
                <a:sym typeface="Corbel"/>
              </a:rPr>
              <a:t> Diferentes estructuras tarifarias: (a) cargo uniforme, (b) cargo por bloques y (c) cargo estacional.</a:t>
            </a:r>
            <a:endParaRPr b="1" sz="1400">
              <a:solidFill>
                <a:srgbClr val="3E237F"/>
              </a:solidFill>
              <a:latin typeface="Corbel"/>
              <a:ea typeface="Corbel"/>
              <a:cs typeface="Corbel"/>
              <a:sym typeface="Corbe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4" name="Shape 204"/>
        <p:cNvGrpSpPr/>
        <p:nvPr/>
      </p:nvGrpSpPr>
      <p:grpSpPr>
        <a:xfrm>
          <a:off x="0" y="0"/>
          <a:ext cx="0" cy="0"/>
          <a:chOff x="0" y="0"/>
          <a:chExt cx="0" cy="0"/>
        </a:xfrm>
      </p:grpSpPr>
      <p:sp>
        <p:nvSpPr>
          <p:cNvPr id="205" name="Google Shape;205;p25"/>
          <p:cNvSpPr txBox="1"/>
          <p:nvPr/>
        </p:nvSpPr>
        <p:spPr>
          <a:xfrm>
            <a:off x="595418"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E237F"/>
                </a:solidFill>
                <a:latin typeface="Corbel"/>
                <a:ea typeface="Corbel"/>
                <a:cs typeface="Corbel"/>
                <a:sym typeface="Corbel"/>
              </a:rPr>
              <a:t>SISTEMA TARIFARIO DE AGUA EN CHILE</a:t>
            </a:r>
            <a:endParaRPr b="0" i="0" sz="2400" u="none" cap="none" strike="noStrike">
              <a:solidFill>
                <a:srgbClr val="3E237F"/>
              </a:solidFill>
              <a:latin typeface="Calibri"/>
              <a:ea typeface="Calibri"/>
              <a:cs typeface="Calibri"/>
              <a:sym typeface="Calibri"/>
            </a:endParaRPr>
          </a:p>
        </p:txBody>
      </p:sp>
      <p:sp>
        <p:nvSpPr>
          <p:cNvPr id="206" name="Google Shape;206;p25"/>
          <p:cNvSpPr txBox="1"/>
          <p:nvPr/>
        </p:nvSpPr>
        <p:spPr>
          <a:xfrm>
            <a:off x="2743201" y="5986788"/>
            <a:ext cx="5692824" cy="246587"/>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Fuente: Guía docente “Relevancia e importancia de la eficiencia hídrica para el planeta”. </a:t>
            </a:r>
            <a:endParaRPr/>
          </a:p>
        </p:txBody>
      </p:sp>
      <p:sp>
        <p:nvSpPr>
          <p:cNvPr id="207" name="Google Shape;207;p25"/>
          <p:cNvSpPr txBox="1"/>
          <p:nvPr/>
        </p:nvSpPr>
        <p:spPr>
          <a:xfrm>
            <a:off x="786358" y="1762079"/>
            <a:ext cx="7571283" cy="1771957"/>
          </a:xfrm>
          <a:prstGeom prst="rect">
            <a:avLst/>
          </a:prstGeom>
          <a:noFill/>
          <a:ln>
            <a:noFill/>
          </a:ln>
        </p:spPr>
        <p:txBody>
          <a:bodyPr anchorCtr="0" anchor="t" bIns="91425" lIns="91425" spcFirstLastPara="1" rIns="91425" wrap="square" tIns="91425">
            <a:noAutofit/>
          </a:bodyPr>
          <a:lstStyle/>
          <a:p>
            <a:pPr indent="0" lvl="0" marL="0" marR="0" rtl="0" algn="ctr">
              <a:lnSpc>
                <a:spcPct val="90000"/>
              </a:lnSpc>
              <a:spcBef>
                <a:spcPts val="1000"/>
              </a:spcBef>
              <a:spcAft>
                <a:spcPts val="0"/>
              </a:spcAft>
              <a:buClr>
                <a:srgbClr val="7F7F7F"/>
              </a:buClr>
              <a:buSzPts val="1800"/>
              <a:buFont typeface="Arial"/>
              <a:buNone/>
            </a:pPr>
            <a:r>
              <a:rPr lang="es-CL" sz="1800">
                <a:solidFill>
                  <a:srgbClr val="7F7F7F"/>
                </a:solidFill>
                <a:latin typeface="Corbel"/>
                <a:ea typeface="Corbel"/>
                <a:cs typeface="Corbel"/>
                <a:sym typeface="Corbel"/>
              </a:rPr>
              <a:t>El sistema tarifario chileno se caracteriza por presentar una estructura tarifaria en dos bloques.</a:t>
            </a:r>
            <a:endParaRPr/>
          </a:p>
          <a:p>
            <a:pPr indent="0" lvl="0" marL="0" marR="0" rtl="0" algn="ctr">
              <a:lnSpc>
                <a:spcPct val="90000"/>
              </a:lnSpc>
              <a:spcBef>
                <a:spcPts val="2600"/>
              </a:spcBef>
              <a:spcAft>
                <a:spcPts val="0"/>
              </a:spcAft>
              <a:buClr>
                <a:srgbClr val="3E237F"/>
              </a:buClr>
              <a:buSzPts val="1800"/>
              <a:buFont typeface="Arial"/>
              <a:buNone/>
            </a:pPr>
            <a:r>
              <a:rPr b="1" lang="es-CL" sz="1800">
                <a:solidFill>
                  <a:srgbClr val="3E237F"/>
                </a:solidFill>
                <a:latin typeface="Corbel"/>
                <a:ea typeface="Corbel"/>
                <a:cs typeface="Corbel"/>
                <a:sym typeface="Corbel"/>
              </a:rPr>
              <a:t>En relación con el componente fijo</a:t>
            </a:r>
            <a:r>
              <a:rPr lang="es-CL" sz="1800">
                <a:solidFill>
                  <a:srgbClr val="7F7F7F"/>
                </a:solidFill>
                <a:latin typeface="Corbel"/>
                <a:ea typeface="Corbel"/>
                <a:cs typeface="Corbel"/>
                <a:sym typeface="Corbel"/>
              </a:rPr>
              <a:t>, los usuarios pagamos tres conceptos: </a:t>
            </a:r>
            <a:endParaRPr/>
          </a:p>
          <a:p>
            <a:pPr indent="0" lvl="0" marL="0" marR="0" rtl="0" algn="ctr">
              <a:lnSpc>
                <a:spcPct val="90000"/>
              </a:lnSpc>
              <a:spcBef>
                <a:spcPts val="2600"/>
              </a:spcBef>
              <a:spcAft>
                <a:spcPts val="1600"/>
              </a:spcAft>
              <a:buClr>
                <a:schemeClr val="dk1"/>
              </a:buClr>
              <a:buSzPts val="1800"/>
              <a:buFont typeface="Arial"/>
              <a:buNone/>
            </a:pPr>
            <a:r>
              <a:t/>
            </a:r>
            <a:endParaRPr sz="1800">
              <a:solidFill>
                <a:srgbClr val="7F7F7F"/>
              </a:solidFill>
              <a:latin typeface="Corbel"/>
              <a:ea typeface="Corbel"/>
              <a:cs typeface="Corbel"/>
              <a:sym typeface="Corbel"/>
            </a:endParaRPr>
          </a:p>
        </p:txBody>
      </p:sp>
      <p:sp>
        <p:nvSpPr>
          <p:cNvPr id="208" name="Google Shape;208;p25"/>
          <p:cNvSpPr txBox="1"/>
          <p:nvPr/>
        </p:nvSpPr>
        <p:spPr>
          <a:xfrm>
            <a:off x="1103586" y="3534036"/>
            <a:ext cx="6936828" cy="1969596"/>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36A2CD"/>
              </a:buClr>
              <a:buSzPts val="2000"/>
              <a:buFont typeface="Calibri"/>
              <a:buNone/>
            </a:pPr>
            <a:r>
              <a:rPr b="1" i="0" lang="es-CL" sz="2000" u="none" cap="none" strike="noStrike">
                <a:solidFill>
                  <a:srgbClr val="3E237F"/>
                </a:solidFill>
                <a:latin typeface="Calibri"/>
                <a:ea typeface="Calibri"/>
                <a:cs typeface="Calibri"/>
                <a:sym typeface="Calibri"/>
              </a:rPr>
              <a:t>1.</a:t>
            </a:r>
            <a:r>
              <a:rPr b="0" i="0" lang="es-CL" sz="1800" u="none" cap="none" strike="noStrike">
                <a:solidFill>
                  <a:srgbClr val="3E237F"/>
                </a:solidFill>
                <a:latin typeface="Calibri"/>
                <a:ea typeface="Calibri"/>
                <a:cs typeface="Calibri"/>
                <a:sym typeface="Calibri"/>
              </a:rPr>
              <a:t> </a:t>
            </a:r>
            <a:r>
              <a:rPr b="0" i="0" lang="es-CL" sz="1800" u="none" cap="none" strike="noStrike">
                <a:solidFill>
                  <a:srgbClr val="7F7F7F"/>
                </a:solidFill>
                <a:latin typeface="Calibri"/>
                <a:ea typeface="Calibri"/>
                <a:cs typeface="Calibri"/>
                <a:sym typeface="Calibri"/>
              </a:rPr>
              <a:t>Abastecimiento de agua potable.</a:t>
            </a:r>
            <a:endParaRPr/>
          </a:p>
          <a:p>
            <a:pPr indent="-228600" lvl="0" marL="342900" marR="0" rtl="0" algn="ctr">
              <a:lnSpc>
                <a:spcPct val="100000"/>
              </a:lnSpc>
              <a:spcBef>
                <a:spcPts val="0"/>
              </a:spcBef>
              <a:spcAft>
                <a:spcPts val="0"/>
              </a:spcAft>
              <a:buClr>
                <a:srgbClr val="36A2CD"/>
              </a:buClr>
              <a:buSzPts val="1800"/>
              <a:buFont typeface="Calibri"/>
              <a:buNone/>
            </a:pPr>
            <a:r>
              <a:t/>
            </a:r>
            <a:endParaRPr b="0" i="0" sz="1800" u="none" cap="none" strike="noStrike">
              <a:solidFill>
                <a:srgbClr val="7F7F7F"/>
              </a:solidFill>
              <a:latin typeface="Calibri"/>
              <a:ea typeface="Calibri"/>
              <a:cs typeface="Calibri"/>
              <a:sym typeface="Calibri"/>
            </a:endParaRPr>
          </a:p>
          <a:p>
            <a:pPr indent="0" lvl="0" marL="0" marR="0" rtl="0" algn="ctr">
              <a:lnSpc>
                <a:spcPct val="100000"/>
              </a:lnSpc>
              <a:spcBef>
                <a:spcPts val="0"/>
              </a:spcBef>
              <a:spcAft>
                <a:spcPts val="0"/>
              </a:spcAft>
              <a:buClr>
                <a:srgbClr val="36A2CD"/>
              </a:buClr>
              <a:buSzPts val="2000"/>
              <a:buFont typeface="Calibri"/>
              <a:buNone/>
            </a:pPr>
            <a:r>
              <a:rPr b="1" i="0" lang="es-CL" sz="2000" u="none" cap="none" strike="noStrike">
                <a:solidFill>
                  <a:srgbClr val="3E237F"/>
                </a:solidFill>
                <a:latin typeface="Calibri"/>
                <a:ea typeface="Calibri"/>
                <a:cs typeface="Calibri"/>
                <a:sym typeface="Calibri"/>
              </a:rPr>
              <a:t>2.</a:t>
            </a:r>
            <a:r>
              <a:rPr b="1" i="0" lang="es-CL" sz="1800" u="none" cap="none" strike="noStrike">
                <a:solidFill>
                  <a:srgbClr val="3E237F"/>
                </a:solidFill>
                <a:latin typeface="Calibri"/>
                <a:ea typeface="Calibri"/>
                <a:cs typeface="Calibri"/>
                <a:sym typeface="Calibri"/>
              </a:rPr>
              <a:t> </a:t>
            </a:r>
            <a:r>
              <a:rPr b="0" i="0" lang="es-CL" sz="1800" u="none" cap="none" strike="noStrike">
                <a:solidFill>
                  <a:srgbClr val="7F7F7F"/>
                </a:solidFill>
                <a:latin typeface="Calibri"/>
                <a:ea typeface="Calibri"/>
                <a:cs typeface="Calibri"/>
                <a:sym typeface="Calibri"/>
              </a:rPr>
              <a:t>Recolección de aguas servidas.</a:t>
            </a:r>
            <a:endParaRPr/>
          </a:p>
          <a:p>
            <a:pPr indent="0" lvl="0" marL="0" marR="0" rtl="0" algn="ctr">
              <a:lnSpc>
                <a:spcPct val="100000"/>
              </a:lnSpc>
              <a:spcBef>
                <a:spcPts val="0"/>
              </a:spcBef>
              <a:spcAft>
                <a:spcPts val="0"/>
              </a:spcAft>
              <a:buClr>
                <a:srgbClr val="36A2CD"/>
              </a:buClr>
              <a:buSzPts val="1800"/>
              <a:buFont typeface="Calibri"/>
              <a:buNone/>
            </a:pPr>
            <a:r>
              <a:t/>
            </a:r>
            <a:endParaRPr b="0" i="0" sz="1800" u="none" cap="none" strike="noStrike">
              <a:solidFill>
                <a:srgbClr val="7F7F7F"/>
              </a:solidFill>
              <a:latin typeface="Calibri"/>
              <a:ea typeface="Calibri"/>
              <a:cs typeface="Calibri"/>
              <a:sym typeface="Calibri"/>
            </a:endParaRPr>
          </a:p>
          <a:p>
            <a:pPr indent="0" lvl="0" marL="0" marR="0" rtl="0" algn="ctr">
              <a:lnSpc>
                <a:spcPct val="100000"/>
              </a:lnSpc>
              <a:spcBef>
                <a:spcPts val="0"/>
              </a:spcBef>
              <a:spcAft>
                <a:spcPts val="0"/>
              </a:spcAft>
              <a:buClr>
                <a:srgbClr val="36A2CD"/>
              </a:buClr>
              <a:buSzPts val="2000"/>
              <a:buFont typeface="Calibri"/>
              <a:buNone/>
            </a:pPr>
            <a:r>
              <a:rPr b="1" i="0" lang="es-CL" sz="2000" u="none" cap="none" strike="noStrike">
                <a:solidFill>
                  <a:srgbClr val="3E237F"/>
                </a:solidFill>
                <a:latin typeface="Calibri"/>
                <a:ea typeface="Calibri"/>
                <a:cs typeface="Calibri"/>
                <a:sym typeface="Calibri"/>
              </a:rPr>
              <a:t>3.</a:t>
            </a:r>
            <a:r>
              <a:rPr b="0" i="0" lang="es-CL" sz="1800" u="none" cap="none" strike="noStrike">
                <a:solidFill>
                  <a:srgbClr val="3E237F"/>
                </a:solidFill>
                <a:latin typeface="Calibri"/>
                <a:ea typeface="Calibri"/>
                <a:cs typeface="Calibri"/>
                <a:sym typeface="Calibri"/>
              </a:rPr>
              <a:t> </a:t>
            </a:r>
            <a:r>
              <a:rPr b="0" i="0" lang="es-CL" sz="1800" u="none" cap="none" strike="noStrike">
                <a:solidFill>
                  <a:srgbClr val="7F7F7F"/>
                </a:solidFill>
                <a:latin typeface="Calibri"/>
                <a:ea typeface="Calibri"/>
                <a:cs typeface="Calibri"/>
                <a:sym typeface="Calibri"/>
              </a:rPr>
              <a:t>Tratamiento de aguas servidas.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2" name="Shape 212"/>
        <p:cNvGrpSpPr/>
        <p:nvPr/>
      </p:nvGrpSpPr>
      <p:grpSpPr>
        <a:xfrm>
          <a:off x="0" y="0"/>
          <a:ext cx="0" cy="0"/>
          <a:chOff x="0" y="0"/>
          <a:chExt cx="0" cy="0"/>
        </a:xfrm>
      </p:grpSpPr>
      <p:sp>
        <p:nvSpPr>
          <p:cNvPr id="213" name="Google Shape;213;p26"/>
          <p:cNvSpPr txBox="1"/>
          <p:nvPr/>
        </p:nvSpPr>
        <p:spPr>
          <a:xfrm>
            <a:off x="595418"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E237F"/>
                </a:solidFill>
                <a:latin typeface="Corbel"/>
                <a:ea typeface="Corbel"/>
                <a:cs typeface="Corbel"/>
                <a:sym typeface="Corbel"/>
              </a:rPr>
              <a:t>SISTEMA TARIFARIO DE AGUA EN CHILE</a:t>
            </a:r>
            <a:endParaRPr b="0" i="0" sz="2400" u="none" cap="none" strike="noStrike">
              <a:solidFill>
                <a:srgbClr val="3E237F"/>
              </a:solidFill>
              <a:latin typeface="Calibri"/>
              <a:ea typeface="Calibri"/>
              <a:cs typeface="Calibri"/>
              <a:sym typeface="Calibri"/>
            </a:endParaRPr>
          </a:p>
        </p:txBody>
      </p:sp>
      <p:sp>
        <p:nvSpPr>
          <p:cNvPr id="214" name="Google Shape;214;p26"/>
          <p:cNvSpPr txBox="1"/>
          <p:nvPr/>
        </p:nvSpPr>
        <p:spPr>
          <a:xfrm>
            <a:off x="2743201" y="5986788"/>
            <a:ext cx="5692824" cy="246587"/>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Fuente: Guía docente “Relevancia e importancia de la eficiencia hídrica para el planeta”. </a:t>
            </a:r>
            <a:endParaRPr/>
          </a:p>
        </p:txBody>
      </p:sp>
      <p:sp>
        <p:nvSpPr>
          <p:cNvPr id="215" name="Google Shape;215;p26"/>
          <p:cNvSpPr txBox="1"/>
          <p:nvPr/>
        </p:nvSpPr>
        <p:spPr>
          <a:xfrm>
            <a:off x="573483" y="1678636"/>
            <a:ext cx="7997034" cy="1771957"/>
          </a:xfrm>
          <a:prstGeom prst="rect">
            <a:avLst/>
          </a:prstGeom>
          <a:noFill/>
          <a:ln>
            <a:noFill/>
          </a:ln>
        </p:spPr>
        <p:txBody>
          <a:bodyPr anchorCtr="0" anchor="t" bIns="91425" lIns="91425" spcFirstLastPara="1" rIns="91425" wrap="square" tIns="91425">
            <a:noAutofit/>
          </a:bodyPr>
          <a:lstStyle/>
          <a:p>
            <a:pPr indent="0" lvl="0" marL="0" marR="0" rtl="0" algn="ctr">
              <a:lnSpc>
                <a:spcPct val="90000"/>
              </a:lnSpc>
              <a:spcBef>
                <a:spcPts val="1000"/>
              </a:spcBef>
              <a:spcAft>
                <a:spcPts val="0"/>
              </a:spcAft>
              <a:buClr>
                <a:srgbClr val="3E237F"/>
              </a:buClr>
              <a:buSzPts val="1800"/>
              <a:buFont typeface="Arial"/>
              <a:buNone/>
            </a:pPr>
            <a:r>
              <a:rPr b="1" lang="es-CL" sz="1800">
                <a:solidFill>
                  <a:srgbClr val="3E237F"/>
                </a:solidFill>
                <a:latin typeface="Corbel"/>
                <a:ea typeface="Corbel"/>
                <a:cs typeface="Corbel"/>
                <a:sym typeface="Corbel"/>
              </a:rPr>
              <a:t>En cuanto al componente variable</a:t>
            </a:r>
            <a:r>
              <a:rPr lang="es-CL" sz="1800">
                <a:solidFill>
                  <a:srgbClr val="7F7F7F"/>
                </a:solidFill>
                <a:latin typeface="Corbel"/>
                <a:ea typeface="Corbel"/>
                <a:cs typeface="Corbel"/>
                <a:sym typeface="Corbel"/>
              </a:rPr>
              <a:t>, las tarifas de agua en Chile presentan formalmente un modelo estacional, en el sentido de que las empresas pueden establecer distintos precios en verano que en el resto del año. Sin embargo, muchas de las empresas sanitarias mantienen su tarifa constante a lo largo del año.</a:t>
            </a:r>
            <a:endParaRPr/>
          </a:p>
          <a:p>
            <a:pPr indent="0" lvl="0" marL="0" marR="0" rtl="0" algn="ctr">
              <a:lnSpc>
                <a:spcPct val="90000"/>
              </a:lnSpc>
              <a:spcBef>
                <a:spcPts val="2600"/>
              </a:spcBef>
              <a:spcAft>
                <a:spcPts val="1600"/>
              </a:spcAft>
              <a:buClr>
                <a:schemeClr val="dk1"/>
              </a:buClr>
              <a:buSzPts val="1800"/>
              <a:buFont typeface="Arial"/>
              <a:buNone/>
            </a:pPr>
            <a:r>
              <a:t/>
            </a:r>
            <a:endParaRPr sz="1800">
              <a:solidFill>
                <a:srgbClr val="7F7F7F"/>
              </a:solidFill>
              <a:latin typeface="Corbel"/>
              <a:ea typeface="Corbel"/>
              <a:cs typeface="Corbel"/>
              <a:sym typeface="Corbel"/>
            </a:endParaRPr>
          </a:p>
        </p:txBody>
      </p:sp>
      <p:sp>
        <p:nvSpPr>
          <p:cNvPr id="216" name="Google Shape;216;p26"/>
          <p:cNvSpPr/>
          <p:nvPr/>
        </p:nvSpPr>
        <p:spPr>
          <a:xfrm>
            <a:off x="595418" y="3702036"/>
            <a:ext cx="7975099" cy="1477328"/>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i="1" lang="es-CL" sz="1800">
                <a:solidFill>
                  <a:srgbClr val="7F7F7F"/>
                </a:solidFill>
                <a:latin typeface="Corbel"/>
                <a:ea typeface="Corbel"/>
                <a:cs typeface="Corbel"/>
                <a:sym typeface="Corbel"/>
              </a:rPr>
              <a:t>El sistema tarifario chileno ha fomentado la disminución del consumo medio de hogares a nivel nacional, desde aproximadamente 25 m3/hogar/mes en 1988 a 18,6 m3/hogar/mes en 2014. No obstante, uno de los aspectos principales que no considera el actual sistema tarifario chileno es la irregularidad en la disponibilidad de agua en el territorio nacional.</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0" name="Shape 220"/>
        <p:cNvGrpSpPr/>
        <p:nvPr/>
      </p:nvGrpSpPr>
      <p:grpSpPr>
        <a:xfrm>
          <a:off x="0" y="0"/>
          <a:ext cx="0" cy="0"/>
          <a:chOff x="0" y="0"/>
          <a:chExt cx="0" cy="0"/>
        </a:xfrm>
      </p:grpSpPr>
      <p:sp>
        <p:nvSpPr>
          <p:cNvPr id="221" name="Google Shape;221;p27"/>
          <p:cNvSpPr txBox="1"/>
          <p:nvPr/>
        </p:nvSpPr>
        <p:spPr>
          <a:xfrm>
            <a:off x="437882" y="5593993"/>
            <a:ext cx="8011022" cy="871212"/>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t/>
            </a:r>
            <a:endParaRPr i="1" sz="1200">
              <a:solidFill>
                <a:srgbClr val="7F7F7F"/>
              </a:solidFill>
              <a:latin typeface="Corbel"/>
              <a:ea typeface="Corbel"/>
              <a:cs typeface="Corbel"/>
              <a:sym typeface="Corbel"/>
            </a:endParaRPr>
          </a:p>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Tarifa y consumo (dotación) por zona geográfica de Chile. Fuente: Elaboración propia a partir de Donoso y Molinos (2016).</a:t>
            </a:r>
            <a:endParaRPr/>
          </a:p>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Fuente: Guía docente “Relevancia e importancia de la eficiencia hídrica para el planeta”. </a:t>
            </a:r>
            <a:endParaRPr/>
          </a:p>
        </p:txBody>
      </p:sp>
      <p:sp>
        <p:nvSpPr>
          <p:cNvPr id="222" name="Google Shape;222;p27"/>
          <p:cNvSpPr txBox="1"/>
          <p:nvPr/>
        </p:nvSpPr>
        <p:spPr>
          <a:xfrm>
            <a:off x="595418"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E237F"/>
                </a:solidFill>
                <a:latin typeface="Corbel"/>
                <a:ea typeface="Corbel"/>
                <a:cs typeface="Corbel"/>
                <a:sym typeface="Corbel"/>
              </a:rPr>
              <a:t>SISTEMA TARIFARIO DE AGUA EN CHILE</a:t>
            </a:r>
            <a:endParaRPr b="0" i="0" sz="2400" u="none" cap="none" strike="noStrike">
              <a:solidFill>
                <a:srgbClr val="3E237F"/>
              </a:solidFill>
              <a:latin typeface="Calibri"/>
              <a:ea typeface="Calibri"/>
              <a:cs typeface="Calibri"/>
              <a:sym typeface="Calibri"/>
            </a:endParaRPr>
          </a:p>
        </p:txBody>
      </p:sp>
      <p:sp>
        <p:nvSpPr>
          <p:cNvPr id="223" name="Google Shape;223;p27"/>
          <p:cNvSpPr txBox="1"/>
          <p:nvPr/>
        </p:nvSpPr>
        <p:spPr>
          <a:xfrm>
            <a:off x="437882" y="1571667"/>
            <a:ext cx="2883489" cy="3780866"/>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None/>
            </a:pPr>
            <a:r>
              <a:rPr lang="es-CL" sz="1600">
                <a:solidFill>
                  <a:srgbClr val="7F7F7F"/>
                </a:solidFill>
                <a:latin typeface="Corbel"/>
                <a:ea typeface="Corbel"/>
                <a:cs typeface="Corbel"/>
                <a:sym typeface="Corbel"/>
              </a:rPr>
              <a:t>El desarrollo e implementación de reformas al sistema tarifario chileno para que se consideren las diferencias en la disponibilidad hídrica de cada región o cuenca en particular podrían llevar a un consumo más eficiente del agua en las zonas urbanas, especialmente en zonas de escasez hídrica, profundizando aún más los resultados obtenidos en el periodo 1988–2014.</a:t>
            </a:r>
            <a:endParaRPr/>
          </a:p>
          <a:p>
            <a:pPr indent="0" lvl="0" marL="0" marR="0" rtl="0" algn="just">
              <a:lnSpc>
                <a:spcPct val="107000"/>
              </a:lnSpc>
              <a:spcBef>
                <a:spcPts val="0"/>
              </a:spcBef>
              <a:spcAft>
                <a:spcPts val="0"/>
              </a:spcAft>
              <a:buNone/>
            </a:pPr>
            <a:r>
              <a:t/>
            </a:r>
            <a:endParaRPr sz="1600">
              <a:solidFill>
                <a:srgbClr val="7F7F7F"/>
              </a:solidFill>
              <a:latin typeface="Corbel"/>
              <a:ea typeface="Corbel"/>
              <a:cs typeface="Corbel"/>
              <a:sym typeface="Corbel"/>
            </a:endParaRPr>
          </a:p>
        </p:txBody>
      </p:sp>
      <p:pic>
        <p:nvPicPr>
          <p:cNvPr id="224" name="Google Shape;224;p27"/>
          <p:cNvPicPr preferRelativeResize="0"/>
          <p:nvPr/>
        </p:nvPicPr>
        <p:blipFill rotWithShape="1">
          <a:blip r:embed="rId4">
            <a:alphaModFix/>
          </a:blip>
          <a:srcRect b="0" l="0" r="0" t="0"/>
          <a:stretch/>
        </p:blipFill>
        <p:spPr>
          <a:xfrm>
            <a:off x="3541688" y="1921274"/>
            <a:ext cx="5370351" cy="3015452"/>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8" name="Shape 228"/>
        <p:cNvGrpSpPr/>
        <p:nvPr/>
      </p:nvGrpSpPr>
      <p:grpSpPr>
        <a:xfrm>
          <a:off x="0" y="0"/>
          <a:ext cx="0" cy="0"/>
          <a:chOff x="0" y="0"/>
          <a:chExt cx="0" cy="0"/>
        </a:xfrm>
      </p:grpSpPr>
      <p:sp>
        <p:nvSpPr>
          <p:cNvPr id="229" name="Google Shape;229;p28"/>
          <p:cNvSpPr txBox="1"/>
          <p:nvPr/>
        </p:nvSpPr>
        <p:spPr>
          <a:xfrm>
            <a:off x="437882" y="5593993"/>
            <a:ext cx="8011022" cy="871212"/>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t/>
            </a:r>
            <a:endParaRPr i="1" sz="1200">
              <a:solidFill>
                <a:srgbClr val="7F7F7F"/>
              </a:solidFill>
              <a:latin typeface="Corbel"/>
              <a:ea typeface="Corbel"/>
              <a:cs typeface="Corbel"/>
              <a:sym typeface="Corbel"/>
            </a:endParaRPr>
          </a:p>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Tarifa y consumo (dotación) por zona geográfica de Chile. Fuente: Elaboración propia a partir de Donoso y Molinos (2016).</a:t>
            </a:r>
            <a:endParaRPr/>
          </a:p>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Fuente: Guía docente “Relevancia e importancia de la eficiencia hídrica para el planeta”. </a:t>
            </a:r>
            <a:endParaRPr/>
          </a:p>
        </p:txBody>
      </p:sp>
      <p:sp>
        <p:nvSpPr>
          <p:cNvPr id="230" name="Google Shape;230;p28"/>
          <p:cNvSpPr txBox="1"/>
          <p:nvPr/>
        </p:nvSpPr>
        <p:spPr>
          <a:xfrm>
            <a:off x="595418"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E237F"/>
                </a:solidFill>
                <a:latin typeface="Corbel"/>
                <a:ea typeface="Corbel"/>
                <a:cs typeface="Corbel"/>
                <a:sym typeface="Corbel"/>
              </a:rPr>
              <a:t>SISTEMA TARIFARIO DE AGUA EN CHILE</a:t>
            </a:r>
            <a:endParaRPr b="0" i="0" sz="2400" u="none" cap="none" strike="noStrike">
              <a:solidFill>
                <a:srgbClr val="3E237F"/>
              </a:solidFill>
              <a:latin typeface="Calibri"/>
              <a:ea typeface="Calibri"/>
              <a:cs typeface="Calibri"/>
              <a:sym typeface="Calibri"/>
            </a:endParaRPr>
          </a:p>
        </p:txBody>
      </p:sp>
      <p:sp>
        <p:nvSpPr>
          <p:cNvPr id="231" name="Google Shape;231;p28"/>
          <p:cNvSpPr txBox="1"/>
          <p:nvPr/>
        </p:nvSpPr>
        <p:spPr>
          <a:xfrm>
            <a:off x="437882" y="1571667"/>
            <a:ext cx="2883489" cy="2200049"/>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None/>
            </a:pPr>
            <a:r>
              <a:rPr lang="es-CL" sz="1600">
                <a:solidFill>
                  <a:srgbClr val="7F7F7F"/>
                </a:solidFill>
                <a:latin typeface="Corbel"/>
                <a:ea typeface="Corbel"/>
                <a:cs typeface="Corbel"/>
                <a:sym typeface="Corbel"/>
              </a:rPr>
              <a:t>La escasez hídrica en la zona norte y centro-norte no se refleja en las tarifas que se pagan en las distintas zonas geográficas y, por tanto, no condiciona el consumo residencial.</a:t>
            </a:r>
            <a:endParaRPr/>
          </a:p>
          <a:p>
            <a:pPr indent="0" lvl="0" marL="0" marR="0" rtl="0" algn="just">
              <a:lnSpc>
                <a:spcPct val="107000"/>
              </a:lnSpc>
              <a:spcBef>
                <a:spcPts val="0"/>
              </a:spcBef>
              <a:spcAft>
                <a:spcPts val="0"/>
              </a:spcAft>
              <a:buNone/>
            </a:pPr>
            <a:r>
              <a:t/>
            </a:r>
            <a:endParaRPr sz="1600">
              <a:solidFill>
                <a:srgbClr val="7F7F7F"/>
              </a:solidFill>
              <a:latin typeface="Corbel"/>
              <a:ea typeface="Corbel"/>
              <a:cs typeface="Corbel"/>
              <a:sym typeface="Corbel"/>
            </a:endParaRPr>
          </a:p>
        </p:txBody>
      </p:sp>
      <p:pic>
        <p:nvPicPr>
          <p:cNvPr id="232" name="Google Shape;232;p28"/>
          <p:cNvPicPr preferRelativeResize="0"/>
          <p:nvPr/>
        </p:nvPicPr>
        <p:blipFill rotWithShape="1">
          <a:blip r:embed="rId4">
            <a:alphaModFix/>
          </a:blip>
          <a:srcRect b="0" l="0" r="0" t="0"/>
          <a:stretch/>
        </p:blipFill>
        <p:spPr>
          <a:xfrm>
            <a:off x="3541688" y="1921274"/>
            <a:ext cx="5370351" cy="3015452"/>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6" name="Shape 236"/>
        <p:cNvGrpSpPr/>
        <p:nvPr/>
      </p:nvGrpSpPr>
      <p:grpSpPr>
        <a:xfrm>
          <a:off x="0" y="0"/>
          <a:ext cx="0" cy="0"/>
          <a:chOff x="0" y="0"/>
          <a:chExt cx="0" cy="0"/>
        </a:xfrm>
      </p:grpSpPr>
      <p:sp>
        <p:nvSpPr>
          <p:cNvPr id="237" name="Google Shape;237;p29"/>
          <p:cNvSpPr txBox="1"/>
          <p:nvPr/>
        </p:nvSpPr>
        <p:spPr>
          <a:xfrm>
            <a:off x="608296" y="620883"/>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E237F"/>
                </a:solidFill>
                <a:latin typeface="Corbel"/>
                <a:ea typeface="Corbel"/>
                <a:cs typeface="Corbel"/>
                <a:sym typeface="Corbel"/>
              </a:rPr>
              <a:t>¿QUÉ METODOS DE EFICIENCIA HÍDRICA SE PUEDEN APLICAR AL CONSUMO DE AGUA EN LOS HOGARES?</a:t>
            </a:r>
            <a:endParaRPr b="0" i="0" sz="2400" u="none" cap="none" strike="noStrike">
              <a:solidFill>
                <a:srgbClr val="3E237F"/>
              </a:solidFill>
              <a:latin typeface="Calibri"/>
              <a:ea typeface="Calibri"/>
              <a:cs typeface="Calibri"/>
              <a:sym typeface="Calibri"/>
            </a:endParaRPr>
          </a:p>
        </p:txBody>
      </p:sp>
      <p:sp>
        <p:nvSpPr>
          <p:cNvPr id="238" name="Google Shape;238;p29"/>
          <p:cNvSpPr txBox="1"/>
          <p:nvPr/>
        </p:nvSpPr>
        <p:spPr>
          <a:xfrm>
            <a:off x="2743201" y="5986788"/>
            <a:ext cx="5692824" cy="246587"/>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Fuente: Guía docente “Relevancia e importancia de la eficiencia hídrica para el planeta”. </a:t>
            </a:r>
            <a:endParaRPr/>
          </a:p>
        </p:txBody>
      </p:sp>
      <p:sp>
        <p:nvSpPr>
          <p:cNvPr id="239" name="Google Shape;239;p29"/>
          <p:cNvSpPr txBox="1"/>
          <p:nvPr/>
        </p:nvSpPr>
        <p:spPr>
          <a:xfrm>
            <a:off x="722328" y="1938271"/>
            <a:ext cx="7743492" cy="985233"/>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36A2CD"/>
              </a:buClr>
              <a:buSzPts val="1800"/>
              <a:buFont typeface="Calibri"/>
              <a:buNone/>
            </a:pPr>
            <a:r>
              <a:rPr b="0" i="0" lang="es-CL" sz="1800" u="none" cap="none" strike="noStrike">
                <a:solidFill>
                  <a:srgbClr val="7F7F7F"/>
                </a:solidFill>
                <a:latin typeface="Calibri"/>
                <a:ea typeface="Calibri"/>
                <a:cs typeface="Calibri"/>
                <a:sym typeface="Calibri"/>
              </a:rPr>
              <a:t>Si bien existen medidas económicas que pueden reducir el consumo del agua, también hay acciones concretas en los hogares, y que la industria inmobiliaria podría implementar para reducir el consumo de agua a escala intermedia. Algunas de estas medidas son: </a:t>
            </a:r>
            <a:endParaRPr/>
          </a:p>
        </p:txBody>
      </p:sp>
      <p:cxnSp>
        <p:nvCxnSpPr>
          <p:cNvPr id="240" name="Google Shape;240;p29"/>
          <p:cNvCxnSpPr/>
          <p:nvPr/>
        </p:nvCxnSpPr>
        <p:spPr>
          <a:xfrm flipH="1" rot="10800000">
            <a:off x="1545466" y="3948749"/>
            <a:ext cx="1" cy="499056"/>
          </a:xfrm>
          <a:prstGeom prst="straightConnector1">
            <a:avLst/>
          </a:prstGeom>
          <a:noFill/>
          <a:ln cap="rnd" cmpd="sng" w="38100">
            <a:solidFill>
              <a:srgbClr val="3E237F"/>
            </a:solidFill>
            <a:prstDash val="dot"/>
            <a:round/>
            <a:headEnd len="sm" w="sm" type="none"/>
            <a:tailEnd len="sm" w="sm" type="none"/>
          </a:ln>
        </p:spPr>
      </p:cxnSp>
      <p:sp>
        <p:nvSpPr>
          <p:cNvPr id="241" name="Google Shape;241;p29"/>
          <p:cNvSpPr/>
          <p:nvPr/>
        </p:nvSpPr>
        <p:spPr>
          <a:xfrm>
            <a:off x="722327" y="4561865"/>
            <a:ext cx="1527982" cy="58477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600">
                <a:solidFill>
                  <a:srgbClr val="3E237F"/>
                </a:solidFill>
                <a:latin typeface="Corbel"/>
                <a:ea typeface="Corbel"/>
                <a:cs typeface="Corbel"/>
                <a:sym typeface="Corbel"/>
              </a:rPr>
              <a:t>Duchas y grifos</a:t>
            </a:r>
            <a:endParaRPr/>
          </a:p>
          <a:p>
            <a:pPr indent="0" lvl="0" marL="0" marR="0" rtl="0" algn="ctr">
              <a:spcBef>
                <a:spcPts val="0"/>
              </a:spcBef>
              <a:spcAft>
                <a:spcPts val="0"/>
              </a:spcAft>
              <a:buNone/>
            </a:pPr>
            <a:r>
              <a:rPr b="1" lang="es-CL" sz="1600">
                <a:solidFill>
                  <a:srgbClr val="3E237F"/>
                </a:solidFill>
                <a:latin typeface="Corbel"/>
                <a:ea typeface="Corbel"/>
                <a:cs typeface="Corbel"/>
                <a:sym typeface="Corbel"/>
              </a:rPr>
              <a:t>de flujo bajo</a:t>
            </a:r>
            <a:endParaRPr/>
          </a:p>
        </p:txBody>
      </p:sp>
      <p:sp>
        <p:nvSpPr>
          <p:cNvPr id="242" name="Google Shape;242;p29"/>
          <p:cNvSpPr/>
          <p:nvPr/>
        </p:nvSpPr>
        <p:spPr>
          <a:xfrm>
            <a:off x="2988131" y="4561865"/>
            <a:ext cx="1117614" cy="58477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600">
                <a:solidFill>
                  <a:srgbClr val="3E237F"/>
                </a:solidFill>
                <a:latin typeface="Corbel"/>
                <a:ea typeface="Corbel"/>
                <a:cs typeface="Corbel"/>
                <a:sym typeface="Corbel"/>
              </a:rPr>
              <a:t>Uso de</a:t>
            </a:r>
            <a:endParaRPr/>
          </a:p>
          <a:p>
            <a:pPr indent="0" lvl="0" marL="0" marR="0" rtl="0" algn="ctr">
              <a:spcBef>
                <a:spcPts val="0"/>
              </a:spcBef>
              <a:spcAft>
                <a:spcPts val="0"/>
              </a:spcAft>
              <a:buNone/>
            </a:pPr>
            <a:r>
              <a:rPr b="1" lang="es-CL" sz="1600">
                <a:solidFill>
                  <a:srgbClr val="3E237F"/>
                </a:solidFill>
                <a:latin typeface="Corbel"/>
                <a:ea typeface="Corbel"/>
                <a:cs typeface="Corbel"/>
                <a:sym typeface="Corbel"/>
              </a:rPr>
              <a:t>aireadores</a:t>
            </a:r>
            <a:endParaRPr/>
          </a:p>
        </p:txBody>
      </p:sp>
      <p:sp>
        <p:nvSpPr>
          <p:cNvPr id="243" name="Google Shape;243;p29"/>
          <p:cNvSpPr/>
          <p:nvPr/>
        </p:nvSpPr>
        <p:spPr>
          <a:xfrm>
            <a:off x="4930130" y="4561865"/>
            <a:ext cx="1354858" cy="58477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600">
                <a:solidFill>
                  <a:srgbClr val="3E237F"/>
                </a:solidFill>
                <a:latin typeface="Corbel"/>
                <a:ea typeface="Corbel"/>
                <a:cs typeface="Corbel"/>
                <a:sym typeface="Corbel"/>
              </a:rPr>
              <a:t>Uso de aguas</a:t>
            </a:r>
            <a:endParaRPr/>
          </a:p>
          <a:p>
            <a:pPr indent="0" lvl="0" marL="0" marR="0" rtl="0" algn="ctr">
              <a:spcBef>
                <a:spcPts val="0"/>
              </a:spcBef>
              <a:spcAft>
                <a:spcPts val="0"/>
              </a:spcAft>
              <a:buNone/>
            </a:pPr>
            <a:r>
              <a:rPr b="1" lang="es-CL" sz="1600">
                <a:solidFill>
                  <a:srgbClr val="3E237F"/>
                </a:solidFill>
                <a:latin typeface="Corbel"/>
                <a:ea typeface="Corbel"/>
                <a:cs typeface="Corbel"/>
                <a:sym typeface="Corbel"/>
              </a:rPr>
              <a:t>pluviales</a:t>
            </a:r>
            <a:endParaRPr/>
          </a:p>
        </p:txBody>
      </p:sp>
      <p:sp>
        <p:nvSpPr>
          <p:cNvPr id="244" name="Google Shape;244;p29"/>
          <p:cNvSpPr/>
          <p:nvPr/>
        </p:nvSpPr>
        <p:spPr>
          <a:xfrm>
            <a:off x="6870523" y="4561865"/>
            <a:ext cx="1595309" cy="58477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600">
                <a:solidFill>
                  <a:srgbClr val="3E237F"/>
                </a:solidFill>
                <a:latin typeface="Corbel"/>
                <a:ea typeface="Corbel"/>
                <a:cs typeface="Corbel"/>
                <a:sym typeface="Corbel"/>
              </a:rPr>
              <a:t>Reutilización de</a:t>
            </a:r>
            <a:endParaRPr/>
          </a:p>
          <a:p>
            <a:pPr indent="0" lvl="0" marL="0" marR="0" rtl="0" algn="ctr">
              <a:spcBef>
                <a:spcPts val="0"/>
              </a:spcBef>
              <a:spcAft>
                <a:spcPts val="0"/>
              </a:spcAft>
              <a:buNone/>
            </a:pPr>
            <a:r>
              <a:rPr b="1" lang="es-CL" sz="1600">
                <a:solidFill>
                  <a:srgbClr val="3E237F"/>
                </a:solidFill>
                <a:latin typeface="Corbel"/>
                <a:ea typeface="Corbel"/>
                <a:cs typeface="Corbel"/>
                <a:sym typeface="Corbel"/>
              </a:rPr>
              <a:t>aguas grises</a:t>
            </a:r>
            <a:endParaRPr/>
          </a:p>
        </p:txBody>
      </p:sp>
      <p:cxnSp>
        <p:nvCxnSpPr>
          <p:cNvPr id="245" name="Google Shape;245;p29"/>
          <p:cNvCxnSpPr/>
          <p:nvPr/>
        </p:nvCxnSpPr>
        <p:spPr>
          <a:xfrm flipH="1" rot="10800000">
            <a:off x="4572000" y="3259967"/>
            <a:ext cx="1" cy="499056"/>
          </a:xfrm>
          <a:prstGeom prst="straightConnector1">
            <a:avLst/>
          </a:prstGeom>
          <a:noFill/>
          <a:ln cap="rnd" cmpd="sng" w="38100">
            <a:solidFill>
              <a:srgbClr val="3E237F"/>
            </a:solidFill>
            <a:prstDash val="dot"/>
            <a:round/>
            <a:headEnd len="sm" w="sm" type="none"/>
            <a:tailEnd len="sm" w="sm" type="none"/>
          </a:ln>
        </p:spPr>
      </p:cxnSp>
      <p:cxnSp>
        <p:nvCxnSpPr>
          <p:cNvPr id="246" name="Google Shape;246;p29"/>
          <p:cNvCxnSpPr/>
          <p:nvPr/>
        </p:nvCxnSpPr>
        <p:spPr>
          <a:xfrm rot="10800000">
            <a:off x="1545466" y="3889420"/>
            <a:ext cx="6156100" cy="0"/>
          </a:xfrm>
          <a:prstGeom prst="straightConnector1">
            <a:avLst/>
          </a:prstGeom>
          <a:noFill/>
          <a:ln cap="rnd" cmpd="sng" w="38100">
            <a:solidFill>
              <a:srgbClr val="3E237F"/>
            </a:solidFill>
            <a:prstDash val="dot"/>
            <a:round/>
            <a:headEnd len="sm" w="sm" type="none"/>
            <a:tailEnd len="sm" w="sm" type="none"/>
          </a:ln>
        </p:spPr>
      </p:cxnSp>
      <p:cxnSp>
        <p:nvCxnSpPr>
          <p:cNvPr id="247" name="Google Shape;247;p29"/>
          <p:cNvCxnSpPr/>
          <p:nvPr/>
        </p:nvCxnSpPr>
        <p:spPr>
          <a:xfrm flipH="1" rot="10800000">
            <a:off x="3631843" y="3948749"/>
            <a:ext cx="1" cy="499056"/>
          </a:xfrm>
          <a:prstGeom prst="straightConnector1">
            <a:avLst/>
          </a:prstGeom>
          <a:noFill/>
          <a:ln cap="rnd" cmpd="sng" w="38100">
            <a:solidFill>
              <a:srgbClr val="3E237F"/>
            </a:solidFill>
            <a:prstDash val="dot"/>
            <a:round/>
            <a:headEnd len="sm" w="sm" type="none"/>
            <a:tailEnd len="sm" w="sm" type="none"/>
          </a:ln>
        </p:spPr>
      </p:cxnSp>
      <p:cxnSp>
        <p:nvCxnSpPr>
          <p:cNvPr id="248" name="Google Shape;248;p29"/>
          <p:cNvCxnSpPr/>
          <p:nvPr/>
        </p:nvCxnSpPr>
        <p:spPr>
          <a:xfrm flipH="1" rot="10800000">
            <a:off x="5602311" y="3948749"/>
            <a:ext cx="1" cy="499056"/>
          </a:xfrm>
          <a:prstGeom prst="straightConnector1">
            <a:avLst/>
          </a:prstGeom>
          <a:noFill/>
          <a:ln cap="rnd" cmpd="sng" w="38100">
            <a:solidFill>
              <a:srgbClr val="3E237F"/>
            </a:solidFill>
            <a:prstDash val="dot"/>
            <a:round/>
            <a:headEnd len="sm" w="sm" type="none"/>
            <a:tailEnd len="sm" w="sm" type="none"/>
          </a:ln>
        </p:spPr>
      </p:cxnSp>
      <p:cxnSp>
        <p:nvCxnSpPr>
          <p:cNvPr id="249" name="Google Shape;249;p29"/>
          <p:cNvCxnSpPr/>
          <p:nvPr/>
        </p:nvCxnSpPr>
        <p:spPr>
          <a:xfrm flipH="1" rot="10800000">
            <a:off x="7701567" y="3948749"/>
            <a:ext cx="1" cy="499056"/>
          </a:xfrm>
          <a:prstGeom prst="straightConnector1">
            <a:avLst/>
          </a:prstGeom>
          <a:noFill/>
          <a:ln cap="rnd" cmpd="sng" w="38100">
            <a:solidFill>
              <a:srgbClr val="3E237F"/>
            </a:solidFill>
            <a:prstDash val="dot"/>
            <a:round/>
            <a:headEnd len="sm" w="sm" type="none"/>
            <a:tailEnd len="sm" w="sm" type="none"/>
          </a:ln>
        </p:spPr>
      </p:cxn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3" name="Shape 253"/>
        <p:cNvGrpSpPr/>
        <p:nvPr/>
      </p:nvGrpSpPr>
      <p:grpSpPr>
        <a:xfrm>
          <a:off x="0" y="0"/>
          <a:ext cx="0" cy="0"/>
          <a:chOff x="0" y="0"/>
          <a:chExt cx="0" cy="0"/>
        </a:xfrm>
      </p:grpSpPr>
      <p:pic>
        <p:nvPicPr>
          <p:cNvPr id="254" name="Google Shape;254;p30"/>
          <p:cNvPicPr preferRelativeResize="0"/>
          <p:nvPr/>
        </p:nvPicPr>
        <p:blipFill rotWithShape="1">
          <a:blip r:embed="rId4">
            <a:alphaModFix/>
          </a:blip>
          <a:srcRect b="0" l="0" r="0" t="0"/>
          <a:stretch/>
        </p:blipFill>
        <p:spPr>
          <a:xfrm>
            <a:off x="206062" y="682581"/>
            <a:ext cx="8731876" cy="5821250"/>
          </a:xfrm>
          <a:prstGeom prst="rect">
            <a:avLst/>
          </a:prstGeom>
          <a:noFill/>
          <a:ln>
            <a:noFill/>
          </a:ln>
        </p:spPr>
      </p:pic>
      <p:sp>
        <p:nvSpPr>
          <p:cNvPr id="255" name="Google Shape;255;p30"/>
          <p:cNvSpPr/>
          <p:nvPr/>
        </p:nvSpPr>
        <p:spPr>
          <a:xfrm>
            <a:off x="439647" y="1161925"/>
            <a:ext cx="1503922" cy="52322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400">
                <a:solidFill>
                  <a:schemeClr val="lt1"/>
                </a:solidFill>
                <a:latin typeface="Corbel"/>
                <a:ea typeface="Corbel"/>
                <a:cs typeface="Corbel"/>
                <a:sym typeface="Corbel"/>
              </a:rPr>
              <a:t>Duchas y grifos</a:t>
            </a:r>
            <a:endParaRPr/>
          </a:p>
          <a:p>
            <a:pPr indent="0" lvl="0" marL="0" marR="0" rtl="0" algn="ctr">
              <a:spcBef>
                <a:spcPts val="0"/>
              </a:spcBef>
              <a:spcAft>
                <a:spcPts val="0"/>
              </a:spcAft>
              <a:buNone/>
            </a:pPr>
            <a:r>
              <a:rPr b="1" lang="es-CL" sz="1400">
                <a:solidFill>
                  <a:schemeClr val="lt1"/>
                </a:solidFill>
                <a:latin typeface="Corbel"/>
                <a:ea typeface="Corbel"/>
                <a:cs typeface="Corbel"/>
                <a:sym typeface="Corbel"/>
              </a:rPr>
              <a:t>de flujo bajo</a:t>
            </a:r>
            <a:endParaRPr/>
          </a:p>
        </p:txBody>
      </p:sp>
      <p:sp>
        <p:nvSpPr>
          <p:cNvPr id="256" name="Google Shape;256;p30"/>
          <p:cNvSpPr/>
          <p:nvPr/>
        </p:nvSpPr>
        <p:spPr>
          <a:xfrm>
            <a:off x="465405" y="2278774"/>
            <a:ext cx="1503922" cy="52322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400">
                <a:solidFill>
                  <a:schemeClr val="lt1"/>
                </a:solidFill>
                <a:latin typeface="Corbel"/>
                <a:ea typeface="Corbel"/>
                <a:cs typeface="Corbel"/>
                <a:sym typeface="Corbel"/>
              </a:rPr>
              <a:t>Uso de aireadores </a:t>
            </a:r>
            <a:endParaRPr/>
          </a:p>
        </p:txBody>
      </p:sp>
      <p:sp>
        <p:nvSpPr>
          <p:cNvPr id="257" name="Google Shape;257;p30"/>
          <p:cNvSpPr/>
          <p:nvPr/>
        </p:nvSpPr>
        <p:spPr>
          <a:xfrm>
            <a:off x="439647" y="3750579"/>
            <a:ext cx="1503922" cy="52322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400">
                <a:solidFill>
                  <a:schemeClr val="lt1"/>
                </a:solidFill>
                <a:latin typeface="Corbel"/>
                <a:ea typeface="Corbel"/>
                <a:cs typeface="Corbel"/>
                <a:sym typeface="Corbel"/>
              </a:rPr>
              <a:t>Uso de aguas pluviales </a:t>
            </a:r>
            <a:endParaRPr/>
          </a:p>
        </p:txBody>
      </p:sp>
      <p:sp>
        <p:nvSpPr>
          <p:cNvPr id="258" name="Google Shape;258;p30"/>
          <p:cNvSpPr/>
          <p:nvPr/>
        </p:nvSpPr>
        <p:spPr>
          <a:xfrm>
            <a:off x="439647" y="5450592"/>
            <a:ext cx="1503922" cy="52322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400">
                <a:solidFill>
                  <a:schemeClr val="lt1"/>
                </a:solidFill>
                <a:latin typeface="Corbel"/>
                <a:ea typeface="Corbel"/>
                <a:cs typeface="Corbel"/>
                <a:sym typeface="Corbel"/>
              </a:rPr>
              <a:t>Reutilización de aguas grises </a:t>
            </a:r>
            <a:endParaRPr/>
          </a:p>
        </p:txBody>
      </p:sp>
      <p:sp>
        <p:nvSpPr>
          <p:cNvPr id="259" name="Google Shape;259;p30"/>
          <p:cNvSpPr/>
          <p:nvPr/>
        </p:nvSpPr>
        <p:spPr>
          <a:xfrm>
            <a:off x="2177154" y="1077456"/>
            <a:ext cx="6293097" cy="692497"/>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s-CL" sz="1300">
                <a:solidFill>
                  <a:srgbClr val="595959"/>
                </a:solidFill>
                <a:latin typeface="Corbel"/>
                <a:ea typeface="Corbel"/>
                <a:cs typeface="Corbel"/>
                <a:sym typeface="Corbel"/>
              </a:rPr>
              <a:t>Consisten en dispositivos que limitan el caudal que se consume diariamente mediante la reducción del agua por un sistema de estrangulamiento o incorporación de filtros. Estos pueden disminuir el consumo de agua en grifos y duchas en cerca de un 50%.</a:t>
            </a:r>
            <a:endParaRPr/>
          </a:p>
        </p:txBody>
      </p:sp>
      <p:sp>
        <p:nvSpPr>
          <p:cNvPr id="260" name="Google Shape;260;p30"/>
          <p:cNvSpPr/>
          <p:nvPr/>
        </p:nvSpPr>
        <p:spPr>
          <a:xfrm>
            <a:off x="2177154" y="2164828"/>
            <a:ext cx="6085268" cy="692497"/>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s-CL" sz="1300">
                <a:solidFill>
                  <a:srgbClr val="595959"/>
                </a:solidFill>
                <a:latin typeface="Corbel"/>
                <a:ea typeface="Corbel"/>
                <a:cs typeface="Corbel"/>
                <a:sym typeface="Corbel"/>
              </a:rPr>
              <a:t>Consiste en un dispositivo que se enrosca en la llave para mezclar el agua con un chorro de aire, lo que dará una impresión de continuar ocupando la misma cantidad de agua. Este dispositivo permite un ahorro de un 40 % de consumo de agua. </a:t>
            </a:r>
            <a:endParaRPr/>
          </a:p>
        </p:txBody>
      </p:sp>
      <p:sp>
        <p:nvSpPr>
          <p:cNvPr id="261" name="Google Shape;261;p30"/>
          <p:cNvSpPr/>
          <p:nvPr/>
        </p:nvSpPr>
        <p:spPr>
          <a:xfrm>
            <a:off x="2177154" y="3207352"/>
            <a:ext cx="6443540" cy="1692771"/>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s-CL" sz="1300">
                <a:solidFill>
                  <a:srgbClr val="595959"/>
                </a:solidFill>
                <a:latin typeface="Corbel"/>
                <a:ea typeface="Corbel"/>
                <a:cs typeface="Corbel"/>
                <a:sym typeface="Corbel"/>
              </a:rPr>
              <a:t>Consiste en el aprovechamiento del agua lluvia mediante su interceptación, para lo cual las viviendas son adecuadas mediante un sistema compuesto básicamente por tres pasos: superficie de captación, sistema de conducción y almacenamiento. </a:t>
            </a:r>
            <a:endParaRPr/>
          </a:p>
          <a:p>
            <a:pPr indent="0" lvl="0" marL="0" marR="0" rtl="0" algn="just">
              <a:spcBef>
                <a:spcPts val="0"/>
              </a:spcBef>
              <a:spcAft>
                <a:spcPts val="0"/>
              </a:spcAft>
              <a:buNone/>
            </a:pPr>
            <a:r>
              <a:rPr lang="es-CL" sz="1300">
                <a:solidFill>
                  <a:srgbClr val="595959"/>
                </a:solidFill>
                <a:latin typeface="Corbel"/>
                <a:ea typeface="Corbel"/>
                <a:cs typeface="Corbel"/>
                <a:sym typeface="Corbel"/>
              </a:rPr>
              <a:t>La captación se produce en los techos: el agua lluvia es conducida mediante canaletas hacia un depósito donde es almacenada y posteriormente utilizada donde no se requiere agua potable, como, por ejemplo, la lavadora, el drenaje del baño, el lavado del suelo y el riego, siendo este último uno de los más prácticos, ya que no requiere de una infraestructura mayor que distribuya el agua almacenada.</a:t>
            </a:r>
            <a:endParaRPr/>
          </a:p>
        </p:txBody>
      </p:sp>
      <p:sp>
        <p:nvSpPr>
          <p:cNvPr id="262" name="Google Shape;262;p30"/>
          <p:cNvSpPr/>
          <p:nvPr/>
        </p:nvSpPr>
        <p:spPr>
          <a:xfrm>
            <a:off x="2177154" y="5250150"/>
            <a:ext cx="6350482" cy="892552"/>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s-CL" sz="1300">
                <a:solidFill>
                  <a:srgbClr val="595959"/>
                </a:solidFill>
                <a:latin typeface="Corbel"/>
                <a:ea typeface="Corbel"/>
                <a:cs typeface="Corbel"/>
                <a:sym typeface="Corbel"/>
              </a:rPr>
              <a:t>Consiste en volver a utilizar las aguas que se vierten en nuestros hogares, excluyendo las del inodoro, lo cual abarca entre el 50% y el 80% del agua residual de una vivienda (entre bañera, ducha, lavadora, etc.). Luego de un tratamiento, estas aguas podrían ser reutilizadas en descarga de inodoros, riego o limpieza, reduciendo en un 30% el consumo.  </a:t>
            </a:r>
            <a:endParaRPr/>
          </a:p>
        </p:txBody>
      </p:sp>
      <p:sp>
        <p:nvSpPr>
          <p:cNvPr id="263" name="Google Shape;263;p30"/>
          <p:cNvSpPr txBox="1"/>
          <p:nvPr/>
        </p:nvSpPr>
        <p:spPr>
          <a:xfrm>
            <a:off x="296215" y="532562"/>
            <a:ext cx="5692824" cy="246587"/>
          </a:xfrm>
          <a:prstGeom prst="rect">
            <a:avLst/>
          </a:prstGeom>
          <a:noFill/>
          <a:ln>
            <a:noFill/>
          </a:ln>
        </p:spPr>
        <p:txBody>
          <a:bodyPr anchorCtr="0" anchor="t" bIns="45700" lIns="91425" spcFirstLastPara="1" rIns="91425" wrap="square" tIns="45700">
            <a:noAutofit/>
          </a:bodyPr>
          <a:lstStyle/>
          <a:p>
            <a:pPr indent="0" lvl="0" marL="64135" marR="0" rtl="0" algn="l">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Federación de Asociaciones de Consumidores y Usuarios (FEACCU) (2018)</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7" name="Shape 267"/>
        <p:cNvGrpSpPr/>
        <p:nvPr/>
      </p:nvGrpSpPr>
      <p:grpSpPr>
        <a:xfrm>
          <a:off x="0" y="0"/>
          <a:ext cx="0" cy="0"/>
          <a:chOff x="0" y="0"/>
          <a:chExt cx="0" cy="0"/>
        </a:xfrm>
      </p:grpSpPr>
      <p:sp>
        <p:nvSpPr>
          <p:cNvPr id="268" name="Google Shape;268;p31"/>
          <p:cNvSpPr txBox="1"/>
          <p:nvPr/>
        </p:nvSpPr>
        <p:spPr>
          <a:xfrm>
            <a:off x="608296" y="620883"/>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E237F"/>
                </a:solidFill>
                <a:latin typeface="Corbel"/>
                <a:ea typeface="Corbel"/>
                <a:cs typeface="Corbel"/>
                <a:sym typeface="Corbel"/>
              </a:rPr>
              <a:t>¿CÓMO GENERAMOS EFICIENCIA HÍDRICA COMO INDIVIDUOS? ¿PERSONAS HÍDRICAMENTE EFICIENTE?</a:t>
            </a:r>
            <a:endParaRPr b="0" i="0" sz="2400" u="none" cap="none" strike="noStrike">
              <a:solidFill>
                <a:srgbClr val="3E237F"/>
              </a:solidFill>
              <a:latin typeface="Calibri"/>
              <a:ea typeface="Calibri"/>
              <a:cs typeface="Calibri"/>
              <a:sym typeface="Calibri"/>
            </a:endParaRPr>
          </a:p>
        </p:txBody>
      </p:sp>
      <p:sp>
        <p:nvSpPr>
          <p:cNvPr id="269" name="Google Shape;269;p31"/>
          <p:cNvSpPr txBox="1"/>
          <p:nvPr/>
        </p:nvSpPr>
        <p:spPr>
          <a:xfrm>
            <a:off x="1486317" y="3844345"/>
            <a:ext cx="6171366" cy="1969596"/>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36A2CD"/>
              </a:buClr>
              <a:buSzPts val="1800"/>
              <a:buFont typeface="Calibri"/>
              <a:buNone/>
            </a:pPr>
            <a:r>
              <a:rPr b="0" i="0" lang="es-CL" sz="1800" u="none" cap="none" strike="noStrike">
                <a:solidFill>
                  <a:srgbClr val="7F7F7F"/>
                </a:solidFill>
                <a:latin typeface="Corbel"/>
                <a:ea typeface="Corbel"/>
                <a:cs typeface="Corbel"/>
                <a:sym typeface="Corbel"/>
              </a:rPr>
              <a:t>Como individuos también podemos incorporar medidas de eficiencia hídrica, al incorporar simples acciones prácticas a nuestra vida diaria. Entre estas se destacan las siguientes:</a:t>
            </a:r>
            <a:endParaRPr/>
          </a:p>
        </p:txBody>
      </p:sp>
      <p:pic>
        <p:nvPicPr>
          <p:cNvPr id="270" name="Google Shape;270;p31"/>
          <p:cNvPicPr preferRelativeResize="0"/>
          <p:nvPr/>
        </p:nvPicPr>
        <p:blipFill rotWithShape="1">
          <a:blip r:embed="rId4">
            <a:alphaModFix/>
          </a:blip>
          <a:srcRect b="0" l="0" r="0" t="0"/>
          <a:stretch/>
        </p:blipFill>
        <p:spPr>
          <a:xfrm>
            <a:off x="3603671" y="2028858"/>
            <a:ext cx="1936658" cy="1969594"/>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4" name="Shape 274"/>
        <p:cNvGrpSpPr/>
        <p:nvPr/>
      </p:nvGrpSpPr>
      <p:grpSpPr>
        <a:xfrm>
          <a:off x="0" y="0"/>
          <a:ext cx="0" cy="0"/>
          <a:chOff x="0" y="0"/>
          <a:chExt cx="0" cy="0"/>
        </a:xfrm>
      </p:grpSpPr>
      <p:sp>
        <p:nvSpPr>
          <p:cNvPr id="275" name="Google Shape;275;p32"/>
          <p:cNvSpPr txBox="1"/>
          <p:nvPr/>
        </p:nvSpPr>
        <p:spPr>
          <a:xfrm>
            <a:off x="608296" y="620883"/>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E237F"/>
                </a:solidFill>
                <a:latin typeface="Corbel"/>
                <a:ea typeface="Corbel"/>
                <a:cs typeface="Corbel"/>
                <a:sym typeface="Corbel"/>
              </a:rPr>
              <a:t>ACCIONES PRÁCTICAS APLICABLES EN LA VIDA DIARIA PARA DISMINUIR EL CONSUMO DE AGUA</a:t>
            </a:r>
            <a:endParaRPr b="0" i="0" sz="2400" u="none" cap="none" strike="noStrike">
              <a:solidFill>
                <a:srgbClr val="3E237F"/>
              </a:solidFill>
              <a:latin typeface="Calibri"/>
              <a:ea typeface="Calibri"/>
              <a:cs typeface="Calibri"/>
              <a:sym typeface="Calibri"/>
            </a:endParaRPr>
          </a:p>
        </p:txBody>
      </p:sp>
      <p:pic>
        <p:nvPicPr>
          <p:cNvPr id="276" name="Google Shape;276;p32"/>
          <p:cNvPicPr preferRelativeResize="0"/>
          <p:nvPr/>
        </p:nvPicPr>
        <p:blipFill rotWithShape="1">
          <a:blip r:embed="rId4">
            <a:alphaModFix/>
          </a:blip>
          <a:srcRect b="0" l="0" r="0" t="0"/>
          <a:stretch/>
        </p:blipFill>
        <p:spPr>
          <a:xfrm>
            <a:off x="1852982" y="1720574"/>
            <a:ext cx="1124616" cy="1143743"/>
          </a:xfrm>
          <a:prstGeom prst="rect">
            <a:avLst/>
          </a:prstGeom>
          <a:noFill/>
          <a:ln>
            <a:noFill/>
          </a:ln>
        </p:spPr>
      </p:pic>
      <p:sp>
        <p:nvSpPr>
          <p:cNvPr id="277" name="Google Shape;277;p32"/>
          <p:cNvSpPr txBox="1"/>
          <p:nvPr/>
        </p:nvSpPr>
        <p:spPr>
          <a:xfrm>
            <a:off x="971833" y="2864317"/>
            <a:ext cx="2886917" cy="750934"/>
          </a:xfrm>
          <a:prstGeom prst="rect">
            <a:avLst/>
          </a:prstGeom>
          <a:noFill/>
          <a:ln>
            <a:noFill/>
          </a:ln>
        </p:spPr>
        <p:txBody>
          <a:bodyPr anchorCtr="0" anchor="t" bIns="45700" lIns="91425" spcFirstLastPara="1" rIns="91425" wrap="square" tIns="45700">
            <a:spAutoFit/>
          </a:bodyPr>
          <a:lstStyle/>
          <a:p>
            <a:pPr indent="0" lvl="0" marL="0" marR="0" rtl="0" algn="ctr">
              <a:lnSpc>
                <a:spcPct val="107000"/>
              </a:lnSpc>
              <a:spcBef>
                <a:spcPts val="0"/>
              </a:spcBef>
              <a:spcAft>
                <a:spcPts val="0"/>
              </a:spcAft>
              <a:buNone/>
            </a:pPr>
            <a:r>
              <a:rPr i="1" lang="es-CL" sz="1400">
                <a:solidFill>
                  <a:srgbClr val="7F7F7F"/>
                </a:solidFill>
                <a:latin typeface="Corbel"/>
                <a:ea typeface="Corbel"/>
                <a:cs typeface="Corbel"/>
                <a:sym typeface="Corbel"/>
              </a:rPr>
              <a:t>Lavarse los dientes utilizando un vaso para el enjuague (ahorro de 20 litros). </a:t>
            </a:r>
            <a:endParaRPr/>
          </a:p>
          <a:p>
            <a:pPr indent="0" lvl="0" marL="0" marR="0" rtl="0" algn="ctr">
              <a:lnSpc>
                <a:spcPct val="107000"/>
              </a:lnSpc>
              <a:spcBef>
                <a:spcPts val="0"/>
              </a:spcBef>
              <a:spcAft>
                <a:spcPts val="0"/>
              </a:spcAft>
              <a:buNone/>
            </a:pPr>
            <a:r>
              <a:t/>
            </a:r>
            <a:endParaRPr i="1" sz="1200">
              <a:solidFill>
                <a:srgbClr val="7F7F7F"/>
              </a:solidFill>
              <a:latin typeface="Corbel"/>
              <a:ea typeface="Corbel"/>
              <a:cs typeface="Corbel"/>
              <a:sym typeface="Corbel"/>
            </a:endParaRPr>
          </a:p>
        </p:txBody>
      </p:sp>
      <p:pic>
        <p:nvPicPr>
          <p:cNvPr id="278" name="Google Shape;278;p32"/>
          <p:cNvPicPr preferRelativeResize="0"/>
          <p:nvPr/>
        </p:nvPicPr>
        <p:blipFill rotWithShape="1">
          <a:blip r:embed="rId5">
            <a:alphaModFix/>
          </a:blip>
          <a:srcRect b="0" l="0" r="0" t="0"/>
          <a:stretch/>
        </p:blipFill>
        <p:spPr>
          <a:xfrm>
            <a:off x="6134037" y="1720574"/>
            <a:ext cx="1124616" cy="1143742"/>
          </a:xfrm>
          <a:prstGeom prst="rect">
            <a:avLst/>
          </a:prstGeom>
          <a:noFill/>
          <a:ln>
            <a:noFill/>
          </a:ln>
        </p:spPr>
      </p:pic>
      <p:sp>
        <p:nvSpPr>
          <p:cNvPr id="279" name="Google Shape;279;p32"/>
          <p:cNvSpPr txBox="1"/>
          <p:nvPr/>
        </p:nvSpPr>
        <p:spPr>
          <a:xfrm>
            <a:off x="5252887" y="2864317"/>
            <a:ext cx="2886917" cy="981447"/>
          </a:xfrm>
          <a:prstGeom prst="rect">
            <a:avLst/>
          </a:prstGeom>
          <a:noFill/>
          <a:ln>
            <a:noFill/>
          </a:ln>
        </p:spPr>
        <p:txBody>
          <a:bodyPr anchorCtr="0" anchor="t" bIns="45700" lIns="91425" spcFirstLastPara="1" rIns="91425" wrap="square" tIns="45700">
            <a:spAutoFit/>
          </a:bodyPr>
          <a:lstStyle/>
          <a:p>
            <a:pPr indent="0" lvl="0" marL="0" marR="0" rtl="0" algn="ctr">
              <a:lnSpc>
                <a:spcPct val="107000"/>
              </a:lnSpc>
              <a:spcBef>
                <a:spcPts val="0"/>
              </a:spcBef>
              <a:spcAft>
                <a:spcPts val="0"/>
              </a:spcAft>
              <a:buNone/>
            </a:pPr>
            <a:r>
              <a:rPr i="1" lang="es-CL" sz="1400">
                <a:solidFill>
                  <a:srgbClr val="7F7F7F"/>
                </a:solidFill>
                <a:latin typeface="Corbel"/>
                <a:ea typeface="Corbel"/>
                <a:cs typeface="Corbel"/>
                <a:sym typeface="Corbel"/>
              </a:rPr>
              <a:t>Usar la lavadora en carga completa (se gastan 90 litros por carga).</a:t>
            </a:r>
            <a:endParaRPr/>
          </a:p>
          <a:p>
            <a:pPr indent="0" lvl="0" marL="0" marR="0" rtl="0" algn="ctr">
              <a:lnSpc>
                <a:spcPct val="107000"/>
              </a:lnSpc>
              <a:spcBef>
                <a:spcPts val="0"/>
              </a:spcBef>
              <a:spcAft>
                <a:spcPts val="0"/>
              </a:spcAft>
              <a:buNone/>
            </a:pPr>
            <a:r>
              <a:t/>
            </a:r>
            <a:endParaRPr i="1" sz="1400">
              <a:solidFill>
                <a:srgbClr val="7F7F7F"/>
              </a:solidFill>
              <a:latin typeface="Corbel"/>
              <a:ea typeface="Corbel"/>
              <a:cs typeface="Corbel"/>
              <a:sym typeface="Corbel"/>
            </a:endParaRPr>
          </a:p>
          <a:p>
            <a:pPr indent="0" lvl="0" marL="0" marR="0" rtl="0" algn="ctr">
              <a:lnSpc>
                <a:spcPct val="107000"/>
              </a:lnSpc>
              <a:spcBef>
                <a:spcPts val="0"/>
              </a:spcBef>
              <a:spcAft>
                <a:spcPts val="0"/>
              </a:spcAft>
              <a:buNone/>
            </a:pPr>
            <a:r>
              <a:t/>
            </a:r>
            <a:endParaRPr i="1" sz="1200">
              <a:solidFill>
                <a:srgbClr val="7F7F7F"/>
              </a:solidFill>
              <a:latin typeface="Corbel"/>
              <a:ea typeface="Corbel"/>
              <a:cs typeface="Corbel"/>
              <a:sym typeface="Corbel"/>
            </a:endParaRPr>
          </a:p>
        </p:txBody>
      </p:sp>
      <p:pic>
        <p:nvPicPr>
          <p:cNvPr id="280" name="Google Shape;280;p32"/>
          <p:cNvPicPr preferRelativeResize="0"/>
          <p:nvPr/>
        </p:nvPicPr>
        <p:blipFill rotWithShape="1">
          <a:blip r:embed="rId6">
            <a:alphaModFix/>
          </a:blip>
          <a:srcRect b="0" l="0" r="0" t="0"/>
          <a:stretch/>
        </p:blipFill>
        <p:spPr>
          <a:xfrm>
            <a:off x="1852982" y="3784902"/>
            <a:ext cx="1124616" cy="1143742"/>
          </a:xfrm>
          <a:prstGeom prst="rect">
            <a:avLst/>
          </a:prstGeom>
          <a:noFill/>
          <a:ln>
            <a:noFill/>
          </a:ln>
        </p:spPr>
      </p:pic>
      <p:sp>
        <p:nvSpPr>
          <p:cNvPr id="281" name="Google Shape;281;p32"/>
          <p:cNvSpPr txBox="1"/>
          <p:nvPr/>
        </p:nvSpPr>
        <p:spPr>
          <a:xfrm>
            <a:off x="971833" y="4928645"/>
            <a:ext cx="2886917" cy="750934"/>
          </a:xfrm>
          <a:prstGeom prst="rect">
            <a:avLst/>
          </a:prstGeom>
          <a:noFill/>
          <a:ln>
            <a:noFill/>
          </a:ln>
        </p:spPr>
        <p:txBody>
          <a:bodyPr anchorCtr="0" anchor="t" bIns="45700" lIns="91425" spcFirstLastPara="1" rIns="91425" wrap="square" tIns="45700">
            <a:spAutoFit/>
          </a:bodyPr>
          <a:lstStyle/>
          <a:p>
            <a:pPr indent="0" lvl="0" marL="0" marR="0" rtl="0" algn="ctr">
              <a:lnSpc>
                <a:spcPct val="107000"/>
              </a:lnSpc>
              <a:spcBef>
                <a:spcPts val="0"/>
              </a:spcBef>
              <a:spcAft>
                <a:spcPts val="0"/>
              </a:spcAft>
              <a:buNone/>
            </a:pPr>
            <a:r>
              <a:rPr i="1" lang="es-CL" sz="1400">
                <a:solidFill>
                  <a:srgbClr val="7F7F7F"/>
                </a:solidFill>
                <a:latin typeface="Corbel"/>
                <a:ea typeface="Corbel"/>
                <a:cs typeface="Corbel"/>
                <a:sym typeface="Corbel"/>
              </a:rPr>
              <a:t>No tirar papeles al WC (ahorro de entre 6 a 12 litros). </a:t>
            </a:r>
            <a:endParaRPr/>
          </a:p>
          <a:p>
            <a:pPr indent="0" lvl="0" marL="0" marR="0" rtl="0" algn="ctr">
              <a:lnSpc>
                <a:spcPct val="107000"/>
              </a:lnSpc>
              <a:spcBef>
                <a:spcPts val="0"/>
              </a:spcBef>
              <a:spcAft>
                <a:spcPts val="0"/>
              </a:spcAft>
              <a:buNone/>
            </a:pPr>
            <a:r>
              <a:t/>
            </a:r>
            <a:endParaRPr i="1" sz="1200">
              <a:solidFill>
                <a:srgbClr val="7F7F7F"/>
              </a:solidFill>
              <a:latin typeface="Corbel"/>
              <a:ea typeface="Corbel"/>
              <a:cs typeface="Corbel"/>
              <a:sym typeface="Corbel"/>
            </a:endParaRPr>
          </a:p>
        </p:txBody>
      </p:sp>
      <p:pic>
        <p:nvPicPr>
          <p:cNvPr id="282" name="Google Shape;282;p32"/>
          <p:cNvPicPr preferRelativeResize="0"/>
          <p:nvPr/>
        </p:nvPicPr>
        <p:blipFill rotWithShape="1">
          <a:blip r:embed="rId7">
            <a:alphaModFix/>
          </a:blip>
          <a:srcRect b="0" l="0" r="0" t="0"/>
          <a:stretch/>
        </p:blipFill>
        <p:spPr>
          <a:xfrm>
            <a:off x="6134037" y="3784902"/>
            <a:ext cx="1124615" cy="1143742"/>
          </a:xfrm>
          <a:prstGeom prst="rect">
            <a:avLst/>
          </a:prstGeom>
          <a:noFill/>
          <a:ln>
            <a:noFill/>
          </a:ln>
        </p:spPr>
      </p:pic>
      <p:sp>
        <p:nvSpPr>
          <p:cNvPr id="283" name="Google Shape;283;p32"/>
          <p:cNvSpPr txBox="1"/>
          <p:nvPr/>
        </p:nvSpPr>
        <p:spPr>
          <a:xfrm>
            <a:off x="5252887" y="4928645"/>
            <a:ext cx="2886917" cy="750934"/>
          </a:xfrm>
          <a:prstGeom prst="rect">
            <a:avLst/>
          </a:prstGeom>
          <a:noFill/>
          <a:ln>
            <a:noFill/>
          </a:ln>
        </p:spPr>
        <p:txBody>
          <a:bodyPr anchorCtr="0" anchor="t" bIns="45700" lIns="91425" spcFirstLastPara="1" rIns="91425" wrap="square" tIns="45700">
            <a:spAutoFit/>
          </a:bodyPr>
          <a:lstStyle/>
          <a:p>
            <a:pPr indent="0" lvl="0" marL="0" marR="0" rtl="0" algn="ctr">
              <a:lnSpc>
                <a:spcPct val="107000"/>
              </a:lnSpc>
              <a:spcBef>
                <a:spcPts val="0"/>
              </a:spcBef>
              <a:spcAft>
                <a:spcPts val="0"/>
              </a:spcAft>
              <a:buNone/>
            </a:pPr>
            <a:r>
              <a:rPr i="1" lang="es-CL" sz="1400">
                <a:solidFill>
                  <a:srgbClr val="7F7F7F"/>
                </a:solidFill>
                <a:latin typeface="Corbel"/>
                <a:ea typeface="Corbel"/>
                <a:cs typeface="Corbel"/>
                <a:sym typeface="Corbel"/>
              </a:rPr>
              <a:t>Llenar el lavamanos para lavar manos y cara (ahorro de 12 litros).</a:t>
            </a:r>
            <a:endParaRPr/>
          </a:p>
          <a:p>
            <a:pPr indent="0" lvl="0" marL="0" marR="0" rtl="0" algn="ctr">
              <a:lnSpc>
                <a:spcPct val="107000"/>
              </a:lnSpc>
              <a:spcBef>
                <a:spcPts val="0"/>
              </a:spcBef>
              <a:spcAft>
                <a:spcPts val="0"/>
              </a:spcAft>
              <a:buNone/>
            </a:pPr>
            <a:r>
              <a:t/>
            </a:r>
            <a:endParaRPr i="1" sz="1200">
              <a:solidFill>
                <a:srgbClr val="7F7F7F"/>
              </a:solidFill>
              <a:latin typeface="Corbel"/>
              <a:ea typeface="Corbel"/>
              <a:cs typeface="Corbel"/>
              <a:sym typeface="Corbel"/>
            </a:endParaRPr>
          </a:p>
        </p:txBody>
      </p:sp>
      <p:sp>
        <p:nvSpPr>
          <p:cNvPr id="284" name="Google Shape;284;p32"/>
          <p:cNvSpPr txBox="1"/>
          <p:nvPr/>
        </p:nvSpPr>
        <p:spPr>
          <a:xfrm>
            <a:off x="2743201" y="5986788"/>
            <a:ext cx="5692824" cy="246587"/>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Esquema 3 (Elaboración propia)</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8" name="Shape 288"/>
        <p:cNvGrpSpPr/>
        <p:nvPr/>
      </p:nvGrpSpPr>
      <p:grpSpPr>
        <a:xfrm>
          <a:off x="0" y="0"/>
          <a:ext cx="0" cy="0"/>
          <a:chOff x="0" y="0"/>
          <a:chExt cx="0" cy="0"/>
        </a:xfrm>
      </p:grpSpPr>
      <p:sp>
        <p:nvSpPr>
          <p:cNvPr id="289" name="Google Shape;289;p33"/>
          <p:cNvSpPr txBox="1"/>
          <p:nvPr/>
        </p:nvSpPr>
        <p:spPr>
          <a:xfrm>
            <a:off x="608296" y="620883"/>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E237F"/>
                </a:solidFill>
                <a:latin typeface="Corbel"/>
                <a:ea typeface="Corbel"/>
                <a:cs typeface="Corbel"/>
                <a:sym typeface="Corbel"/>
              </a:rPr>
              <a:t>ACCIONES PRÁCTICAS APLICABLES EN LA VIDA DIARIA PARA DISMINUIR EL CONSUMO DE AGUA</a:t>
            </a:r>
            <a:endParaRPr b="0" i="0" sz="2400" u="none" cap="none" strike="noStrike">
              <a:solidFill>
                <a:srgbClr val="3E237F"/>
              </a:solidFill>
              <a:latin typeface="Calibri"/>
              <a:ea typeface="Calibri"/>
              <a:cs typeface="Calibri"/>
              <a:sym typeface="Calibri"/>
            </a:endParaRPr>
          </a:p>
        </p:txBody>
      </p:sp>
      <p:pic>
        <p:nvPicPr>
          <p:cNvPr id="290" name="Google Shape;290;p33"/>
          <p:cNvPicPr preferRelativeResize="0"/>
          <p:nvPr/>
        </p:nvPicPr>
        <p:blipFill rotWithShape="1">
          <a:blip r:embed="rId4">
            <a:alphaModFix/>
          </a:blip>
          <a:srcRect b="0" l="0" r="0" t="0"/>
          <a:stretch/>
        </p:blipFill>
        <p:spPr>
          <a:xfrm>
            <a:off x="1852982" y="1720574"/>
            <a:ext cx="1124616" cy="1143742"/>
          </a:xfrm>
          <a:prstGeom prst="rect">
            <a:avLst/>
          </a:prstGeom>
          <a:noFill/>
          <a:ln>
            <a:noFill/>
          </a:ln>
        </p:spPr>
      </p:pic>
      <p:sp>
        <p:nvSpPr>
          <p:cNvPr id="291" name="Google Shape;291;p33"/>
          <p:cNvSpPr txBox="1"/>
          <p:nvPr/>
        </p:nvSpPr>
        <p:spPr>
          <a:xfrm>
            <a:off x="971833" y="2864317"/>
            <a:ext cx="2886917" cy="981447"/>
          </a:xfrm>
          <a:prstGeom prst="rect">
            <a:avLst/>
          </a:prstGeom>
          <a:noFill/>
          <a:ln>
            <a:noFill/>
          </a:ln>
        </p:spPr>
        <p:txBody>
          <a:bodyPr anchorCtr="0" anchor="t" bIns="45700" lIns="91425" spcFirstLastPara="1" rIns="91425" wrap="square" tIns="45700">
            <a:spAutoFit/>
          </a:bodyPr>
          <a:lstStyle/>
          <a:p>
            <a:pPr indent="0" lvl="0" marL="0" marR="0" rtl="0" algn="ctr">
              <a:lnSpc>
                <a:spcPct val="107000"/>
              </a:lnSpc>
              <a:spcBef>
                <a:spcPts val="0"/>
              </a:spcBef>
              <a:spcAft>
                <a:spcPts val="0"/>
              </a:spcAft>
              <a:buNone/>
            </a:pPr>
            <a:r>
              <a:rPr i="1" lang="es-CL" sz="1400">
                <a:solidFill>
                  <a:srgbClr val="7F7F7F"/>
                </a:solidFill>
                <a:latin typeface="Corbel"/>
                <a:ea typeface="Corbel"/>
                <a:cs typeface="Corbel"/>
                <a:sym typeface="Corbel"/>
              </a:rPr>
              <a:t>Revisar que las llaves se encuentren en perfecto estado, sin goteras (30 litros diarios aproximadamente).</a:t>
            </a:r>
            <a:endParaRPr/>
          </a:p>
          <a:p>
            <a:pPr indent="0" lvl="0" marL="0" marR="0" rtl="0" algn="ctr">
              <a:lnSpc>
                <a:spcPct val="107000"/>
              </a:lnSpc>
              <a:spcBef>
                <a:spcPts val="0"/>
              </a:spcBef>
              <a:spcAft>
                <a:spcPts val="0"/>
              </a:spcAft>
              <a:buNone/>
            </a:pPr>
            <a:r>
              <a:t/>
            </a:r>
            <a:endParaRPr i="1" sz="1200">
              <a:solidFill>
                <a:srgbClr val="7F7F7F"/>
              </a:solidFill>
              <a:latin typeface="Corbel"/>
              <a:ea typeface="Corbel"/>
              <a:cs typeface="Corbel"/>
              <a:sym typeface="Corbel"/>
            </a:endParaRPr>
          </a:p>
        </p:txBody>
      </p:sp>
      <p:pic>
        <p:nvPicPr>
          <p:cNvPr id="292" name="Google Shape;292;p33"/>
          <p:cNvPicPr preferRelativeResize="0"/>
          <p:nvPr/>
        </p:nvPicPr>
        <p:blipFill rotWithShape="1">
          <a:blip r:embed="rId5">
            <a:alphaModFix/>
          </a:blip>
          <a:srcRect b="0" l="0" r="0" t="0"/>
          <a:stretch/>
        </p:blipFill>
        <p:spPr>
          <a:xfrm>
            <a:off x="6134037" y="1720574"/>
            <a:ext cx="1124615" cy="1143742"/>
          </a:xfrm>
          <a:prstGeom prst="rect">
            <a:avLst/>
          </a:prstGeom>
          <a:noFill/>
          <a:ln>
            <a:noFill/>
          </a:ln>
        </p:spPr>
      </p:pic>
      <p:sp>
        <p:nvSpPr>
          <p:cNvPr id="293" name="Google Shape;293;p33"/>
          <p:cNvSpPr txBox="1"/>
          <p:nvPr/>
        </p:nvSpPr>
        <p:spPr>
          <a:xfrm>
            <a:off x="5252887" y="2864317"/>
            <a:ext cx="2886917" cy="981447"/>
          </a:xfrm>
          <a:prstGeom prst="rect">
            <a:avLst/>
          </a:prstGeom>
          <a:noFill/>
          <a:ln>
            <a:noFill/>
          </a:ln>
        </p:spPr>
        <p:txBody>
          <a:bodyPr anchorCtr="0" anchor="t" bIns="45700" lIns="91425" spcFirstLastPara="1" rIns="91425" wrap="square" tIns="45700">
            <a:spAutoFit/>
          </a:bodyPr>
          <a:lstStyle/>
          <a:p>
            <a:pPr indent="0" lvl="0" marL="0" marR="0" rtl="0" algn="ctr">
              <a:lnSpc>
                <a:spcPct val="107000"/>
              </a:lnSpc>
              <a:spcBef>
                <a:spcPts val="0"/>
              </a:spcBef>
              <a:spcAft>
                <a:spcPts val="0"/>
              </a:spcAft>
              <a:buNone/>
            </a:pPr>
            <a:r>
              <a:rPr i="1" lang="es-CL" sz="1400">
                <a:solidFill>
                  <a:srgbClr val="7F7F7F"/>
                </a:solidFill>
                <a:latin typeface="Corbel"/>
                <a:ea typeface="Corbel"/>
                <a:cs typeface="Corbel"/>
                <a:sym typeface="Corbel"/>
              </a:rPr>
              <a:t>Regar en horas de menos calor o preferentemente en las noches (30% de agua se pierde por calor).</a:t>
            </a:r>
            <a:endParaRPr/>
          </a:p>
          <a:p>
            <a:pPr indent="0" lvl="0" marL="0" marR="0" rtl="0" algn="ctr">
              <a:lnSpc>
                <a:spcPct val="107000"/>
              </a:lnSpc>
              <a:spcBef>
                <a:spcPts val="0"/>
              </a:spcBef>
              <a:spcAft>
                <a:spcPts val="0"/>
              </a:spcAft>
              <a:buNone/>
            </a:pPr>
            <a:r>
              <a:t/>
            </a:r>
            <a:endParaRPr i="1" sz="1200">
              <a:solidFill>
                <a:srgbClr val="7F7F7F"/>
              </a:solidFill>
              <a:latin typeface="Corbel"/>
              <a:ea typeface="Corbel"/>
              <a:cs typeface="Corbel"/>
              <a:sym typeface="Corbel"/>
            </a:endParaRPr>
          </a:p>
        </p:txBody>
      </p:sp>
      <p:pic>
        <p:nvPicPr>
          <p:cNvPr id="294" name="Google Shape;294;p33"/>
          <p:cNvPicPr preferRelativeResize="0"/>
          <p:nvPr/>
        </p:nvPicPr>
        <p:blipFill rotWithShape="1">
          <a:blip r:embed="rId6">
            <a:alphaModFix/>
          </a:blip>
          <a:srcRect b="0" l="0" r="0" t="0"/>
          <a:stretch/>
        </p:blipFill>
        <p:spPr>
          <a:xfrm>
            <a:off x="1852982" y="3784902"/>
            <a:ext cx="1124615" cy="1143742"/>
          </a:xfrm>
          <a:prstGeom prst="rect">
            <a:avLst/>
          </a:prstGeom>
          <a:noFill/>
          <a:ln>
            <a:noFill/>
          </a:ln>
        </p:spPr>
      </p:pic>
      <p:sp>
        <p:nvSpPr>
          <p:cNvPr id="295" name="Google Shape;295;p33"/>
          <p:cNvSpPr txBox="1"/>
          <p:nvPr/>
        </p:nvSpPr>
        <p:spPr>
          <a:xfrm>
            <a:off x="971833" y="4928645"/>
            <a:ext cx="2886917" cy="1014340"/>
          </a:xfrm>
          <a:prstGeom prst="rect">
            <a:avLst/>
          </a:prstGeom>
          <a:noFill/>
          <a:ln>
            <a:noFill/>
          </a:ln>
        </p:spPr>
        <p:txBody>
          <a:bodyPr anchorCtr="0" anchor="t" bIns="45700" lIns="91425" spcFirstLastPara="1" rIns="91425" wrap="square" tIns="45700">
            <a:spAutoFit/>
          </a:bodyPr>
          <a:lstStyle/>
          <a:p>
            <a:pPr indent="0" lvl="0" marL="0" marR="0" rtl="0" algn="ctr">
              <a:lnSpc>
                <a:spcPct val="107000"/>
              </a:lnSpc>
              <a:spcBef>
                <a:spcPts val="0"/>
              </a:spcBef>
              <a:spcAft>
                <a:spcPts val="0"/>
              </a:spcAft>
              <a:buNone/>
            </a:pPr>
            <a:r>
              <a:rPr i="1" lang="es-CL" sz="1400">
                <a:solidFill>
                  <a:srgbClr val="7F7F7F"/>
                </a:solidFill>
                <a:latin typeface="Corbel"/>
                <a:ea typeface="Corbel"/>
                <a:cs typeface="Corbel"/>
                <a:sym typeface="Corbel"/>
              </a:rPr>
              <a:t>Cerrar el grifo al afeitarse, utilizar un recipiente para limpiar las cuchillas de la máquina de afeitar </a:t>
            </a:r>
            <a:endParaRPr/>
          </a:p>
          <a:p>
            <a:pPr indent="0" lvl="0" marL="0" marR="0" rtl="0" algn="ctr">
              <a:lnSpc>
                <a:spcPct val="107000"/>
              </a:lnSpc>
              <a:spcBef>
                <a:spcPts val="0"/>
              </a:spcBef>
              <a:spcAft>
                <a:spcPts val="0"/>
              </a:spcAft>
              <a:buNone/>
            </a:pPr>
            <a:r>
              <a:rPr i="1" lang="es-CL" sz="1400">
                <a:solidFill>
                  <a:srgbClr val="7F7F7F"/>
                </a:solidFill>
                <a:latin typeface="Corbel"/>
                <a:ea typeface="Corbel"/>
                <a:cs typeface="Corbel"/>
                <a:sym typeface="Corbel"/>
              </a:rPr>
              <a:t>(ahorro de 400 litros a la semana). </a:t>
            </a:r>
            <a:endParaRPr/>
          </a:p>
        </p:txBody>
      </p:sp>
      <p:pic>
        <p:nvPicPr>
          <p:cNvPr id="296" name="Google Shape;296;p33"/>
          <p:cNvPicPr preferRelativeResize="0"/>
          <p:nvPr/>
        </p:nvPicPr>
        <p:blipFill rotWithShape="1">
          <a:blip r:embed="rId7">
            <a:alphaModFix/>
          </a:blip>
          <a:srcRect b="0" l="0" r="0" t="0"/>
          <a:stretch/>
        </p:blipFill>
        <p:spPr>
          <a:xfrm>
            <a:off x="6134037" y="3784902"/>
            <a:ext cx="1124615" cy="1143741"/>
          </a:xfrm>
          <a:prstGeom prst="rect">
            <a:avLst/>
          </a:prstGeom>
          <a:noFill/>
          <a:ln>
            <a:noFill/>
          </a:ln>
        </p:spPr>
      </p:pic>
      <p:sp>
        <p:nvSpPr>
          <p:cNvPr id="297" name="Google Shape;297;p33"/>
          <p:cNvSpPr txBox="1"/>
          <p:nvPr/>
        </p:nvSpPr>
        <p:spPr>
          <a:xfrm>
            <a:off x="5252887" y="4928645"/>
            <a:ext cx="2886917" cy="1211958"/>
          </a:xfrm>
          <a:prstGeom prst="rect">
            <a:avLst/>
          </a:prstGeom>
          <a:noFill/>
          <a:ln>
            <a:noFill/>
          </a:ln>
        </p:spPr>
        <p:txBody>
          <a:bodyPr anchorCtr="0" anchor="t" bIns="45700" lIns="91425" spcFirstLastPara="1" rIns="91425" wrap="square" tIns="45700">
            <a:spAutoFit/>
          </a:bodyPr>
          <a:lstStyle/>
          <a:p>
            <a:pPr indent="0" lvl="0" marL="0" marR="0" rtl="0" algn="ctr">
              <a:lnSpc>
                <a:spcPct val="107000"/>
              </a:lnSpc>
              <a:spcBef>
                <a:spcPts val="0"/>
              </a:spcBef>
              <a:spcAft>
                <a:spcPts val="0"/>
              </a:spcAft>
              <a:buNone/>
            </a:pPr>
            <a:r>
              <a:rPr i="1" lang="es-CL" sz="1400">
                <a:solidFill>
                  <a:srgbClr val="7F7F7F"/>
                </a:solidFill>
                <a:latin typeface="Corbel"/>
                <a:ea typeface="Corbel"/>
                <a:cs typeface="Corbel"/>
                <a:sym typeface="Corbel"/>
              </a:rPr>
              <a:t>Reducir el tiempo de baño de 15 a 5 minutos. Por cada minuto en la ducha se gastan 20 litros de agua (200 litros de ahorro al disminuir 10 minutos). </a:t>
            </a:r>
            <a:endParaRPr/>
          </a:p>
          <a:p>
            <a:pPr indent="0" lvl="0" marL="0" marR="0" rtl="0" algn="ctr">
              <a:lnSpc>
                <a:spcPct val="107000"/>
              </a:lnSpc>
              <a:spcBef>
                <a:spcPts val="0"/>
              </a:spcBef>
              <a:spcAft>
                <a:spcPts val="0"/>
              </a:spcAft>
              <a:buNone/>
            </a:pPr>
            <a:r>
              <a:t/>
            </a:r>
            <a:endParaRPr i="1" sz="1200">
              <a:solidFill>
                <a:srgbClr val="7F7F7F"/>
              </a:solidFill>
              <a:latin typeface="Corbel"/>
              <a:ea typeface="Corbel"/>
              <a:cs typeface="Corbel"/>
              <a:sym typeface="Corbel"/>
            </a:endParaRPr>
          </a:p>
        </p:txBody>
      </p:sp>
      <p:sp>
        <p:nvSpPr>
          <p:cNvPr id="298" name="Google Shape;298;p33"/>
          <p:cNvSpPr txBox="1"/>
          <p:nvPr/>
        </p:nvSpPr>
        <p:spPr>
          <a:xfrm>
            <a:off x="2743201" y="5986788"/>
            <a:ext cx="5692824" cy="246587"/>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Esquema 4 (Elaboración propia)</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2" name="Shape 302"/>
        <p:cNvGrpSpPr/>
        <p:nvPr/>
      </p:nvGrpSpPr>
      <p:grpSpPr>
        <a:xfrm>
          <a:off x="0" y="0"/>
          <a:ext cx="0" cy="0"/>
          <a:chOff x="0" y="0"/>
          <a:chExt cx="0" cy="0"/>
        </a:xfrm>
      </p:grpSpPr>
      <p:sp>
        <p:nvSpPr>
          <p:cNvPr id="303" name="Google Shape;303;p34"/>
          <p:cNvSpPr/>
          <p:nvPr/>
        </p:nvSpPr>
        <p:spPr>
          <a:xfrm>
            <a:off x="3064747" y="1244334"/>
            <a:ext cx="3014502" cy="46166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2400">
                <a:solidFill>
                  <a:schemeClr val="lt1"/>
                </a:solidFill>
                <a:latin typeface="Corbel"/>
                <a:ea typeface="Corbel"/>
                <a:cs typeface="Corbel"/>
                <a:sym typeface="Corbel"/>
              </a:rPr>
              <a:t>PARA FINALIZAR…</a:t>
            </a:r>
            <a:endParaRPr b="1" sz="2400">
              <a:solidFill>
                <a:schemeClr val="lt1"/>
              </a:solidFill>
              <a:latin typeface="Corbel"/>
              <a:ea typeface="Corbel"/>
              <a:cs typeface="Corbel"/>
              <a:sym typeface="Corbel"/>
            </a:endParaRPr>
          </a:p>
        </p:txBody>
      </p:sp>
      <p:cxnSp>
        <p:nvCxnSpPr>
          <p:cNvPr id="304" name="Google Shape;304;p34"/>
          <p:cNvCxnSpPr/>
          <p:nvPr/>
        </p:nvCxnSpPr>
        <p:spPr>
          <a:xfrm rot="10800000">
            <a:off x="3275589" y="5382832"/>
            <a:ext cx="2592820" cy="0"/>
          </a:xfrm>
          <a:prstGeom prst="straightConnector1">
            <a:avLst/>
          </a:prstGeom>
          <a:noFill/>
          <a:ln cap="rnd" cmpd="sng" w="38100">
            <a:solidFill>
              <a:schemeClr val="lt1"/>
            </a:solidFill>
            <a:prstDash val="dot"/>
            <a:round/>
            <a:headEnd len="sm" w="sm" type="none"/>
            <a:tailEnd len="sm" w="sm" type="none"/>
          </a:ln>
        </p:spPr>
      </p:cxnSp>
      <p:cxnSp>
        <p:nvCxnSpPr>
          <p:cNvPr id="305" name="Google Shape;305;p34"/>
          <p:cNvCxnSpPr/>
          <p:nvPr/>
        </p:nvCxnSpPr>
        <p:spPr>
          <a:xfrm rot="10800000">
            <a:off x="3275589" y="2245220"/>
            <a:ext cx="2592820" cy="0"/>
          </a:xfrm>
          <a:prstGeom prst="straightConnector1">
            <a:avLst/>
          </a:prstGeom>
          <a:noFill/>
          <a:ln cap="rnd" cmpd="sng" w="38100">
            <a:solidFill>
              <a:schemeClr val="lt1"/>
            </a:solidFill>
            <a:prstDash val="dot"/>
            <a:round/>
            <a:headEnd len="sm" w="sm" type="none"/>
            <a:tailEnd len="sm" w="sm" type="none"/>
          </a:ln>
        </p:spPr>
      </p:cxnSp>
      <p:sp>
        <p:nvSpPr>
          <p:cNvPr id="306" name="Google Shape;306;p34"/>
          <p:cNvSpPr/>
          <p:nvPr/>
        </p:nvSpPr>
        <p:spPr>
          <a:xfrm>
            <a:off x="1435259" y="3213862"/>
            <a:ext cx="6273478" cy="1631216"/>
          </a:xfrm>
          <a:prstGeom prst="rect">
            <a:avLst/>
          </a:prstGeom>
          <a:noFill/>
          <a:ln>
            <a:noFill/>
          </a:ln>
        </p:spPr>
        <p:txBody>
          <a:bodyPr anchorCtr="0" anchor="t" bIns="45700" lIns="91425" spcFirstLastPara="1" rIns="91425" wrap="square" tIns="45700">
            <a:noAutofit/>
          </a:bodyPr>
          <a:lstStyle/>
          <a:p>
            <a:pPr indent="-285750" lvl="0" marL="285750" marR="0" rtl="0" algn="ctr">
              <a:spcBef>
                <a:spcPts val="0"/>
              </a:spcBef>
              <a:spcAft>
                <a:spcPts val="0"/>
              </a:spcAft>
              <a:buClr>
                <a:schemeClr val="lt1"/>
              </a:buClr>
              <a:buSzPts val="1800"/>
              <a:buFont typeface="Arial"/>
              <a:buChar char="•"/>
            </a:pPr>
            <a:r>
              <a:rPr lang="es-CL" sz="2000">
                <a:solidFill>
                  <a:schemeClr val="lt1"/>
                </a:solidFill>
                <a:latin typeface="Corbel"/>
                <a:ea typeface="Corbel"/>
                <a:cs typeface="Corbel"/>
                <a:sym typeface="Corbel"/>
              </a:rPr>
              <a:t>Para terminar la clase, de acuerdo con las instrucciones dadas por el o la docente, realizar una </a:t>
            </a:r>
            <a:r>
              <a:rPr b="1" lang="es-CL" sz="2000">
                <a:solidFill>
                  <a:schemeClr val="lt1"/>
                </a:solidFill>
                <a:latin typeface="Corbel"/>
                <a:ea typeface="Corbel"/>
                <a:cs typeface="Corbel"/>
                <a:sym typeface="Corbel"/>
              </a:rPr>
              <a:t>REVISIÓN DE FUENTES LINKOGRÁFICAS</a:t>
            </a:r>
            <a:r>
              <a:rPr lang="es-CL" sz="2000">
                <a:solidFill>
                  <a:schemeClr val="lt1"/>
                </a:solidFill>
                <a:latin typeface="Corbel"/>
                <a:ea typeface="Corbel"/>
                <a:cs typeface="Corbel"/>
                <a:sym typeface="Corbel"/>
              </a:rPr>
              <a:t> detallada en la ficha de trabajo nº 13. </a:t>
            </a:r>
            <a:endParaRPr/>
          </a:p>
          <a:p>
            <a:pPr indent="0" lvl="0" marL="0" marR="0" rtl="0" algn="ctr">
              <a:spcBef>
                <a:spcPts val="0"/>
              </a:spcBef>
              <a:spcAft>
                <a:spcPts val="0"/>
              </a:spcAft>
              <a:buNone/>
            </a:pPr>
            <a:r>
              <a:t/>
            </a:r>
            <a:endParaRPr sz="2000">
              <a:solidFill>
                <a:schemeClr val="lt1"/>
              </a:solidFill>
              <a:latin typeface="Corbel"/>
              <a:ea typeface="Corbel"/>
              <a:cs typeface="Corbel"/>
              <a:sym typeface="Corbe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0" name="Shape 310"/>
        <p:cNvGrpSpPr/>
        <p:nvPr/>
      </p:nvGrpSpPr>
      <p:grpSpPr>
        <a:xfrm>
          <a:off x="0" y="0"/>
          <a:ext cx="0" cy="0"/>
          <a:chOff x="0" y="0"/>
          <a:chExt cx="0" cy="0"/>
        </a:xfrm>
      </p:grpSpPr>
      <p:cxnSp>
        <p:nvCxnSpPr>
          <p:cNvPr id="311" name="Google Shape;311;p35"/>
          <p:cNvCxnSpPr/>
          <p:nvPr/>
        </p:nvCxnSpPr>
        <p:spPr>
          <a:xfrm rot="10800000">
            <a:off x="2500436" y="3362741"/>
            <a:ext cx="4054783" cy="0"/>
          </a:xfrm>
          <a:prstGeom prst="straightConnector1">
            <a:avLst/>
          </a:prstGeom>
          <a:noFill/>
          <a:ln cap="rnd" cmpd="sng" w="38100">
            <a:solidFill>
              <a:schemeClr val="lt1"/>
            </a:solidFill>
            <a:prstDash val="solid"/>
            <a:round/>
            <a:headEnd len="sm" w="sm" type="none"/>
            <a:tailEnd len="sm" w="sm" type="none"/>
          </a:ln>
        </p:spPr>
      </p:cxnSp>
      <p:sp>
        <p:nvSpPr>
          <p:cNvPr id="312" name="Google Shape;312;p35"/>
          <p:cNvSpPr txBox="1"/>
          <p:nvPr/>
        </p:nvSpPr>
        <p:spPr>
          <a:xfrm>
            <a:off x="1236813" y="2100572"/>
            <a:ext cx="6699193" cy="49171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orbel"/>
              <a:buNone/>
            </a:pPr>
            <a:r>
              <a:rPr b="1" i="0" lang="es-CL" sz="2400" u="none" cap="none" strike="noStrike">
                <a:solidFill>
                  <a:srgbClr val="FFFFFF"/>
                </a:solidFill>
                <a:latin typeface="Corbel"/>
                <a:ea typeface="Corbel"/>
                <a:cs typeface="Corbel"/>
                <a:sym typeface="Corbel"/>
              </a:rPr>
              <a:t>RELEVANCIA E IMPORTANCIA DE LA</a:t>
            </a:r>
            <a:endParaRPr/>
          </a:p>
          <a:p>
            <a:pPr indent="0" lvl="0" marL="0" marR="0" rtl="0" algn="ctr">
              <a:lnSpc>
                <a:spcPct val="100000"/>
              </a:lnSpc>
              <a:spcBef>
                <a:spcPts val="0"/>
              </a:spcBef>
              <a:spcAft>
                <a:spcPts val="0"/>
              </a:spcAft>
              <a:buClr>
                <a:srgbClr val="000000"/>
              </a:buClr>
              <a:buSzPts val="1800"/>
              <a:buFont typeface="Corbel"/>
              <a:buNone/>
            </a:pPr>
            <a:r>
              <a:rPr b="1" i="0" lang="es-CL" sz="2400" u="none" cap="none" strike="noStrike">
                <a:solidFill>
                  <a:srgbClr val="FFFFFF"/>
                </a:solidFill>
                <a:latin typeface="Corbel"/>
                <a:ea typeface="Corbel"/>
                <a:cs typeface="Corbel"/>
                <a:sym typeface="Corbel"/>
              </a:rPr>
              <a:t>EFICIENCIA HÍDRICA PARA EL PLANETA</a:t>
            </a:r>
            <a:endParaRPr/>
          </a:p>
          <a:p>
            <a:pPr indent="0" lvl="0" marL="0" marR="0" rtl="0" algn="ctr">
              <a:lnSpc>
                <a:spcPct val="100000"/>
              </a:lnSpc>
              <a:spcBef>
                <a:spcPts val="0"/>
              </a:spcBef>
              <a:spcAft>
                <a:spcPts val="0"/>
              </a:spcAft>
              <a:buClr>
                <a:srgbClr val="000000"/>
              </a:buClr>
              <a:buSzPts val="1800"/>
              <a:buFont typeface="Calibri"/>
              <a:buNone/>
            </a:pPr>
            <a:r>
              <a:t/>
            </a:r>
            <a:endParaRPr b="0" i="0" sz="2400" u="none" cap="none" strike="noStrike">
              <a:solidFill>
                <a:srgbClr val="000000"/>
              </a:solidFill>
              <a:latin typeface="Arial"/>
              <a:ea typeface="Arial"/>
              <a:cs typeface="Arial"/>
              <a:sym typeface="Arial"/>
            </a:endParaRPr>
          </a:p>
        </p:txBody>
      </p:sp>
      <p:sp>
        <p:nvSpPr>
          <p:cNvPr id="313" name="Google Shape;313;p35"/>
          <p:cNvSpPr txBox="1"/>
          <p:nvPr/>
        </p:nvSpPr>
        <p:spPr>
          <a:xfrm>
            <a:off x="2357274" y="2887119"/>
            <a:ext cx="4458269" cy="34310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orbel"/>
              <a:buNone/>
            </a:pPr>
            <a:r>
              <a:rPr b="1" i="1" lang="es-CL" sz="1800" u="none" cap="none" strike="noStrike">
                <a:solidFill>
                  <a:srgbClr val="FFFFFF"/>
                </a:solidFill>
                <a:latin typeface="Corbel"/>
                <a:ea typeface="Corbel"/>
                <a:cs typeface="Corbel"/>
                <a:sym typeface="Corbel"/>
              </a:rPr>
              <a:t>Uso y cuidado del agua</a:t>
            </a:r>
            <a:endParaRPr/>
          </a:p>
        </p:txBody>
      </p:sp>
      <p:sp>
        <p:nvSpPr>
          <p:cNvPr id="314" name="Google Shape;314;p35"/>
          <p:cNvSpPr/>
          <p:nvPr/>
        </p:nvSpPr>
        <p:spPr>
          <a:xfrm>
            <a:off x="1546501" y="4849840"/>
            <a:ext cx="5962651" cy="46166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Corbel"/>
              <a:buNone/>
            </a:pPr>
            <a:r>
              <a:rPr b="1" i="0" lang="es-CL" sz="1200" u="none" cap="none" strike="noStrike">
                <a:solidFill>
                  <a:srgbClr val="FFFFFF"/>
                </a:solidFill>
                <a:latin typeface="Corbel"/>
                <a:ea typeface="Corbel"/>
                <a:cs typeface="Corbel"/>
                <a:sym typeface="Corbel"/>
              </a:rPr>
              <a:t>MATERIAL DE APOYO PARA EL PROFESOR</a:t>
            </a:r>
            <a:endParaRPr/>
          </a:p>
          <a:p>
            <a:pPr indent="0" lvl="0" marL="0" marR="0" rtl="0" algn="ctr">
              <a:lnSpc>
                <a:spcPct val="100000"/>
              </a:lnSpc>
              <a:spcBef>
                <a:spcPts val="0"/>
              </a:spcBef>
              <a:spcAft>
                <a:spcPts val="0"/>
              </a:spcAft>
              <a:buClr>
                <a:srgbClr val="FFFFFF"/>
              </a:buClr>
              <a:buSzPts val="1200"/>
              <a:buFont typeface="Corbel"/>
              <a:buNone/>
            </a:pPr>
            <a:r>
              <a:rPr b="0" i="0" lang="es-CL" sz="1200" u="none" cap="none" strike="noStrike">
                <a:solidFill>
                  <a:srgbClr val="FFFFFF"/>
                </a:solidFill>
                <a:latin typeface="Corbel"/>
                <a:ea typeface="Corbel"/>
                <a:cs typeface="Corbel"/>
                <a:sym typeface="Corbel"/>
              </a:rPr>
              <a:t>Tiempo estimado para ser trabajado en 1 a 2 clases</a:t>
            </a:r>
            <a:endParaRPr/>
          </a:p>
        </p:txBody>
      </p:sp>
      <p:sp>
        <p:nvSpPr>
          <p:cNvPr id="315" name="Google Shape;315;p35"/>
          <p:cNvSpPr/>
          <p:nvPr/>
        </p:nvSpPr>
        <p:spPr>
          <a:xfrm>
            <a:off x="3344743" y="3663614"/>
            <a:ext cx="2454518" cy="52322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s-CL" sz="1400" u="none" cap="none" strike="noStrike">
                <a:solidFill>
                  <a:srgbClr val="FFFFFF"/>
                </a:solidFill>
                <a:latin typeface="Corbel"/>
                <a:ea typeface="Corbel"/>
                <a:cs typeface="Corbel"/>
                <a:sym typeface="Corbel"/>
              </a:rPr>
              <a:t>CIENCIA CIUDADANA</a:t>
            </a:r>
            <a:endParaRPr/>
          </a:p>
          <a:p>
            <a:pPr indent="0" lvl="0" marL="0" marR="0" rtl="0" algn="ctr">
              <a:lnSpc>
                <a:spcPct val="100000"/>
              </a:lnSpc>
              <a:spcBef>
                <a:spcPts val="0"/>
              </a:spcBef>
              <a:spcAft>
                <a:spcPts val="0"/>
              </a:spcAft>
              <a:buClr>
                <a:srgbClr val="000000"/>
              </a:buClr>
              <a:buSzPts val="1400"/>
              <a:buFont typeface="Arial"/>
              <a:buNone/>
            </a:pPr>
            <a:r>
              <a:rPr b="1" i="0" lang="es-CL" sz="1400" u="none" cap="none" strike="noStrike">
                <a:solidFill>
                  <a:srgbClr val="FFFFFF"/>
                </a:solidFill>
                <a:latin typeface="Corbel"/>
                <a:ea typeface="Corbel"/>
                <a:cs typeface="Corbel"/>
                <a:sym typeface="Corbel"/>
              </a:rPr>
              <a:t>MÓDULO IV / CLASE 1 / Ob. 1</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Tema de Office">
  <a:themeElements>
    <a:clrScheme name="Tema d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