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6858000" cx="9144000"/>
  <p:notesSz cx="6858000" cy="9144000"/>
  <p:embeddedFontLst>
    <p:embeddedFont>
      <p:font typeface="Corbel"/>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Corbel-regular.fntdata"/><Relationship Id="rId47" Type="http://schemas.openxmlformats.org/officeDocument/2006/relationships/slide" Target="slides/slide43.xml"/><Relationship Id="rId49" Type="http://schemas.openxmlformats.org/officeDocument/2006/relationships/font" Target="fonts/Corbel-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Corbel-boldItalic.fntdata"/><Relationship Id="rId50" Type="http://schemas.openxmlformats.org/officeDocument/2006/relationships/font" Target="fonts/Corbel-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4" name="Google Shape;384;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1" name="Google Shape;601;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4.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17.png"/><Relationship Id="rId5" Type="http://schemas.openxmlformats.org/officeDocument/2006/relationships/image" Target="../media/image35.png"/><Relationship Id="rId6" Type="http://schemas.openxmlformats.org/officeDocument/2006/relationships/image" Target="../media/image20.png"/><Relationship Id="rId7"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4.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4.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4.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4.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4.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4.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4.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4.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4.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4.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4.png"/><Relationship Id="rId4" Type="http://schemas.openxmlformats.org/officeDocument/2006/relationships/image" Target="../media/image44.png"/><Relationship Id="rId5" Type="http://schemas.openxmlformats.org/officeDocument/2006/relationships/image" Target="../media/image5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4.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4.png"/><Relationship Id="rId4" Type="http://schemas.openxmlformats.org/officeDocument/2006/relationships/image" Target="../media/image45.png"/><Relationship Id="rId5" Type="http://schemas.openxmlformats.org/officeDocument/2006/relationships/image" Target="../media/image43.png"/><Relationship Id="rId6" Type="http://schemas.openxmlformats.org/officeDocument/2006/relationships/image" Target="../media/image42.png"/><Relationship Id="rId7"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4.png"/><Relationship Id="rId4" Type="http://schemas.openxmlformats.org/officeDocument/2006/relationships/image" Target="../media/image39.png"/><Relationship Id="rId5" Type="http://schemas.openxmlformats.org/officeDocument/2006/relationships/image" Target="../media/image36.png"/><Relationship Id="rId6"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4.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4.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236813" y="2324473"/>
            <a:ext cx="6699193"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ENERGÍA ELÉCTRICA EN CHILE</a:t>
            </a:r>
            <a:endParaRPr b="1" i="0" sz="2400" u="none" cap="none" strike="noStrike">
              <a:solidFill>
                <a:srgbClr val="FFFFFF"/>
              </a:solidFill>
              <a:latin typeface="Corbel"/>
              <a:ea typeface="Corbel"/>
              <a:cs typeface="Corbel"/>
              <a:sym typeface="Corbel"/>
            </a:endParaRPr>
          </a:p>
          <a:p>
            <a:pPr indent="0" lvl="0" marL="0" marR="0" rtl="0" algn="ctr">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 name="Google Shape;90;p13"/>
          <p:cNvSpPr txBox="1"/>
          <p:nvPr/>
        </p:nvSpPr>
        <p:spPr>
          <a:xfrm>
            <a:off x="2357276" y="2876623"/>
            <a:ext cx="4458269"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FFFFF"/>
                </a:solidFill>
                <a:latin typeface="Corbel"/>
                <a:ea typeface="Corbel"/>
                <a:cs typeface="Corbel"/>
                <a:sym typeface="Corbel"/>
              </a:rPr>
              <a:t>Eficiencia energética y uso responsable</a:t>
            </a:r>
            <a:endParaRPr/>
          </a:p>
        </p:txBody>
      </p:sp>
      <p:sp>
        <p:nvSpPr>
          <p:cNvPr id="91" name="Google Shape;91;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para ser trabajado en 1 o 2 clases</a:t>
            </a:r>
            <a:endParaRPr/>
          </a:p>
        </p:txBody>
      </p:sp>
      <p:sp>
        <p:nvSpPr>
          <p:cNvPr id="92" name="Google Shape;92;p13"/>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2 / Ob.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cxnSp>
        <p:nvCxnSpPr>
          <p:cNvPr id="97" name="Google Shape;97;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1030307" y="3105834"/>
            <a:ext cx="7083381"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los diferentes usos de la energía eléctrica en Chile, valorando su importancia a través de medidas de ahorro y uso responsable.</a:t>
            </a:r>
            <a:endParaRPr b="0" i="1" sz="1800" u="none" cap="none" strike="noStrike">
              <a:solidFill>
                <a:srgbClr val="FFFFFF"/>
              </a:solidFill>
              <a:latin typeface="Corbel"/>
              <a:ea typeface="Corbel"/>
              <a:cs typeface="Corbel"/>
              <a:sym typeface="Corbel"/>
            </a:endParaRPr>
          </a:p>
        </p:txBody>
      </p:sp>
      <p:cxnSp>
        <p:nvCxnSpPr>
          <p:cNvPr id="99" name="Google Shape;99;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0" name="Google Shape;100;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15"/>
          <p:cNvSpPr/>
          <p:nvPr/>
        </p:nvSpPr>
        <p:spPr>
          <a:xfrm>
            <a:off x="1401534" y="2297087"/>
            <a:ext cx="6340928" cy="3359061"/>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1. </a:t>
            </a:r>
            <a:r>
              <a:rPr b="0" i="0" lang="es-CL" sz="1600" u="none" cap="none" strike="noStrike">
                <a:solidFill>
                  <a:schemeClr val="lt1"/>
                </a:solidFill>
                <a:latin typeface="Corbel"/>
                <a:ea typeface="Corbel"/>
                <a:cs typeface="Corbel"/>
                <a:sym typeface="Corbel"/>
              </a:rPr>
              <a:t>Energía eléctrica.</a:t>
            </a:r>
            <a:endParaRPr/>
          </a:p>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2</a:t>
            </a:r>
            <a:r>
              <a:rPr b="0" i="0" lang="es-CL" sz="2400" u="none" cap="none" strike="noStrike">
                <a:solidFill>
                  <a:schemeClr val="lt1"/>
                </a:solidFill>
                <a:latin typeface="Corbel"/>
                <a:ea typeface="Corbel"/>
                <a:cs typeface="Corbel"/>
                <a:sym typeface="Corbel"/>
              </a:rPr>
              <a:t>. </a:t>
            </a:r>
            <a:r>
              <a:rPr b="0" i="0" lang="es-CL" sz="1600" u="none" cap="none" strike="noStrike">
                <a:solidFill>
                  <a:schemeClr val="lt1"/>
                </a:solidFill>
                <a:latin typeface="Corbel"/>
                <a:ea typeface="Corbel"/>
                <a:cs typeface="Corbel"/>
                <a:sym typeface="Corbel"/>
              </a:rPr>
              <a:t>Ahorro de energía.</a:t>
            </a:r>
            <a:endParaRPr/>
          </a:p>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3. </a:t>
            </a:r>
            <a:r>
              <a:rPr b="0" i="0" lang="es-CL" sz="1600" u="none" cap="none" strike="noStrike">
                <a:solidFill>
                  <a:schemeClr val="lt1"/>
                </a:solidFill>
                <a:latin typeface="Corbel"/>
                <a:ea typeface="Corbel"/>
                <a:cs typeface="Corbel"/>
                <a:sym typeface="Corbel"/>
              </a:rPr>
              <a:t>Eficiencia energética.</a:t>
            </a:r>
            <a:endParaRPr/>
          </a:p>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4. </a:t>
            </a:r>
            <a:r>
              <a:rPr b="0" i="0" lang="es-CL" sz="1600" u="none" cap="none" strike="noStrike">
                <a:solidFill>
                  <a:schemeClr val="lt1"/>
                </a:solidFill>
                <a:latin typeface="Corbel"/>
                <a:ea typeface="Corbel"/>
                <a:cs typeface="Corbel"/>
                <a:sym typeface="Corbel"/>
              </a:rPr>
              <a:t>Corriente eléctrica.</a:t>
            </a:r>
            <a:endParaRPr/>
          </a:p>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5. </a:t>
            </a:r>
            <a:r>
              <a:rPr b="0" i="0" lang="es-CL" sz="1600" u="none" cap="none" strike="noStrike">
                <a:solidFill>
                  <a:schemeClr val="lt1"/>
                </a:solidFill>
                <a:latin typeface="Corbel"/>
                <a:ea typeface="Corbel"/>
                <a:cs typeface="Corbel"/>
                <a:sym typeface="Corbel"/>
              </a:rPr>
              <a:t>Generador eléctrico.</a:t>
            </a:r>
            <a:endParaRPr/>
          </a:p>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6. </a:t>
            </a:r>
            <a:r>
              <a:rPr b="0" i="0" lang="es-CL" sz="1600" u="none" cap="none" strike="noStrike">
                <a:solidFill>
                  <a:schemeClr val="lt1"/>
                </a:solidFill>
                <a:latin typeface="Corbel"/>
                <a:ea typeface="Corbel"/>
                <a:cs typeface="Corbel"/>
                <a:sym typeface="Corbel"/>
              </a:rPr>
              <a:t>Conductores y aisladores eléctricos.</a:t>
            </a:r>
            <a:endParaRPr/>
          </a:p>
        </p:txBody>
      </p:sp>
      <p:sp>
        <p:nvSpPr>
          <p:cNvPr id="106" name="Google Shape;106;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07" name="Google Shape;107;p15"/>
          <p:cNvCxnSpPr/>
          <p:nvPr/>
        </p:nvCxnSpPr>
        <p:spPr>
          <a:xfrm rot="10800000">
            <a:off x="3275589" y="5882685"/>
            <a:ext cx="2592820" cy="0"/>
          </a:xfrm>
          <a:prstGeom prst="straightConnector1">
            <a:avLst/>
          </a:prstGeom>
          <a:noFill/>
          <a:ln cap="rnd" cmpd="sng" w="38100">
            <a:solidFill>
              <a:schemeClr val="lt1"/>
            </a:solidFill>
            <a:prstDash val="dot"/>
            <a:round/>
            <a:headEnd len="sm" w="sm" type="none"/>
            <a:tailEnd len="sm" w="sm" type="none"/>
          </a:ln>
        </p:spPr>
      </p:cxnSp>
      <p:cxnSp>
        <p:nvCxnSpPr>
          <p:cNvPr id="108" name="Google Shape;108;p15"/>
          <p:cNvCxnSpPr/>
          <p:nvPr/>
        </p:nvCxnSpPr>
        <p:spPr>
          <a:xfrm rot="10800000">
            <a:off x="3275589" y="2297087"/>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6"/>
          <p:cNvSpPr txBox="1"/>
          <p:nvPr/>
        </p:nvSpPr>
        <p:spPr>
          <a:xfrm>
            <a:off x="464962" y="2348744"/>
            <a:ext cx="8214074" cy="3998888"/>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3AAFDE"/>
                </a:solidFill>
                <a:latin typeface="Calibri"/>
                <a:ea typeface="Calibri"/>
                <a:cs typeface="Calibri"/>
                <a:sym typeface="Calibri"/>
              </a:rPr>
              <a:t>¿CREES QUE EN TU FAMILIA SE UTILIZA DE MANERA EXCESIVA LA ENERGÍA ELÉCTRICA? ¿POR QUÉ SI O POR QUÉ NO?</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3AAFDE"/>
                </a:solidFill>
                <a:latin typeface="Calibri"/>
                <a:ea typeface="Calibri"/>
                <a:cs typeface="Calibri"/>
                <a:sym typeface="Calibri"/>
              </a:rPr>
              <a:t>¿CREES TÚ QUE DEBEMOS CUIDAR LA ENERGÍA ELÉCTRICA? ¿EXISTE LA POSIBILIDAD DE QUE SE AGOTE EN EL FUTURO? ¿POR QUÉ?</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3AAFDE"/>
                </a:solidFill>
                <a:latin typeface="Calibri"/>
                <a:ea typeface="Calibri"/>
                <a:cs typeface="Calibri"/>
                <a:sym typeface="Calibri"/>
              </a:rPr>
              <a:t>¿CÓMO CREES TÚ QUE ERA LA VIDA DE LAS PERSONAS ANTES DE QUE EXISTIERA LA ENERGÍA ELÉCTRICA? ¿POR QUÉ? </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3AAFDE"/>
                </a:solidFill>
                <a:latin typeface="Calibri"/>
                <a:ea typeface="Calibri"/>
                <a:cs typeface="Calibri"/>
                <a:sym typeface="Calibri"/>
              </a:rPr>
              <a:t>¿QUÉ APARATOS Y/O DISPOSITIVOS DE TU HOGAR FUNCIONAN CON ELECTRICIDAD? ENUMÉRALOS.</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3AAFDE"/>
                </a:solidFill>
                <a:latin typeface="Calibri"/>
                <a:ea typeface="Calibri"/>
                <a:cs typeface="Calibri"/>
                <a:sym typeface="Calibri"/>
              </a:rPr>
              <a:t>¿QUÉ OCURRE CUANDO SE CORTA LA ENERGÍA ELÉCTRICA EN NUESTRO HOGAR?</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3AAFDE"/>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1" i="0" lang="es-CL" sz="1400" u="none" cap="none" strike="noStrike">
                <a:solidFill>
                  <a:srgbClr val="3AAFDE"/>
                </a:solidFill>
                <a:latin typeface="Calibri"/>
                <a:ea typeface="Calibri"/>
                <a:cs typeface="Calibri"/>
                <a:sym typeface="Calibri"/>
              </a:rPr>
              <a:t>¿CÓMO CREES TÚ QUE SERÍA TU VIDA SI, DESDE HOY, YA NO EXISTIERA MÁS LA ENERGÍA ELÉCTRICA? ¿CÓMO SERÍA TU RUTINA DIARIA? DESCRIBE QUÉ COSAS HARÍAS PARA ENTRETENERTE Y QUE NO INVOLUCREN EL USO DE LA ENERGÍA ELÉCTRICA.</a:t>
            </a:r>
            <a:endParaRPr/>
          </a:p>
          <a:p>
            <a:pPr indent="0" lvl="0" marL="0" marR="0" rtl="0" algn="ctr">
              <a:lnSpc>
                <a:spcPct val="100000"/>
              </a:lnSpc>
              <a:spcBef>
                <a:spcPts val="0"/>
              </a:spcBef>
              <a:spcAft>
                <a:spcPts val="0"/>
              </a:spcAft>
              <a:buClr>
                <a:schemeClr val="dk1"/>
              </a:buClr>
              <a:buSzPts val="1800"/>
              <a:buFont typeface="Calibri"/>
              <a:buNone/>
            </a:pPr>
            <a:r>
              <a:t/>
            </a:r>
            <a:endParaRPr b="1" i="0" sz="1400" u="none" cap="none" strike="noStrike">
              <a:solidFill>
                <a:srgbClr val="3AAFDE"/>
              </a:solidFill>
              <a:latin typeface="Calibri"/>
              <a:ea typeface="Calibri"/>
              <a:cs typeface="Calibri"/>
              <a:sym typeface="Calibri"/>
            </a:endParaRPr>
          </a:p>
        </p:txBody>
      </p:sp>
      <p:pic>
        <p:nvPicPr>
          <p:cNvPr id="114" name="Google Shape;114;p16"/>
          <p:cNvPicPr preferRelativeResize="0"/>
          <p:nvPr/>
        </p:nvPicPr>
        <p:blipFill rotWithShape="1">
          <a:blip r:embed="rId4">
            <a:alphaModFix/>
          </a:blip>
          <a:srcRect b="0" l="0" r="0" t="0"/>
          <a:stretch/>
        </p:blipFill>
        <p:spPr>
          <a:xfrm>
            <a:off x="3926513" y="975108"/>
            <a:ext cx="1290973" cy="1312928"/>
          </a:xfrm>
          <a:prstGeom prst="rect">
            <a:avLst/>
          </a:prstGeom>
          <a:noFill/>
          <a:ln>
            <a:noFill/>
          </a:ln>
        </p:spPr>
      </p:pic>
      <p:sp>
        <p:nvSpPr>
          <p:cNvPr id="115" name="Google Shape;115;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ANTES DE COMENZAR</a:t>
            </a:r>
            <a:endParaRPr b="0" i="0" sz="2400" u="none" cap="none" strike="noStrike">
              <a:solidFill>
                <a:srgbClr val="3AAFDE"/>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pic>
        <p:nvPicPr>
          <p:cNvPr id="120" name="Google Shape;120;p17"/>
          <p:cNvPicPr preferRelativeResize="0"/>
          <p:nvPr/>
        </p:nvPicPr>
        <p:blipFill rotWithShape="1">
          <a:blip r:embed="rId4">
            <a:alphaModFix/>
          </a:blip>
          <a:srcRect b="0" l="0" r="0" t="0"/>
          <a:stretch/>
        </p:blipFill>
        <p:spPr>
          <a:xfrm>
            <a:off x="6715513" y="2931345"/>
            <a:ext cx="1849065" cy="1880512"/>
          </a:xfrm>
          <a:prstGeom prst="rect">
            <a:avLst/>
          </a:prstGeom>
          <a:noFill/>
          <a:ln>
            <a:noFill/>
          </a:ln>
        </p:spPr>
      </p:pic>
      <p:sp>
        <p:nvSpPr>
          <p:cNvPr id="121" name="Google Shape;121;p17"/>
          <p:cNvSpPr txBox="1"/>
          <p:nvPr/>
        </p:nvSpPr>
        <p:spPr>
          <a:xfrm>
            <a:off x="579422" y="1973024"/>
            <a:ext cx="5770578" cy="3797153"/>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7000"/>
              </a:lnSpc>
              <a:spcBef>
                <a:spcPts val="0"/>
              </a:spcBef>
              <a:spcAft>
                <a:spcPts val="0"/>
              </a:spcAft>
              <a:buClr>
                <a:srgbClr val="3AAFDE"/>
              </a:buClr>
              <a:buSzPts val="1600"/>
              <a:buFont typeface="Courier New"/>
              <a:buChar char="o"/>
            </a:pPr>
            <a:r>
              <a:rPr b="0" i="0" lang="es-CL" sz="1500" u="none" cap="none" strike="noStrike">
                <a:solidFill>
                  <a:srgbClr val="7F7F7F"/>
                </a:solidFill>
                <a:latin typeface="Corbel"/>
                <a:ea typeface="Corbel"/>
                <a:cs typeface="Corbel"/>
                <a:sym typeface="Corbel"/>
              </a:rPr>
              <a:t>Existen evidencias científicas sobre el cambio climático. </a:t>
            </a:r>
            <a:endParaRPr/>
          </a:p>
          <a:p>
            <a:pPr indent="-184150" lvl="0" marL="285750" marR="0" rtl="0" algn="just">
              <a:lnSpc>
                <a:spcPct val="107000"/>
              </a:lnSpc>
              <a:spcBef>
                <a:spcPts val="0"/>
              </a:spcBef>
              <a:spcAft>
                <a:spcPts val="0"/>
              </a:spcAft>
              <a:buClr>
                <a:srgbClr val="3AAFDE"/>
              </a:buClr>
              <a:buSzPts val="1600"/>
              <a:buFont typeface="Courier New"/>
              <a:buNone/>
            </a:pPr>
            <a:r>
              <a:t/>
            </a:r>
            <a:endParaRPr b="0" i="0" sz="1500" u="none" cap="none" strike="noStrike">
              <a:solidFill>
                <a:srgbClr val="7F7F7F"/>
              </a:solidFill>
              <a:latin typeface="Corbel"/>
              <a:ea typeface="Corbel"/>
              <a:cs typeface="Corbel"/>
              <a:sym typeface="Corbel"/>
            </a:endParaRPr>
          </a:p>
          <a:p>
            <a:pPr indent="-285750" lvl="0" marL="285750" marR="0" rtl="0" algn="just">
              <a:lnSpc>
                <a:spcPct val="107000"/>
              </a:lnSpc>
              <a:spcBef>
                <a:spcPts val="0"/>
              </a:spcBef>
              <a:spcAft>
                <a:spcPts val="0"/>
              </a:spcAft>
              <a:buClr>
                <a:srgbClr val="3AAFDE"/>
              </a:buClr>
              <a:buSzPts val="1600"/>
              <a:buFont typeface="Courier New"/>
              <a:buChar char="o"/>
            </a:pPr>
            <a:r>
              <a:rPr b="0" i="0" lang="es-CL" sz="1500" u="none" cap="none" strike="noStrike">
                <a:solidFill>
                  <a:srgbClr val="7F7F7F"/>
                </a:solidFill>
                <a:latin typeface="Corbel"/>
                <a:ea typeface="Corbel"/>
                <a:cs typeface="Corbel"/>
                <a:sym typeface="Corbel"/>
              </a:rPr>
              <a:t>Sus causas se asocian a las emisiones de CO2 (dióxido de carbono) que generan el efecto invernadero.</a:t>
            </a:r>
            <a:endParaRPr/>
          </a:p>
          <a:p>
            <a:pPr indent="-184150" lvl="0" marL="285750" marR="0" rtl="0" algn="just">
              <a:lnSpc>
                <a:spcPct val="107000"/>
              </a:lnSpc>
              <a:spcBef>
                <a:spcPts val="0"/>
              </a:spcBef>
              <a:spcAft>
                <a:spcPts val="0"/>
              </a:spcAft>
              <a:buClr>
                <a:srgbClr val="3AAFDE"/>
              </a:buClr>
              <a:buSzPts val="1600"/>
              <a:buFont typeface="Courier New"/>
              <a:buNone/>
            </a:pPr>
            <a:r>
              <a:t/>
            </a:r>
            <a:endParaRPr b="0" i="0" sz="1500" u="none" cap="none" strike="noStrike">
              <a:solidFill>
                <a:srgbClr val="7F7F7F"/>
              </a:solidFill>
              <a:latin typeface="Corbel"/>
              <a:ea typeface="Corbel"/>
              <a:cs typeface="Corbel"/>
              <a:sym typeface="Corbel"/>
            </a:endParaRPr>
          </a:p>
          <a:p>
            <a:pPr indent="-285750" lvl="0" marL="285750" marR="0" rtl="0" algn="just">
              <a:lnSpc>
                <a:spcPct val="107000"/>
              </a:lnSpc>
              <a:spcBef>
                <a:spcPts val="0"/>
              </a:spcBef>
              <a:spcAft>
                <a:spcPts val="0"/>
              </a:spcAft>
              <a:buClr>
                <a:srgbClr val="3AAFDE"/>
              </a:buClr>
              <a:buSzPts val="1600"/>
              <a:buFont typeface="Courier New"/>
              <a:buChar char="o"/>
            </a:pPr>
            <a:r>
              <a:rPr b="0" i="0" lang="es-CL" sz="1500" u="none" cap="none" strike="noStrike">
                <a:solidFill>
                  <a:srgbClr val="7F7F7F"/>
                </a:solidFill>
                <a:latin typeface="Corbel"/>
                <a:ea typeface="Corbel"/>
                <a:cs typeface="Corbel"/>
                <a:sym typeface="Corbel"/>
              </a:rPr>
              <a:t>Aumento significativo de la temperatura media del globo, observado desde finales del siglo XIX, y cuantificado en 0,8 °C más.</a:t>
            </a:r>
            <a:endParaRPr/>
          </a:p>
          <a:p>
            <a:pPr indent="-184150" lvl="0" marL="285750" marR="0" rtl="0" algn="just">
              <a:lnSpc>
                <a:spcPct val="107000"/>
              </a:lnSpc>
              <a:spcBef>
                <a:spcPts val="0"/>
              </a:spcBef>
              <a:spcAft>
                <a:spcPts val="0"/>
              </a:spcAft>
              <a:buClr>
                <a:srgbClr val="3AAFDE"/>
              </a:buClr>
              <a:buSzPts val="1600"/>
              <a:buFont typeface="Courier New"/>
              <a:buNone/>
            </a:pPr>
            <a:r>
              <a:t/>
            </a:r>
            <a:endParaRPr b="0" i="0" sz="1500" u="none" cap="none" strike="noStrike">
              <a:solidFill>
                <a:srgbClr val="7F7F7F"/>
              </a:solidFill>
              <a:latin typeface="Corbel"/>
              <a:ea typeface="Corbel"/>
              <a:cs typeface="Corbel"/>
              <a:sym typeface="Corbel"/>
            </a:endParaRPr>
          </a:p>
          <a:p>
            <a:pPr indent="-285750" lvl="0" marL="285750" marR="0" rtl="0" algn="just">
              <a:lnSpc>
                <a:spcPct val="107000"/>
              </a:lnSpc>
              <a:spcBef>
                <a:spcPts val="0"/>
              </a:spcBef>
              <a:spcAft>
                <a:spcPts val="0"/>
              </a:spcAft>
              <a:buClr>
                <a:srgbClr val="3AAFDE"/>
              </a:buClr>
              <a:buSzPts val="1600"/>
              <a:buFont typeface="Courier New"/>
              <a:buChar char="o"/>
            </a:pPr>
            <a:r>
              <a:rPr b="0" i="0" lang="es-CL" sz="1500" u="none" cap="none" strike="noStrike">
                <a:solidFill>
                  <a:srgbClr val="7F7F7F"/>
                </a:solidFill>
                <a:latin typeface="Corbel"/>
                <a:ea typeface="Corbel"/>
                <a:cs typeface="Corbel"/>
                <a:sym typeface="Corbel"/>
              </a:rPr>
              <a:t>Algunos efectos… deshielo de glaciares, incremento en el nivel de los océanos, aumento de precipitaciones, deterioro de los suelos (sequías) y crecimiento de ciertas infecciones epidémicas.</a:t>
            </a:r>
            <a:endParaRPr/>
          </a:p>
          <a:p>
            <a:pPr indent="-184150" lvl="0" marL="285750" marR="0" rtl="0" algn="just">
              <a:lnSpc>
                <a:spcPct val="107000"/>
              </a:lnSpc>
              <a:spcBef>
                <a:spcPts val="0"/>
              </a:spcBef>
              <a:spcAft>
                <a:spcPts val="0"/>
              </a:spcAft>
              <a:buClr>
                <a:srgbClr val="3AAFDE"/>
              </a:buClr>
              <a:buSzPts val="1600"/>
              <a:buFont typeface="Courier New"/>
              <a:buNone/>
            </a:pPr>
            <a:r>
              <a:t/>
            </a:r>
            <a:endParaRPr b="0" i="0" sz="1500" u="none" cap="none" strike="noStrike">
              <a:solidFill>
                <a:srgbClr val="7F7F7F"/>
              </a:solidFill>
              <a:latin typeface="Corbel"/>
              <a:ea typeface="Corbel"/>
              <a:cs typeface="Corbel"/>
              <a:sym typeface="Corbel"/>
            </a:endParaRPr>
          </a:p>
          <a:p>
            <a:pPr indent="-285750" lvl="0" marL="285750" marR="0" rtl="0" algn="just">
              <a:lnSpc>
                <a:spcPct val="107000"/>
              </a:lnSpc>
              <a:spcBef>
                <a:spcPts val="0"/>
              </a:spcBef>
              <a:spcAft>
                <a:spcPts val="0"/>
              </a:spcAft>
              <a:buClr>
                <a:srgbClr val="3AAFDE"/>
              </a:buClr>
              <a:buSzPts val="1600"/>
              <a:buFont typeface="Courier New"/>
              <a:buChar char="o"/>
            </a:pPr>
            <a:r>
              <a:rPr b="0" i="0" lang="es-CL" sz="1500" u="none" cap="none" strike="noStrike">
                <a:solidFill>
                  <a:srgbClr val="7F7F7F"/>
                </a:solidFill>
                <a:latin typeface="Corbel"/>
                <a:ea typeface="Corbel"/>
                <a:cs typeface="Corbel"/>
                <a:sym typeface="Corbel"/>
              </a:rPr>
              <a:t>El sector de energía es responsable de parte de estas emisiones, pues provienen de la combustión de energías fósiles, tales como el carbón, el gas, el petróleo y la quema de leña.</a:t>
            </a:r>
            <a:endParaRPr/>
          </a:p>
        </p:txBody>
      </p:sp>
      <p:sp>
        <p:nvSpPr>
          <p:cNvPr id="122" name="Google Shape;122;p17"/>
          <p:cNvSpPr txBox="1"/>
          <p:nvPr/>
        </p:nvSpPr>
        <p:spPr>
          <a:xfrm>
            <a:off x="595418" y="646644"/>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CAMBIO CLIMÁTICO EN LA ACTUALIDAD:</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HAN AVANZADO LOS PAÍSES PARA CONTROLAR ESTE FENÓMENO?</a:t>
            </a:r>
            <a:endParaRPr b="0" i="0" sz="2400" u="none" cap="none" strike="noStrike">
              <a:solidFill>
                <a:srgbClr val="3AAFDE"/>
              </a:solidFill>
              <a:latin typeface="Calibri"/>
              <a:ea typeface="Calibri"/>
              <a:cs typeface="Calibri"/>
              <a:sym typeface="Calibri"/>
            </a:endParaRPr>
          </a:p>
        </p:txBody>
      </p:sp>
      <p:sp>
        <p:nvSpPr>
          <p:cNvPr id="123" name="Google Shape;123;p17"/>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“Energía eléctrica en Chile”.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pic>
        <p:nvPicPr>
          <p:cNvPr id="129" name="Google Shape;129;p18"/>
          <p:cNvPicPr preferRelativeResize="0"/>
          <p:nvPr/>
        </p:nvPicPr>
        <p:blipFill rotWithShape="1">
          <a:blip r:embed="rId4">
            <a:alphaModFix/>
          </a:blip>
          <a:srcRect b="0" l="0" r="0" t="0"/>
          <a:stretch/>
        </p:blipFill>
        <p:spPr>
          <a:xfrm>
            <a:off x="1189950" y="1041932"/>
            <a:ext cx="6764100" cy="4461700"/>
          </a:xfrm>
          <a:prstGeom prst="rect">
            <a:avLst/>
          </a:prstGeom>
          <a:noFill/>
          <a:ln>
            <a:noFill/>
          </a:ln>
        </p:spPr>
      </p:pic>
      <p:sp>
        <p:nvSpPr>
          <p:cNvPr id="130" name="Google Shape;130;p18"/>
          <p:cNvSpPr txBox="1"/>
          <p:nvPr/>
        </p:nvSpPr>
        <p:spPr>
          <a:xfrm>
            <a:off x="595418" y="646644"/>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CAMBIO CLIMÁTICO EN LA ACTUALIDAD:</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HAN AVANZADO LOS PAÍSES PARA CONTROLAR ESTE FENÓMENO?</a:t>
            </a:r>
            <a:endParaRPr b="0" i="0" sz="2400" u="none" cap="none" strike="noStrike">
              <a:solidFill>
                <a:srgbClr val="3AAFDE"/>
              </a:solidFill>
              <a:latin typeface="Calibri"/>
              <a:ea typeface="Calibri"/>
              <a:cs typeface="Calibri"/>
              <a:sym typeface="Calibri"/>
            </a:endParaRPr>
          </a:p>
        </p:txBody>
      </p:sp>
      <p:sp>
        <p:nvSpPr>
          <p:cNvPr id="131" name="Google Shape;131;p18"/>
          <p:cNvSpPr txBox="1"/>
          <p:nvPr/>
        </p:nvSpPr>
        <p:spPr>
          <a:xfrm>
            <a:off x="1764406" y="5767845"/>
            <a:ext cx="6658739"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Figura 1: Flujo de emisiones de CO2 hacia la atmósfera (Bustamante, Rozas, Cepeda, &amp; Encinas, 2009)</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“Energía eléctrica en Chile”.</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19"/>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Guía docente “Energía eléctrica en Chile”. </a:t>
            </a:r>
            <a:endParaRPr/>
          </a:p>
        </p:txBody>
      </p:sp>
      <p:sp>
        <p:nvSpPr>
          <p:cNvPr id="137" name="Google Shape;137;p19"/>
          <p:cNvSpPr txBox="1"/>
          <p:nvPr/>
        </p:nvSpPr>
        <p:spPr>
          <a:xfrm>
            <a:off x="595418" y="646644"/>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CAMBIO CLIMÁTICO EN LA ACTUALIDAD:</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HAN AVANZADO LOS PAÍSES PARA CONTROLAR ESTE FENÓMENO?</a:t>
            </a:r>
            <a:endParaRPr b="0" i="0" sz="2400" u="none" cap="none" strike="noStrike">
              <a:solidFill>
                <a:srgbClr val="3AAFDE"/>
              </a:solidFill>
              <a:latin typeface="Calibri"/>
              <a:ea typeface="Calibri"/>
              <a:cs typeface="Calibri"/>
              <a:sym typeface="Calibri"/>
            </a:endParaRPr>
          </a:p>
        </p:txBody>
      </p:sp>
      <p:sp>
        <p:nvSpPr>
          <p:cNvPr id="138" name="Google Shape;138;p19"/>
          <p:cNvSpPr/>
          <p:nvPr/>
        </p:nvSpPr>
        <p:spPr>
          <a:xfrm>
            <a:off x="1193663" y="3606260"/>
            <a:ext cx="6756672" cy="149143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0" i="0" lang="es-CL" sz="1600" u="none" cap="none" strike="noStrike">
                <a:solidFill>
                  <a:srgbClr val="7F7F7F"/>
                </a:solidFill>
                <a:latin typeface="Corbel"/>
                <a:ea typeface="Corbel"/>
                <a:cs typeface="Corbel"/>
                <a:sym typeface="Corbel"/>
              </a:rPr>
              <a:t>Durante el año 2015, 10 países generaron el 72% de las emisiones de gases de efecto invernadero, mientras que otros 100 países fueron responsables de tan solo el 3% (Friedrich, Ge, &amp; Damassa, 2015). La razón: las desigualdades y desequilibrios globales se manifiestan en el consumo energético y, por ende, en sus emisiones de CO2 y otros gases tóxicos.</a:t>
            </a:r>
            <a:endParaRPr/>
          </a:p>
        </p:txBody>
      </p:sp>
      <p:pic>
        <p:nvPicPr>
          <p:cNvPr id="139" name="Google Shape;139;p19"/>
          <p:cNvPicPr preferRelativeResize="0"/>
          <p:nvPr/>
        </p:nvPicPr>
        <p:blipFill rotWithShape="1">
          <a:blip r:embed="rId4">
            <a:alphaModFix/>
          </a:blip>
          <a:srcRect b="0" l="0" r="0" t="0"/>
          <a:stretch/>
        </p:blipFill>
        <p:spPr>
          <a:xfrm>
            <a:off x="3944776" y="2017815"/>
            <a:ext cx="1254447" cy="12757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0"/>
          <p:cNvSpPr/>
          <p:nvPr/>
        </p:nvSpPr>
        <p:spPr>
          <a:xfrm>
            <a:off x="5351129" y="3653652"/>
            <a:ext cx="969264" cy="969264"/>
          </a:xfrm>
          <a:prstGeom prst="ellipse">
            <a:avLst/>
          </a:prstGeom>
          <a:solidFill>
            <a:srgbClr val="3AAF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5" name="Google Shape;145;p20"/>
          <p:cNvSpPr txBox="1"/>
          <p:nvPr/>
        </p:nvSpPr>
        <p:spPr>
          <a:xfrm>
            <a:off x="595418" y="646644"/>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CAMBIO CLIMÁTICO EN LA ACTUALIDAD:</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HAN AVANZADO LOS PAÍSES PARA CONTROLAR ESTE FENÓMENO?</a:t>
            </a:r>
            <a:endParaRPr b="0" i="0" sz="2400" u="none" cap="none" strike="noStrike">
              <a:solidFill>
                <a:srgbClr val="3AAFDE"/>
              </a:solidFill>
              <a:latin typeface="Calibri"/>
              <a:ea typeface="Calibri"/>
              <a:cs typeface="Calibri"/>
              <a:sym typeface="Calibri"/>
            </a:endParaRPr>
          </a:p>
        </p:txBody>
      </p:sp>
      <p:pic>
        <p:nvPicPr>
          <p:cNvPr id="146" name="Google Shape;146;p20"/>
          <p:cNvPicPr preferRelativeResize="0"/>
          <p:nvPr/>
        </p:nvPicPr>
        <p:blipFill rotWithShape="1">
          <a:blip r:embed="rId4">
            <a:alphaModFix/>
          </a:blip>
          <a:srcRect b="0" l="0" r="0" t="0"/>
          <a:stretch/>
        </p:blipFill>
        <p:spPr>
          <a:xfrm>
            <a:off x="602672" y="2275090"/>
            <a:ext cx="7938655" cy="3407006"/>
          </a:xfrm>
          <a:prstGeom prst="rect">
            <a:avLst/>
          </a:prstGeom>
          <a:noFill/>
          <a:ln>
            <a:noFill/>
          </a:ln>
        </p:spPr>
      </p:pic>
      <p:cxnSp>
        <p:nvCxnSpPr>
          <p:cNvPr id="147" name="Google Shape;147;p20"/>
          <p:cNvCxnSpPr/>
          <p:nvPr/>
        </p:nvCxnSpPr>
        <p:spPr>
          <a:xfrm rot="10800000">
            <a:off x="1564397" y="4138284"/>
            <a:ext cx="1109531" cy="0"/>
          </a:xfrm>
          <a:prstGeom prst="straightConnector1">
            <a:avLst/>
          </a:prstGeom>
          <a:noFill/>
          <a:ln cap="rnd" cmpd="sng" w="38100">
            <a:solidFill>
              <a:srgbClr val="3AAFDE"/>
            </a:solidFill>
            <a:prstDash val="dot"/>
            <a:round/>
            <a:headEnd len="sm" w="sm" type="none"/>
            <a:tailEnd len="sm" w="sm" type="none"/>
          </a:ln>
        </p:spPr>
      </p:cxnSp>
      <p:cxnSp>
        <p:nvCxnSpPr>
          <p:cNvPr id="148" name="Google Shape;148;p20"/>
          <p:cNvCxnSpPr/>
          <p:nvPr/>
        </p:nvCxnSpPr>
        <p:spPr>
          <a:xfrm rot="10800000">
            <a:off x="3046833" y="4138284"/>
            <a:ext cx="1109531" cy="0"/>
          </a:xfrm>
          <a:prstGeom prst="straightConnector1">
            <a:avLst/>
          </a:prstGeom>
          <a:noFill/>
          <a:ln cap="rnd" cmpd="sng" w="38100">
            <a:solidFill>
              <a:srgbClr val="3AAFDE"/>
            </a:solidFill>
            <a:prstDash val="dot"/>
            <a:round/>
            <a:headEnd len="sm" w="sm" type="none"/>
            <a:tailEnd len="sm" w="sm" type="none"/>
          </a:ln>
        </p:spPr>
      </p:cxnSp>
      <p:sp>
        <p:nvSpPr>
          <p:cNvPr id="149" name="Google Shape;149;p20"/>
          <p:cNvSpPr txBox="1"/>
          <p:nvPr/>
        </p:nvSpPr>
        <p:spPr>
          <a:xfrm>
            <a:off x="732358" y="4531988"/>
            <a:ext cx="141096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s-CL" sz="1400" u="none" cap="none" strike="noStrike">
                <a:solidFill>
                  <a:srgbClr val="7F7F7F"/>
                </a:solidFill>
                <a:latin typeface="Corbel"/>
                <a:ea typeface="Corbel"/>
                <a:cs typeface="Corbel"/>
                <a:sym typeface="Corbel"/>
              </a:rPr>
              <a:t>EFECTO</a:t>
            </a:r>
            <a:endParaRPr/>
          </a:p>
          <a:p>
            <a:pPr indent="0" lvl="0" marL="0" marR="0" rtl="0" algn="ctr">
              <a:spcBef>
                <a:spcPts val="0"/>
              </a:spcBef>
              <a:spcAft>
                <a:spcPts val="0"/>
              </a:spcAft>
              <a:buNone/>
            </a:pPr>
            <a:r>
              <a:rPr b="1" i="0" lang="es-CL" sz="1400" u="none" cap="none" strike="noStrike">
                <a:solidFill>
                  <a:srgbClr val="7F7F7F"/>
                </a:solidFill>
                <a:latin typeface="Corbel"/>
                <a:ea typeface="Corbel"/>
                <a:cs typeface="Corbel"/>
                <a:sym typeface="Corbel"/>
              </a:rPr>
              <a:t>INVERNADERO</a:t>
            </a:r>
            <a:endParaRPr/>
          </a:p>
        </p:txBody>
      </p:sp>
      <p:sp>
        <p:nvSpPr>
          <p:cNvPr id="150" name="Google Shape;150;p20"/>
          <p:cNvSpPr txBox="1"/>
          <p:nvPr/>
        </p:nvSpPr>
        <p:spPr>
          <a:xfrm>
            <a:off x="1183604" y="2636586"/>
            <a:ext cx="50847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s-CL" sz="3200" u="none" cap="none" strike="noStrike">
                <a:solidFill>
                  <a:schemeClr val="lt1"/>
                </a:solidFill>
                <a:latin typeface="Corbel"/>
                <a:ea typeface="Corbel"/>
                <a:cs typeface="Corbel"/>
                <a:sym typeface="Corbel"/>
              </a:rPr>
              <a:t>1.</a:t>
            </a:r>
            <a:endParaRPr/>
          </a:p>
        </p:txBody>
      </p:sp>
      <p:sp>
        <p:nvSpPr>
          <p:cNvPr id="151" name="Google Shape;151;p20"/>
          <p:cNvSpPr txBox="1"/>
          <p:nvPr/>
        </p:nvSpPr>
        <p:spPr>
          <a:xfrm>
            <a:off x="2679895" y="2636586"/>
            <a:ext cx="50847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200">
                <a:solidFill>
                  <a:schemeClr val="lt1"/>
                </a:solidFill>
                <a:latin typeface="Corbel"/>
                <a:ea typeface="Corbel"/>
                <a:cs typeface="Corbel"/>
                <a:sym typeface="Corbel"/>
              </a:rPr>
              <a:t>2.</a:t>
            </a:r>
            <a:endParaRPr/>
          </a:p>
        </p:txBody>
      </p:sp>
      <p:sp>
        <p:nvSpPr>
          <p:cNvPr id="152" name="Google Shape;152;p20"/>
          <p:cNvSpPr txBox="1"/>
          <p:nvPr/>
        </p:nvSpPr>
        <p:spPr>
          <a:xfrm>
            <a:off x="4162331" y="2636586"/>
            <a:ext cx="50847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200">
                <a:solidFill>
                  <a:schemeClr val="lt1"/>
                </a:solidFill>
                <a:latin typeface="Corbel"/>
                <a:ea typeface="Corbel"/>
                <a:cs typeface="Corbel"/>
                <a:sym typeface="Corbel"/>
              </a:rPr>
              <a:t>3.</a:t>
            </a:r>
            <a:endParaRPr/>
          </a:p>
        </p:txBody>
      </p:sp>
      <p:sp>
        <p:nvSpPr>
          <p:cNvPr id="153" name="Google Shape;153;p20"/>
          <p:cNvSpPr txBox="1"/>
          <p:nvPr/>
        </p:nvSpPr>
        <p:spPr>
          <a:xfrm>
            <a:off x="2677836" y="4531988"/>
            <a:ext cx="457176"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GEI</a:t>
            </a:r>
            <a:endParaRPr/>
          </a:p>
        </p:txBody>
      </p:sp>
      <p:sp>
        <p:nvSpPr>
          <p:cNvPr id="154" name="Google Shape;154;p20"/>
          <p:cNvSpPr txBox="1"/>
          <p:nvPr/>
        </p:nvSpPr>
        <p:spPr>
          <a:xfrm>
            <a:off x="3570714" y="4531988"/>
            <a:ext cx="1608581"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CALENTAMIENTO</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GLOBAL</a:t>
            </a:r>
            <a:endParaRPr/>
          </a:p>
        </p:txBody>
      </p:sp>
      <p:sp>
        <p:nvSpPr>
          <p:cNvPr id="155" name="Google Shape;155;p20"/>
          <p:cNvSpPr txBox="1"/>
          <p:nvPr/>
        </p:nvSpPr>
        <p:spPr>
          <a:xfrm>
            <a:off x="5179295" y="3074812"/>
            <a:ext cx="134363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PUNTOS</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DE INFLEXIÓN</a:t>
            </a:r>
            <a:endParaRPr/>
          </a:p>
        </p:txBody>
      </p:sp>
      <p:sp>
        <p:nvSpPr>
          <p:cNvPr id="156" name="Google Shape;156;p20"/>
          <p:cNvSpPr txBox="1"/>
          <p:nvPr/>
        </p:nvSpPr>
        <p:spPr>
          <a:xfrm>
            <a:off x="6598192" y="4531988"/>
            <a:ext cx="1427955"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ENERGÍAS </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RENOVABLES Y</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EFICIENCIA</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ENERGÉTICA</a:t>
            </a:r>
            <a:endParaRPr/>
          </a:p>
        </p:txBody>
      </p:sp>
      <p:sp>
        <p:nvSpPr>
          <p:cNvPr id="157" name="Google Shape;157;p20"/>
          <p:cNvSpPr txBox="1"/>
          <p:nvPr/>
        </p:nvSpPr>
        <p:spPr>
          <a:xfrm>
            <a:off x="7111633" y="2751647"/>
            <a:ext cx="401072"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200">
                <a:solidFill>
                  <a:schemeClr val="lt1"/>
                </a:solidFill>
                <a:latin typeface="Corbel"/>
                <a:ea typeface="Corbel"/>
                <a:cs typeface="Corbel"/>
                <a:sym typeface="Corbel"/>
              </a:rPr>
              <a:t>*</a:t>
            </a:r>
            <a:endParaRPr/>
          </a:p>
        </p:txBody>
      </p:sp>
      <p:sp>
        <p:nvSpPr>
          <p:cNvPr id="158" name="Google Shape;158;p20"/>
          <p:cNvSpPr txBox="1"/>
          <p:nvPr/>
        </p:nvSpPr>
        <p:spPr>
          <a:xfrm>
            <a:off x="4956362" y="5786772"/>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a:solidFill>
                  <a:srgbClr val="7F7F7F"/>
                </a:solidFill>
                <a:latin typeface="Corbel"/>
                <a:ea typeface="Corbel"/>
                <a:cs typeface="Corbel"/>
                <a:sym typeface="Corbel"/>
              </a:rPr>
              <a:t>Esquema 1 (elaboración propia=</a:t>
            </a:r>
            <a:endParaRPr/>
          </a:p>
          <a:p>
            <a:pPr indent="0" lvl="0" marL="64135" marR="0" rtl="0" algn="r">
              <a:lnSpc>
                <a:spcPct val="100000"/>
              </a:lnSpc>
              <a:spcBef>
                <a:spcPts val="0"/>
              </a:spcBef>
              <a:spcAft>
                <a:spcPts val="0"/>
              </a:spcAft>
              <a:buClr>
                <a:srgbClr val="7F7F7F"/>
              </a:buClr>
              <a:buSzPts val="2590"/>
              <a:buFont typeface="Arial"/>
              <a:buNone/>
            </a:pPr>
            <a:r>
              <a:rPr b="0" i="1" lang="es-CL" sz="1200" u="none">
                <a:solidFill>
                  <a:srgbClr val="7F7F7F"/>
                </a:solidFill>
                <a:latin typeface="Corbel"/>
                <a:ea typeface="Corbel"/>
                <a:cs typeface="Corbel"/>
                <a:sym typeface="Corbel"/>
              </a:rPr>
              <a:t>Fuente: Guía docente “Energía eléctrica en Chile”. </a:t>
            </a:r>
            <a:endParaRPr/>
          </a:p>
        </p:txBody>
      </p:sp>
      <p:cxnSp>
        <p:nvCxnSpPr>
          <p:cNvPr id="159" name="Google Shape;159;p20"/>
          <p:cNvCxnSpPr/>
          <p:nvPr/>
        </p:nvCxnSpPr>
        <p:spPr>
          <a:xfrm rot="10800000">
            <a:off x="4528162" y="4138284"/>
            <a:ext cx="651133" cy="0"/>
          </a:xfrm>
          <a:prstGeom prst="straightConnector1">
            <a:avLst/>
          </a:prstGeom>
          <a:noFill/>
          <a:ln cap="rnd" cmpd="sng" w="38100">
            <a:solidFill>
              <a:srgbClr val="3AAFDE"/>
            </a:solidFill>
            <a:prstDash val="dot"/>
            <a:round/>
            <a:headEnd len="sm" w="sm" type="none"/>
            <a:tailEnd len="sm" w="sm" type="none"/>
          </a:ln>
        </p:spPr>
      </p:cxnSp>
      <p:cxnSp>
        <p:nvCxnSpPr>
          <p:cNvPr id="160" name="Google Shape;160;p20"/>
          <p:cNvCxnSpPr/>
          <p:nvPr/>
        </p:nvCxnSpPr>
        <p:spPr>
          <a:xfrm rot="10800000">
            <a:off x="6466690" y="4138284"/>
            <a:ext cx="651133" cy="0"/>
          </a:xfrm>
          <a:prstGeom prst="straightConnector1">
            <a:avLst/>
          </a:prstGeom>
          <a:noFill/>
          <a:ln cap="rnd" cmpd="sng" w="38100">
            <a:solidFill>
              <a:srgbClr val="3AAFDE"/>
            </a:solidFill>
            <a:prstDash val="dot"/>
            <a:round/>
            <a:headEnd len="sm" w="sm" type="none"/>
            <a:tailEnd len="sm" w="sm"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1"/>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166" name="Google Shape;166;p21"/>
          <p:cNvSpPr txBox="1"/>
          <p:nvPr/>
        </p:nvSpPr>
        <p:spPr>
          <a:xfrm>
            <a:off x="595418" y="646644"/>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CAMBIO CLIMÁTICO EN LA ACTUALIDAD:</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HAN AVANZADO LOS PAÍSES PARA CONTROLAR ESTE FENÓMENO?</a:t>
            </a:r>
            <a:endParaRPr b="0" i="0" sz="2400" u="none" cap="none" strike="noStrike">
              <a:solidFill>
                <a:srgbClr val="3AAFDE"/>
              </a:solidFill>
              <a:latin typeface="Calibri"/>
              <a:ea typeface="Calibri"/>
              <a:cs typeface="Calibri"/>
              <a:sym typeface="Calibri"/>
            </a:endParaRPr>
          </a:p>
        </p:txBody>
      </p:sp>
      <p:sp>
        <p:nvSpPr>
          <p:cNvPr id="167" name="Google Shape;167;p21"/>
          <p:cNvSpPr/>
          <p:nvPr/>
        </p:nvSpPr>
        <p:spPr>
          <a:xfrm>
            <a:off x="1193663" y="3606260"/>
            <a:ext cx="6756672" cy="1774588"/>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600">
                <a:solidFill>
                  <a:srgbClr val="7F7F7F"/>
                </a:solidFill>
                <a:latin typeface="Corbel"/>
                <a:ea typeface="Corbel"/>
                <a:cs typeface="Corbel"/>
                <a:sym typeface="Corbel"/>
              </a:rPr>
              <a:t>Chile se ha comprometido a reducir las emisiones de CO2 en un 30% a 2030, fomentar las energías renovables no convencionales (ERNC), impulsar una Ley de Eficiencia Energética, reforestar 100 mil hectáreas de bosque principalmente nativo, desarrollar 14 planes de descontaminación a 2018 e impulsar impuestos verdes a emisiones de industrias y automóviles (Ministerio del Medio Ambiente, 2017). </a:t>
            </a:r>
            <a:endParaRPr/>
          </a:p>
        </p:txBody>
      </p:sp>
      <p:pic>
        <p:nvPicPr>
          <p:cNvPr id="168" name="Google Shape;168;p21"/>
          <p:cNvPicPr preferRelativeResize="0"/>
          <p:nvPr/>
        </p:nvPicPr>
        <p:blipFill rotWithShape="1">
          <a:blip r:embed="rId4">
            <a:alphaModFix/>
          </a:blip>
          <a:srcRect b="0" l="0" r="0" t="0"/>
          <a:stretch/>
        </p:blipFill>
        <p:spPr>
          <a:xfrm>
            <a:off x="3944776" y="2017815"/>
            <a:ext cx="1254447" cy="127578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2"/>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EL SECTOR ENERGÉTICO EN CHILE: MATRIZ ENERGÉTICA</a:t>
            </a:r>
            <a:endParaRPr b="0" i="0" sz="2400" u="none" cap="none" strike="noStrike">
              <a:solidFill>
                <a:srgbClr val="3AAFDE"/>
              </a:solidFill>
              <a:latin typeface="Calibri"/>
              <a:ea typeface="Calibri"/>
              <a:cs typeface="Calibri"/>
              <a:sym typeface="Calibri"/>
            </a:endParaRPr>
          </a:p>
        </p:txBody>
      </p:sp>
      <p:pic>
        <p:nvPicPr>
          <p:cNvPr id="174" name="Google Shape;174;p22"/>
          <p:cNvPicPr preferRelativeResize="0"/>
          <p:nvPr/>
        </p:nvPicPr>
        <p:blipFill rotWithShape="1">
          <a:blip r:embed="rId4">
            <a:alphaModFix/>
          </a:blip>
          <a:srcRect b="0" l="0" r="0" t="0"/>
          <a:stretch/>
        </p:blipFill>
        <p:spPr>
          <a:xfrm>
            <a:off x="2030244" y="1799393"/>
            <a:ext cx="5083511" cy="3867116"/>
          </a:xfrm>
          <a:prstGeom prst="rect">
            <a:avLst/>
          </a:prstGeom>
          <a:noFill/>
          <a:ln>
            <a:noFill/>
          </a:ln>
        </p:spPr>
      </p:pic>
      <p:sp>
        <p:nvSpPr>
          <p:cNvPr id="175" name="Google Shape;175;p22"/>
          <p:cNvSpPr txBox="1"/>
          <p:nvPr/>
        </p:nvSpPr>
        <p:spPr>
          <a:xfrm>
            <a:off x="2030244" y="5666509"/>
            <a:ext cx="639290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100">
                <a:solidFill>
                  <a:srgbClr val="7F7F7F"/>
                </a:solidFill>
                <a:latin typeface="Corbel"/>
                <a:ea typeface="Corbel"/>
                <a:cs typeface="Corbel"/>
                <a:sym typeface="Corbel"/>
              </a:rPr>
              <a:t>Figura 2: Dependencia energética en Chile. Valores promedio de los últimos cinco años (Bustamante, Rozas, Cepeda, &amp; Encinas, 2009).</a:t>
            </a:r>
            <a:endParaRPr/>
          </a:p>
          <a:p>
            <a:pPr indent="0" lvl="0" marL="64135" marR="0" rtl="0" algn="r">
              <a:lnSpc>
                <a:spcPct val="100000"/>
              </a:lnSpc>
              <a:spcBef>
                <a:spcPts val="0"/>
              </a:spcBef>
              <a:spcAft>
                <a:spcPts val="0"/>
              </a:spcAft>
              <a:buClr>
                <a:srgbClr val="7F7F7F"/>
              </a:buClr>
              <a:buSzPts val="2590"/>
              <a:buFont typeface="Arial"/>
              <a:buNone/>
            </a:pPr>
            <a:r>
              <a:rPr i="1" lang="es-CL" sz="1100">
                <a:solidFill>
                  <a:srgbClr val="7F7F7F"/>
                </a:solidFill>
                <a:latin typeface="Corbel"/>
                <a:ea typeface="Corbel"/>
                <a:cs typeface="Corbel"/>
                <a:sym typeface="Corbel"/>
              </a:rPr>
              <a:t>Fuente: Guía docente “Energía eléctrica en Chile”.</a:t>
            </a:r>
            <a:endParaRPr/>
          </a:p>
          <a:p>
            <a:pPr indent="0" lvl="0" marL="64135" marR="0" rtl="0" algn="r">
              <a:lnSpc>
                <a:spcPct val="100000"/>
              </a:lnSpc>
              <a:spcBef>
                <a:spcPts val="0"/>
              </a:spcBef>
              <a:spcAft>
                <a:spcPts val="0"/>
              </a:spcAft>
              <a:buClr>
                <a:srgbClr val="7F7F7F"/>
              </a:buClr>
              <a:buSzPts val="2590"/>
              <a:buFont typeface="Arial"/>
              <a:buNone/>
            </a:pPr>
            <a:r>
              <a:t/>
            </a:r>
            <a:endParaRPr i="1" sz="1100">
              <a:solidFill>
                <a:srgbClr val="7F7F7F"/>
              </a:solidFill>
              <a:latin typeface="Corbel"/>
              <a:ea typeface="Corbel"/>
              <a:cs typeface="Corbel"/>
              <a:sym typeface="Corbel"/>
            </a:endParaRPr>
          </a:p>
        </p:txBody>
      </p:sp>
      <p:sp>
        <p:nvSpPr>
          <p:cNvPr id="176" name="Google Shape;176;p22"/>
          <p:cNvSpPr/>
          <p:nvPr/>
        </p:nvSpPr>
        <p:spPr>
          <a:xfrm>
            <a:off x="595418" y="987564"/>
            <a:ext cx="7980218" cy="738664"/>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En Chile, cerca del 60% de la energía consumida es importada como crudo y derivados del petróleo. Esto lo convierte en un país subordinado a la inestabilidad y volatilidad de los precios en los mercados internacionales, en términos de costos y suministros.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23"/>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182" name="Google Shape;182;p23"/>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pic>
        <p:nvPicPr>
          <p:cNvPr id="187" name="Google Shape;187;p24"/>
          <p:cNvPicPr preferRelativeResize="0"/>
          <p:nvPr/>
        </p:nvPicPr>
        <p:blipFill rotWithShape="1">
          <a:blip r:embed="rId4">
            <a:alphaModFix/>
          </a:blip>
          <a:srcRect b="0" l="0" r="0" t="0"/>
          <a:stretch/>
        </p:blipFill>
        <p:spPr>
          <a:xfrm>
            <a:off x="2517775" y="2249659"/>
            <a:ext cx="4108449" cy="3551999"/>
          </a:xfrm>
          <a:prstGeom prst="rect">
            <a:avLst/>
          </a:prstGeom>
          <a:noFill/>
          <a:ln>
            <a:noFill/>
          </a:ln>
        </p:spPr>
      </p:pic>
      <p:sp>
        <p:nvSpPr>
          <p:cNvPr id="188" name="Google Shape;188;p24"/>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189" name="Google Shape;189;p24"/>
          <p:cNvSpPr txBox="1"/>
          <p:nvPr/>
        </p:nvSpPr>
        <p:spPr>
          <a:xfrm>
            <a:off x="6464023" y="3665204"/>
            <a:ext cx="18088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ENERGÍA EÓLICA Y SOLAR</a:t>
            </a:r>
            <a:endParaRPr/>
          </a:p>
        </p:txBody>
      </p:sp>
      <p:sp>
        <p:nvSpPr>
          <p:cNvPr id="190" name="Google Shape;190;p24"/>
          <p:cNvSpPr txBox="1"/>
          <p:nvPr/>
        </p:nvSpPr>
        <p:spPr>
          <a:xfrm>
            <a:off x="7703837" y="3333422"/>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1%</a:t>
            </a:r>
            <a:endParaRPr/>
          </a:p>
        </p:txBody>
      </p:sp>
      <p:cxnSp>
        <p:nvCxnSpPr>
          <p:cNvPr id="191" name="Google Shape;191;p24"/>
          <p:cNvCxnSpPr/>
          <p:nvPr/>
        </p:nvCxnSpPr>
        <p:spPr>
          <a:xfrm rot="10800000">
            <a:off x="5393009" y="3945435"/>
            <a:ext cx="2750044" cy="0"/>
          </a:xfrm>
          <a:prstGeom prst="straightConnector1">
            <a:avLst/>
          </a:prstGeom>
          <a:noFill/>
          <a:ln cap="rnd" cmpd="sng" w="38100">
            <a:solidFill>
              <a:srgbClr val="318FB3"/>
            </a:solidFill>
            <a:prstDash val="dot"/>
            <a:round/>
            <a:headEnd len="sm" w="sm" type="none"/>
            <a:tailEnd len="sm" w="sm" type="none"/>
          </a:ln>
        </p:spPr>
      </p:cxnSp>
      <p:sp>
        <p:nvSpPr>
          <p:cNvPr id="192" name="Google Shape;192;p24"/>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 name="Shape 196"/>
        <p:cNvGrpSpPr/>
        <p:nvPr/>
      </p:nvGrpSpPr>
      <p:grpSpPr>
        <a:xfrm>
          <a:off x="0" y="0"/>
          <a:ext cx="0" cy="0"/>
          <a:chOff x="0" y="0"/>
          <a:chExt cx="0" cy="0"/>
        </a:xfrm>
      </p:grpSpPr>
      <p:pic>
        <p:nvPicPr>
          <p:cNvPr id="197" name="Google Shape;197;p25"/>
          <p:cNvPicPr preferRelativeResize="0"/>
          <p:nvPr/>
        </p:nvPicPr>
        <p:blipFill rotWithShape="1">
          <a:blip r:embed="rId4">
            <a:alphaModFix/>
          </a:blip>
          <a:srcRect b="0" l="0" r="0" t="0"/>
          <a:stretch/>
        </p:blipFill>
        <p:spPr>
          <a:xfrm>
            <a:off x="2517775" y="2249659"/>
            <a:ext cx="4108449" cy="3551999"/>
          </a:xfrm>
          <a:prstGeom prst="rect">
            <a:avLst/>
          </a:prstGeom>
          <a:noFill/>
          <a:ln>
            <a:noFill/>
          </a:ln>
        </p:spPr>
      </p:pic>
      <p:sp>
        <p:nvSpPr>
          <p:cNvPr id="198" name="Google Shape;198;p25"/>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199" name="Google Shape;199;p25"/>
          <p:cNvSpPr txBox="1"/>
          <p:nvPr/>
        </p:nvSpPr>
        <p:spPr>
          <a:xfrm>
            <a:off x="6464023" y="3665204"/>
            <a:ext cx="18088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ENERGÍA EÓLICA Y SOLAR</a:t>
            </a:r>
            <a:endParaRPr/>
          </a:p>
        </p:txBody>
      </p:sp>
      <p:sp>
        <p:nvSpPr>
          <p:cNvPr id="200" name="Google Shape;200;p25"/>
          <p:cNvSpPr txBox="1"/>
          <p:nvPr/>
        </p:nvSpPr>
        <p:spPr>
          <a:xfrm>
            <a:off x="7703837" y="3333422"/>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1%</a:t>
            </a:r>
            <a:endParaRPr/>
          </a:p>
        </p:txBody>
      </p:sp>
      <p:cxnSp>
        <p:nvCxnSpPr>
          <p:cNvPr id="201" name="Google Shape;201;p25"/>
          <p:cNvCxnSpPr/>
          <p:nvPr/>
        </p:nvCxnSpPr>
        <p:spPr>
          <a:xfrm rot="10800000">
            <a:off x="5393009" y="3945435"/>
            <a:ext cx="2750044" cy="0"/>
          </a:xfrm>
          <a:prstGeom prst="straightConnector1">
            <a:avLst/>
          </a:prstGeom>
          <a:noFill/>
          <a:ln cap="rnd" cmpd="sng" w="38100">
            <a:solidFill>
              <a:srgbClr val="318FB3"/>
            </a:solidFill>
            <a:prstDash val="dot"/>
            <a:round/>
            <a:headEnd len="sm" w="sm" type="none"/>
            <a:tailEnd len="sm" w="sm" type="none"/>
          </a:ln>
        </p:spPr>
      </p:cxnSp>
      <p:sp>
        <p:nvSpPr>
          <p:cNvPr id="202" name="Google Shape;202;p25"/>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
        <p:nvSpPr>
          <p:cNvPr id="203" name="Google Shape;203;p25"/>
          <p:cNvSpPr txBox="1"/>
          <p:nvPr/>
        </p:nvSpPr>
        <p:spPr>
          <a:xfrm>
            <a:off x="5650827" y="3265959"/>
            <a:ext cx="1669048"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HIDROELECTRICIDAD</a:t>
            </a:r>
            <a:endParaRPr/>
          </a:p>
        </p:txBody>
      </p:sp>
      <p:sp>
        <p:nvSpPr>
          <p:cNvPr id="204" name="Google Shape;204;p25"/>
          <p:cNvSpPr txBox="1"/>
          <p:nvPr/>
        </p:nvSpPr>
        <p:spPr>
          <a:xfrm>
            <a:off x="6750802" y="2934177"/>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7%</a:t>
            </a:r>
            <a:endParaRPr/>
          </a:p>
        </p:txBody>
      </p:sp>
      <p:cxnSp>
        <p:nvCxnSpPr>
          <p:cNvPr id="205" name="Google Shape;205;p25"/>
          <p:cNvCxnSpPr/>
          <p:nvPr/>
        </p:nvCxnSpPr>
        <p:spPr>
          <a:xfrm rot="10800000">
            <a:off x="5510988" y="3546190"/>
            <a:ext cx="1679030"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pic>
        <p:nvPicPr>
          <p:cNvPr id="210" name="Google Shape;210;p26"/>
          <p:cNvPicPr preferRelativeResize="0"/>
          <p:nvPr/>
        </p:nvPicPr>
        <p:blipFill rotWithShape="1">
          <a:blip r:embed="rId4">
            <a:alphaModFix/>
          </a:blip>
          <a:srcRect b="0" l="0" r="0" t="0"/>
          <a:stretch/>
        </p:blipFill>
        <p:spPr>
          <a:xfrm>
            <a:off x="2517775" y="2249659"/>
            <a:ext cx="4108449" cy="3551999"/>
          </a:xfrm>
          <a:prstGeom prst="rect">
            <a:avLst/>
          </a:prstGeom>
          <a:noFill/>
          <a:ln>
            <a:noFill/>
          </a:ln>
        </p:spPr>
      </p:pic>
      <p:sp>
        <p:nvSpPr>
          <p:cNvPr id="211" name="Google Shape;211;p26"/>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212" name="Google Shape;212;p26"/>
          <p:cNvSpPr txBox="1"/>
          <p:nvPr/>
        </p:nvSpPr>
        <p:spPr>
          <a:xfrm>
            <a:off x="5538189" y="2568191"/>
            <a:ext cx="119109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213" name="Google Shape;213;p26"/>
          <p:cNvSpPr txBox="1"/>
          <p:nvPr/>
        </p:nvSpPr>
        <p:spPr>
          <a:xfrm>
            <a:off x="6112550" y="2249659"/>
            <a:ext cx="5958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13%</a:t>
            </a:r>
            <a:endParaRPr/>
          </a:p>
        </p:txBody>
      </p:sp>
      <p:sp>
        <p:nvSpPr>
          <p:cNvPr id="214" name="Google Shape;214;p26"/>
          <p:cNvSpPr txBox="1"/>
          <p:nvPr/>
        </p:nvSpPr>
        <p:spPr>
          <a:xfrm>
            <a:off x="6464023" y="3665204"/>
            <a:ext cx="18088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ENERGÍA EÓLICA Y SOLAR</a:t>
            </a:r>
            <a:endParaRPr/>
          </a:p>
        </p:txBody>
      </p:sp>
      <p:sp>
        <p:nvSpPr>
          <p:cNvPr id="215" name="Google Shape;215;p26"/>
          <p:cNvSpPr txBox="1"/>
          <p:nvPr/>
        </p:nvSpPr>
        <p:spPr>
          <a:xfrm>
            <a:off x="7703837" y="3333422"/>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1%</a:t>
            </a:r>
            <a:endParaRPr/>
          </a:p>
        </p:txBody>
      </p:sp>
      <p:cxnSp>
        <p:nvCxnSpPr>
          <p:cNvPr id="216" name="Google Shape;216;p26"/>
          <p:cNvCxnSpPr/>
          <p:nvPr/>
        </p:nvCxnSpPr>
        <p:spPr>
          <a:xfrm rot="10800000">
            <a:off x="4780474" y="2848234"/>
            <a:ext cx="1838523" cy="0"/>
          </a:xfrm>
          <a:prstGeom prst="straightConnector1">
            <a:avLst/>
          </a:prstGeom>
          <a:noFill/>
          <a:ln cap="rnd" cmpd="sng" w="38100">
            <a:solidFill>
              <a:srgbClr val="36A2CD"/>
            </a:solidFill>
            <a:prstDash val="dot"/>
            <a:round/>
            <a:headEnd len="sm" w="sm" type="none"/>
            <a:tailEnd len="sm" w="sm" type="none"/>
          </a:ln>
        </p:spPr>
      </p:cxnSp>
      <p:cxnSp>
        <p:nvCxnSpPr>
          <p:cNvPr id="217" name="Google Shape;217;p26"/>
          <p:cNvCxnSpPr/>
          <p:nvPr/>
        </p:nvCxnSpPr>
        <p:spPr>
          <a:xfrm rot="10800000">
            <a:off x="5393009" y="3945435"/>
            <a:ext cx="2750044" cy="0"/>
          </a:xfrm>
          <a:prstGeom prst="straightConnector1">
            <a:avLst/>
          </a:prstGeom>
          <a:noFill/>
          <a:ln cap="rnd" cmpd="sng" w="38100">
            <a:solidFill>
              <a:srgbClr val="318FB3"/>
            </a:solidFill>
            <a:prstDash val="dot"/>
            <a:round/>
            <a:headEnd len="sm" w="sm" type="none"/>
            <a:tailEnd len="sm" w="sm" type="none"/>
          </a:ln>
        </p:spPr>
      </p:cxnSp>
      <p:sp>
        <p:nvSpPr>
          <p:cNvPr id="218" name="Google Shape;218;p26"/>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
        <p:nvSpPr>
          <p:cNvPr id="219" name="Google Shape;219;p26"/>
          <p:cNvSpPr txBox="1"/>
          <p:nvPr/>
        </p:nvSpPr>
        <p:spPr>
          <a:xfrm>
            <a:off x="5650827" y="3265959"/>
            <a:ext cx="1669048"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HIDROELECTRICIDAD</a:t>
            </a:r>
            <a:endParaRPr/>
          </a:p>
        </p:txBody>
      </p:sp>
      <p:sp>
        <p:nvSpPr>
          <p:cNvPr id="220" name="Google Shape;220;p26"/>
          <p:cNvSpPr txBox="1"/>
          <p:nvPr/>
        </p:nvSpPr>
        <p:spPr>
          <a:xfrm>
            <a:off x="6750802" y="2934177"/>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7%</a:t>
            </a:r>
            <a:endParaRPr/>
          </a:p>
        </p:txBody>
      </p:sp>
      <p:cxnSp>
        <p:nvCxnSpPr>
          <p:cNvPr id="221" name="Google Shape;221;p26"/>
          <p:cNvCxnSpPr/>
          <p:nvPr/>
        </p:nvCxnSpPr>
        <p:spPr>
          <a:xfrm rot="10800000">
            <a:off x="5510988" y="3546190"/>
            <a:ext cx="1679030"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 name="Shape 225"/>
        <p:cNvGrpSpPr/>
        <p:nvPr/>
      </p:nvGrpSpPr>
      <p:grpSpPr>
        <a:xfrm>
          <a:off x="0" y="0"/>
          <a:ext cx="0" cy="0"/>
          <a:chOff x="0" y="0"/>
          <a:chExt cx="0" cy="0"/>
        </a:xfrm>
      </p:grpSpPr>
      <p:pic>
        <p:nvPicPr>
          <p:cNvPr id="226" name="Google Shape;226;p27"/>
          <p:cNvPicPr preferRelativeResize="0"/>
          <p:nvPr/>
        </p:nvPicPr>
        <p:blipFill rotWithShape="1">
          <a:blip r:embed="rId4">
            <a:alphaModFix/>
          </a:blip>
          <a:srcRect b="0" l="0" r="0" t="0"/>
          <a:stretch/>
        </p:blipFill>
        <p:spPr>
          <a:xfrm>
            <a:off x="2517775" y="2249659"/>
            <a:ext cx="4108449" cy="3551999"/>
          </a:xfrm>
          <a:prstGeom prst="rect">
            <a:avLst/>
          </a:prstGeom>
          <a:noFill/>
          <a:ln>
            <a:noFill/>
          </a:ln>
        </p:spPr>
      </p:pic>
      <p:sp>
        <p:nvSpPr>
          <p:cNvPr id="227" name="Google Shape;227;p27"/>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228" name="Google Shape;228;p27"/>
          <p:cNvSpPr txBox="1"/>
          <p:nvPr/>
        </p:nvSpPr>
        <p:spPr>
          <a:xfrm>
            <a:off x="5538189" y="2568191"/>
            <a:ext cx="119109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229" name="Google Shape;229;p27"/>
          <p:cNvSpPr txBox="1"/>
          <p:nvPr/>
        </p:nvSpPr>
        <p:spPr>
          <a:xfrm>
            <a:off x="6112550" y="2249659"/>
            <a:ext cx="5958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13%</a:t>
            </a:r>
            <a:endParaRPr/>
          </a:p>
        </p:txBody>
      </p:sp>
      <p:sp>
        <p:nvSpPr>
          <p:cNvPr id="230" name="Google Shape;230;p27"/>
          <p:cNvSpPr txBox="1"/>
          <p:nvPr/>
        </p:nvSpPr>
        <p:spPr>
          <a:xfrm>
            <a:off x="6464023" y="3665204"/>
            <a:ext cx="18088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ENERGÍA EÓLICA Y SOLAR</a:t>
            </a:r>
            <a:endParaRPr/>
          </a:p>
        </p:txBody>
      </p:sp>
      <p:sp>
        <p:nvSpPr>
          <p:cNvPr id="231" name="Google Shape;231;p27"/>
          <p:cNvSpPr txBox="1"/>
          <p:nvPr/>
        </p:nvSpPr>
        <p:spPr>
          <a:xfrm>
            <a:off x="7703837" y="3333422"/>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1%</a:t>
            </a:r>
            <a:endParaRPr/>
          </a:p>
        </p:txBody>
      </p:sp>
      <p:cxnSp>
        <p:nvCxnSpPr>
          <p:cNvPr id="232" name="Google Shape;232;p27"/>
          <p:cNvCxnSpPr/>
          <p:nvPr/>
        </p:nvCxnSpPr>
        <p:spPr>
          <a:xfrm rot="10800000">
            <a:off x="4780474" y="2848234"/>
            <a:ext cx="1838523" cy="0"/>
          </a:xfrm>
          <a:prstGeom prst="straightConnector1">
            <a:avLst/>
          </a:prstGeom>
          <a:noFill/>
          <a:ln cap="rnd" cmpd="sng" w="38100">
            <a:solidFill>
              <a:srgbClr val="36A2CD"/>
            </a:solidFill>
            <a:prstDash val="dot"/>
            <a:round/>
            <a:headEnd len="sm" w="sm" type="none"/>
            <a:tailEnd len="sm" w="sm" type="none"/>
          </a:ln>
        </p:spPr>
      </p:cxnSp>
      <p:cxnSp>
        <p:nvCxnSpPr>
          <p:cNvPr id="233" name="Google Shape;233;p27"/>
          <p:cNvCxnSpPr/>
          <p:nvPr/>
        </p:nvCxnSpPr>
        <p:spPr>
          <a:xfrm rot="10800000">
            <a:off x="5393009" y="3945435"/>
            <a:ext cx="2750044" cy="0"/>
          </a:xfrm>
          <a:prstGeom prst="straightConnector1">
            <a:avLst/>
          </a:prstGeom>
          <a:noFill/>
          <a:ln cap="rnd" cmpd="sng" w="38100">
            <a:solidFill>
              <a:srgbClr val="318FB3"/>
            </a:solidFill>
            <a:prstDash val="dot"/>
            <a:round/>
            <a:headEnd len="sm" w="sm" type="none"/>
            <a:tailEnd len="sm" w="sm" type="none"/>
          </a:ln>
        </p:spPr>
      </p:cxnSp>
      <p:sp>
        <p:nvSpPr>
          <p:cNvPr id="234" name="Google Shape;234;p27"/>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
        <p:nvSpPr>
          <p:cNvPr id="235" name="Google Shape;235;p27"/>
          <p:cNvSpPr txBox="1"/>
          <p:nvPr/>
        </p:nvSpPr>
        <p:spPr>
          <a:xfrm>
            <a:off x="2047481" y="2711777"/>
            <a:ext cx="14494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BIOMASA-BIOGÁS</a:t>
            </a:r>
            <a:endParaRPr/>
          </a:p>
        </p:txBody>
      </p:sp>
      <p:sp>
        <p:nvSpPr>
          <p:cNvPr id="236" name="Google Shape;236;p27"/>
          <p:cNvSpPr txBox="1"/>
          <p:nvPr/>
        </p:nvSpPr>
        <p:spPr>
          <a:xfrm>
            <a:off x="2066520" y="2417244"/>
            <a:ext cx="6126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9ACDB"/>
                </a:solidFill>
                <a:latin typeface="Corbel"/>
                <a:ea typeface="Corbel"/>
                <a:cs typeface="Corbel"/>
                <a:sym typeface="Corbel"/>
              </a:rPr>
              <a:t>24%</a:t>
            </a:r>
            <a:endParaRPr/>
          </a:p>
        </p:txBody>
      </p:sp>
      <p:cxnSp>
        <p:nvCxnSpPr>
          <p:cNvPr id="237" name="Google Shape;237;p27"/>
          <p:cNvCxnSpPr/>
          <p:nvPr/>
        </p:nvCxnSpPr>
        <p:spPr>
          <a:xfrm rot="10800000">
            <a:off x="2063159" y="3029920"/>
            <a:ext cx="1838523" cy="0"/>
          </a:xfrm>
          <a:prstGeom prst="straightConnector1">
            <a:avLst/>
          </a:prstGeom>
          <a:noFill/>
          <a:ln cap="rnd" cmpd="sng" w="38100">
            <a:solidFill>
              <a:srgbClr val="3AAFDE"/>
            </a:solidFill>
            <a:prstDash val="dot"/>
            <a:round/>
            <a:headEnd len="sm" w="sm" type="none"/>
            <a:tailEnd len="sm" w="sm" type="none"/>
          </a:ln>
        </p:spPr>
      </p:cxnSp>
      <p:sp>
        <p:nvSpPr>
          <p:cNvPr id="238" name="Google Shape;238;p27"/>
          <p:cNvSpPr txBox="1"/>
          <p:nvPr/>
        </p:nvSpPr>
        <p:spPr>
          <a:xfrm>
            <a:off x="5650827" y="3265959"/>
            <a:ext cx="1669048"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HIDROELECTRICIDAD</a:t>
            </a:r>
            <a:endParaRPr/>
          </a:p>
        </p:txBody>
      </p:sp>
      <p:sp>
        <p:nvSpPr>
          <p:cNvPr id="239" name="Google Shape;239;p27"/>
          <p:cNvSpPr txBox="1"/>
          <p:nvPr/>
        </p:nvSpPr>
        <p:spPr>
          <a:xfrm>
            <a:off x="6750802" y="2934177"/>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7%</a:t>
            </a:r>
            <a:endParaRPr/>
          </a:p>
        </p:txBody>
      </p:sp>
      <p:cxnSp>
        <p:nvCxnSpPr>
          <p:cNvPr id="240" name="Google Shape;240;p27"/>
          <p:cNvCxnSpPr/>
          <p:nvPr/>
        </p:nvCxnSpPr>
        <p:spPr>
          <a:xfrm rot="10800000">
            <a:off x="5510988" y="3546190"/>
            <a:ext cx="1679030"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pic>
        <p:nvPicPr>
          <p:cNvPr id="245" name="Google Shape;245;p28"/>
          <p:cNvPicPr preferRelativeResize="0"/>
          <p:nvPr/>
        </p:nvPicPr>
        <p:blipFill rotWithShape="1">
          <a:blip r:embed="rId4">
            <a:alphaModFix/>
          </a:blip>
          <a:srcRect b="0" l="0" r="0" t="0"/>
          <a:stretch/>
        </p:blipFill>
        <p:spPr>
          <a:xfrm>
            <a:off x="2517775" y="2249659"/>
            <a:ext cx="4108449" cy="3551999"/>
          </a:xfrm>
          <a:prstGeom prst="rect">
            <a:avLst/>
          </a:prstGeom>
          <a:noFill/>
          <a:ln>
            <a:noFill/>
          </a:ln>
        </p:spPr>
      </p:pic>
      <p:sp>
        <p:nvSpPr>
          <p:cNvPr id="246" name="Google Shape;246;p28"/>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247" name="Google Shape;247;p28"/>
          <p:cNvSpPr txBox="1"/>
          <p:nvPr/>
        </p:nvSpPr>
        <p:spPr>
          <a:xfrm>
            <a:off x="1497876" y="4504420"/>
            <a:ext cx="7938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CARBÓN</a:t>
            </a:r>
            <a:endParaRPr/>
          </a:p>
        </p:txBody>
      </p:sp>
      <p:sp>
        <p:nvSpPr>
          <p:cNvPr id="248" name="Google Shape;248;p28"/>
          <p:cNvSpPr txBox="1"/>
          <p:nvPr/>
        </p:nvSpPr>
        <p:spPr>
          <a:xfrm>
            <a:off x="1516915" y="4209887"/>
            <a:ext cx="5963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4CC2E6"/>
                </a:solidFill>
                <a:latin typeface="Corbel"/>
                <a:ea typeface="Corbel"/>
                <a:cs typeface="Corbel"/>
                <a:sym typeface="Corbel"/>
              </a:rPr>
              <a:t>25%</a:t>
            </a:r>
            <a:endParaRPr/>
          </a:p>
        </p:txBody>
      </p:sp>
      <p:sp>
        <p:nvSpPr>
          <p:cNvPr id="249" name="Google Shape;249;p28"/>
          <p:cNvSpPr txBox="1"/>
          <p:nvPr/>
        </p:nvSpPr>
        <p:spPr>
          <a:xfrm>
            <a:off x="5538189" y="2568191"/>
            <a:ext cx="119109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250" name="Google Shape;250;p28"/>
          <p:cNvSpPr txBox="1"/>
          <p:nvPr/>
        </p:nvSpPr>
        <p:spPr>
          <a:xfrm>
            <a:off x="6112550" y="2249659"/>
            <a:ext cx="5958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13%</a:t>
            </a:r>
            <a:endParaRPr/>
          </a:p>
        </p:txBody>
      </p:sp>
      <p:sp>
        <p:nvSpPr>
          <p:cNvPr id="251" name="Google Shape;251;p28"/>
          <p:cNvSpPr txBox="1"/>
          <p:nvPr/>
        </p:nvSpPr>
        <p:spPr>
          <a:xfrm>
            <a:off x="6464023" y="3665204"/>
            <a:ext cx="18088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ENERGÍA EÓLICA Y SOLAR</a:t>
            </a:r>
            <a:endParaRPr/>
          </a:p>
        </p:txBody>
      </p:sp>
      <p:sp>
        <p:nvSpPr>
          <p:cNvPr id="252" name="Google Shape;252;p28"/>
          <p:cNvSpPr txBox="1"/>
          <p:nvPr/>
        </p:nvSpPr>
        <p:spPr>
          <a:xfrm>
            <a:off x="7703837" y="3333422"/>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1%</a:t>
            </a:r>
            <a:endParaRPr/>
          </a:p>
        </p:txBody>
      </p:sp>
      <p:cxnSp>
        <p:nvCxnSpPr>
          <p:cNvPr id="253" name="Google Shape;253;p28"/>
          <p:cNvCxnSpPr/>
          <p:nvPr/>
        </p:nvCxnSpPr>
        <p:spPr>
          <a:xfrm rot="10800000">
            <a:off x="1513554" y="4822563"/>
            <a:ext cx="1838523" cy="0"/>
          </a:xfrm>
          <a:prstGeom prst="straightConnector1">
            <a:avLst/>
          </a:prstGeom>
          <a:noFill/>
          <a:ln cap="rnd" cmpd="sng" w="38100">
            <a:solidFill>
              <a:srgbClr val="4CC2E6"/>
            </a:solidFill>
            <a:prstDash val="dot"/>
            <a:round/>
            <a:headEnd len="sm" w="sm" type="none"/>
            <a:tailEnd len="sm" w="sm" type="none"/>
          </a:ln>
        </p:spPr>
      </p:cxnSp>
      <p:cxnSp>
        <p:nvCxnSpPr>
          <p:cNvPr id="254" name="Google Shape;254;p28"/>
          <p:cNvCxnSpPr/>
          <p:nvPr/>
        </p:nvCxnSpPr>
        <p:spPr>
          <a:xfrm rot="10800000">
            <a:off x="4780474" y="2848234"/>
            <a:ext cx="1838523" cy="0"/>
          </a:xfrm>
          <a:prstGeom prst="straightConnector1">
            <a:avLst/>
          </a:prstGeom>
          <a:noFill/>
          <a:ln cap="rnd" cmpd="sng" w="38100">
            <a:solidFill>
              <a:srgbClr val="36A2CD"/>
            </a:solidFill>
            <a:prstDash val="dot"/>
            <a:round/>
            <a:headEnd len="sm" w="sm" type="none"/>
            <a:tailEnd len="sm" w="sm" type="none"/>
          </a:ln>
        </p:spPr>
      </p:cxnSp>
      <p:cxnSp>
        <p:nvCxnSpPr>
          <p:cNvPr id="255" name="Google Shape;255;p28"/>
          <p:cNvCxnSpPr/>
          <p:nvPr/>
        </p:nvCxnSpPr>
        <p:spPr>
          <a:xfrm rot="10800000">
            <a:off x="5393009" y="3945435"/>
            <a:ext cx="2750044" cy="0"/>
          </a:xfrm>
          <a:prstGeom prst="straightConnector1">
            <a:avLst/>
          </a:prstGeom>
          <a:noFill/>
          <a:ln cap="rnd" cmpd="sng" w="38100">
            <a:solidFill>
              <a:srgbClr val="318FB3"/>
            </a:solidFill>
            <a:prstDash val="dot"/>
            <a:round/>
            <a:headEnd len="sm" w="sm" type="none"/>
            <a:tailEnd len="sm" w="sm" type="none"/>
          </a:ln>
        </p:spPr>
      </p:cxnSp>
      <p:sp>
        <p:nvSpPr>
          <p:cNvPr id="256" name="Google Shape;256;p28"/>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
        <p:nvSpPr>
          <p:cNvPr id="257" name="Google Shape;257;p28"/>
          <p:cNvSpPr txBox="1"/>
          <p:nvPr/>
        </p:nvSpPr>
        <p:spPr>
          <a:xfrm>
            <a:off x="2047481" y="2711777"/>
            <a:ext cx="14494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BIOMASA-BIOGÁS</a:t>
            </a:r>
            <a:endParaRPr/>
          </a:p>
        </p:txBody>
      </p:sp>
      <p:sp>
        <p:nvSpPr>
          <p:cNvPr id="258" name="Google Shape;258;p28"/>
          <p:cNvSpPr txBox="1"/>
          <p:nvPr/>
        </p:nvSpPr>
        <p:spPr>
          <a:xfrm>
            <a:off x="2066520" y="2417244"/>
            <a:ext cx="6126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9ACDB"/>
                </a:solidFill>
                <a:latin typeface="Corbel"/>
                <a:ea typeface="Corbel"/>
                <a:cs typeface="Corbel"/>
                <a:sym typeface="Corbel"/>
              </a:rPr>
              <a:t>24%</a:t>
            </a:r>
            <a:endParaRPr/>
          </a:p>
        </p:txBody>
      </p:sp>
      <p:cxnSp>
        <p:nvCxnSpPr>
          <p:cNvPr id="259" name="Google Shape;259;p28"/>
          <p:cNvCxnSpPr/>
          <p:nvPr/>
        </p:nvCxnSpPr>
        <p:spPr>
          <a:xfrm rot="10800000">
            <a:off x="2063159" y="3029920"/>
            <a:ext cx="1838523" cy="0"/>
          </a:xfrm>
          <a:prstGeom prst="straightConnector1">
            <a:avLst/>
          </a:prstGeom>
          <a:noFill/>
          <a:ln cap="rnd" cmpd="sng" w="38100">
            <a:solidFill>
              <a:srgbClr val="3AAFDE"/>
            </a:solidFill>
            <a:prstDash val="dot"/>
            <a:round/>
            <a:headEnd len="sm" w="sm" type="none"/>
            <a:tailEnd len="sm" w="sm" type="none"/>
          </a:ln>
        </p:spPr>
      </p:cxnSp>
      <p:sp>
        <p:nvSpPr>
          <p:cNvPr id="260" name="Google Shape;260;p28"/>
          <p:cNvSpPr txBox="1"/>
          <p:nvPr/>
        </p:nvSpPr>
        <p:spPr>
          <a:xfrm>
            <a:off x="5650827" y="3265959"/>
            <a:ext cx="1669048"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HIDROELECTRICIDAD</a:t>
            </a:r>
            <a:endParaRPr/>
          </a:p>
        </p:txBody>
      </p:sp>
      <p:sp>
        <p:nvSpPr>
          <p:cNvPr id="261" name="Google Shape;261;p28"/>
          <p:cNvSpPr txBox="1"/>
          <p:nvPr/>
        </p:nvSpPr>
        <p:spPr>
          <a:xfrm>
            <a:off x="6750802" y="2934177"/>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7%</a:t>
            </a:r>
            <a:endParaRPr/>
          </a:p>
        </p:txBody>
      </p:sp>
      <p:cxnSp>
        <p:nvCxnSpPr>
          <p:cNvPr id="262" name="Google Shape;262;p28"/>
          <p:cNvCxnSpPr/>
          <p:nvPr/>
        </p:nvCxnSpPr>
        <p:spPr>
          <a:xfrm rot="10800000">
            <a:off x="5510988" y="3546190"/>
            <a:ext cx="1679030"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pic>
        <p:nvPicPr>
          <p:cNvPr id="267" name="Google Shape;267;p29"/>
          <p:cNvPicPr preferRelativeResize="0"/>
          <p:nvPr/>
        </p:nvPicPr>
        <p:blipFill rotWithShape="1">
          <a:blip r:embed="rId4">
            <a:alphaModFix/>
          </a:blip>
          <a:srcRect b="0" l="0" r="0" t="0"/>
          <a:stretch/>
        </p:blipFill>
        <p:spPr>
          <a:xfrm>
            <a:off x="2517775" y="2249659"/>
            <a:ext cx="4108449" cy="3552000"/>
          </a:xfrm>
          <a:prstGeom prst="rect">
            <a:avLst/>
          </a:prstGeom>
          <a:noFill/>
          <a:ln>
            <a:noFill/>
          </a:ln>
        </p:spPr>
      </p:pic>
      <p:sp>
        <p:nvSpPr>
          <p:cNvPr id="268" name="Google Shape;268;p29"/>
          <p:cNvSpPr/>
          <p:nvPr/>
        </p:nvSpPr>
        <p:spPr>
          <a:xfrm>
            <a:off x="531023" y="1124129"/>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En el año 2015, alrededor del 30% de la energía primaria que consumió el país provino del petróleo, 25% del carbón y 24% de biomasa-biogás. La energía restante procede del gas natural (13%), la hidroelectricidad (7%), y la energía eólica y solar (1%)</a:t>
            </a:r>
            <a:endParaRPr/>
          </a:p>
        </p:txBody>
      </p:sp>
      <p:sp>
        <p:nvSpPr>
          <p:cNvPr id="269" name="Google Shape;269;p29"/>
          <p:cNvSpPr txBox="1"/>
          <p:nvPr/>
        </p:nvSpPr>
        <p:spPr>
          <a:xfrm>
            <a:off x="1497876" y="4504420"/>
            <a:ext cx="7938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CARBÓN</a:t>
            </a:r>
            <a:endParaRPr/>
          </a:p>
        </p:txBody>
      </p:sp>
      <p:sp>
        <p:nvSpPr>
          <p:cNvPr id="270" name="Google Shape;270;p29"/>
          <p:cNvSpPr txBox="1"/>
          <p:nvPr/>
        </p:nvSpPr>
        <p:spPr>
          <a:xfrm>
            <a:off x="1516915" y="4209887"/>
            <a:ext cx="5963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4CC2E6"/>
                </a:solidFill>
                <a:latin typeface="Corbel"/>
                <a:ea typeface="Corbel"/>
                <a:cs typeface="Corbel"/>
                <a:sym typeface="Corbel"/>
              </a:rPr>
              <a:t>25%</a:t>
            </a:r>
            <a:endParaRPr/>
          </a:p>
        </p:txBody>
      </p:sp>
      <p:sp>
        <p:nvSpPr>
          <p:cNvPr id="271" name="Google Shape;271;p29"/>
          <p:cNvSpPr txBox="1"/>
          <p:nvPr/>
        </p:nvSpPr>
        <p:spPr>
          <a:xfrm>
            <a:off x="5538189" y="2568191"/>
            <a:ext cx="1191095"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272" name="Google Shape;272;p29"/>
          <p:cNvSpPr txBox="1"/>
          <p:nvPr/>
        </p:nvSpPr>
        <p:spPr>
          <a:xfrm>
            <a:off x="6112550" y="2249659"/>
            <a:ext cx="5958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13%</a:t>
            </a:r>
            <a:endParaRPr/>
          </a:p>
        </p:txBody>
      </p:sp>
      <p:sp>
        <p:nvSpPr>
          <p:cNvPr id="273" name="Google Shape;273;p29"/>
          <p:cNvSpPr txBox="1"/>
          <p:nvPr/>
        </p:nvSpPr>
        <p:spPr>
          <a:xfrm>
            <a:off x="6464023" y="3665204"/>
            <a:ext cx="1808887"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ENERGÍA EÓLICA Y SOLAR</a:t>
            </a:r>
            <a:endParaRPr/>
          </a:p>
        </p:txBody>
      </p:sp>
      <p:sp>
        <p:nvSpPr>
          <p:cNvPr id="274" name="Google Shape;274;p29"/>
          <p:cNvSpPr txBox="1"/>
          <p:nvPr/>
        </p:nvSpPr>
        <p:spPr>
          <a:xfrm>
            <a:off x="7703837" y="3333422"/>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1%</a:t>
            </a:r>
            <a:endParaRPr/>
          </a:p>
        </p:txBody>
      </p:sp>
      <p:sp>
        <p:nvSpPr>
          <p:cNvPr id="275" name="Google Shape;275;p29"/>
          <p:cNvSpPr txBox="1"/>
          <p:nvPr/>
        </p:nvSpPr>
        <p:spPr>
          <a:xfrm>
            <a:off x="7019741" y="5141288"/>
            <a:ext cx="94929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PETRÓLEO</a:t>
            </a:r>
            <a:endParaRPr/>
          </a:p>
        </p:txBody>
      </p:sp>
      <p:sp>
        <p:nvSpPr>
          <p:cNvPr id="276" name="Google Shape;276;p29"/>
          <p:cNvSpPr txBox="1"/>
          <p:nvPr/>
        </p:nvSpPr>
        <p:spPr>
          <a:xfrm>
            <a:off x="7349983" y="4822563"/>
            <a:ext cx="6062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60D5EF"/>
                </a:solidFill>
                <a:latin typeface="Corbel"/>
                <a:ea typeface="Corbel"/>
                <a:cs typeface="Corbel"/>
                <a:sym typeface="Corbel"/>
              </a:rPr>
              <a:t>30%</a:t>
            </a:r>
            <a:endParaRPr/>
          </a:p>
        </p:txBody>
      </p:sp>
      <p:cxnSp>
        <p:nvCxnSpPr>
          <p:cNvPr id="277" name="Google Shape;277;p29"/>
          <p:cNvCxnSpPr/>
          <p:nvPr/>
        </p:nvCxnSpPr>
        <p:spPr>
          <a:xfrm rot="10800000">
            <a:off x="1513554" y="4822563"/>
            <a:ext cx="1838523" cy="0"/>
          </a:xfrm>
          <a:prstGeom prst="straightConnector1">
            <a:avLst/>
          </a:prstGeom>
          <a:noFill/>
          <a:ln cap="rnd" cmpd="sng" w="38100">
            <a:solidFill>
              <a:srgbClr val="4CC2E6"/>
            </a:solidFill>
            <a:prstDash val="dot"/>
            <a:round/>
            <a:headEnd len="sm" w="sm" type="none"/>
            <a:tailEnd len="sm" w="sm" type="none"/>
          </a:ln>
        </p:spPr>
      </p:cxnSp>
      <p:cxnSp>
        <p:nvCxnSpPr>
          <p:cNvPr id="278" name="Google Shape;278;p29"/>
          <p:cNvCxnSpPr/>
          <p:nvPr/>
        </p:nvCxnSpPr>
        <p:spPr>
          <a:xfrm rot="10800000">
            <a:off x="4780474" y="2848234"/>
            <a:ext cx="1838523" cy="0"/>
          </a:xfrm>
          <a:prstGeom prst="straightConnector1">
            <a:avLst/>
          </a:prstGeom>
          <a:noFill/>
          <a:ln cap="rnd" cmpd="sng" w="38100">
            <a:solidFill>
              <a:srgbClr val="36A2CD"/>
            </a:solidFill>
            <a:prstDash val="dot"/>
            <a:round/>
            <a:headEnd len="sm" w="sm" type="none"/>
            <a:tailEnd len="sm" w="sm" type="none"/>
          </a:ln>
        </p:spPr>
      </p:cxnSp>
      <p:cxnSp>
        <p:nvCxnSpPr>
          <p:cNvPr id="279" name="Google Shape;279;p29"/>
          <p:cNvCxnSpPr/>
          <p:nvPr/>
        </p:nvCxnSpPr>
        <p:spPr>
          <a:xfrm rot="10800000">
            <a:off x="5393009" y="3945435"/>
            <a:ext cx="2750044" cy="0"/>
          </a:xfrm>
          <a:prstGeom prst="straightConnector1">
            <a:avLst/>
          </a:prstGeom>
          <a:noFill/>
          <a:ln cap="rnd" cmpd="sng" w="38100">
            <a:solidFill>
              <a:srgbClr val="318FB3"/>
            </a:solidFill>
            <a:prstDash val="dot"/>
            <a:round/>
            <a:headEnd len="sm" w="sm" type="none"/>
            <a:tailEnd len="sm" w="sm" type="none"/>
          </a:ln>
        </p:spPr>
      </p:cxnSp>
      <p:cxnSp>
        <p:nvCxnSpPr>
          <p:cNvPr id="280" name="Google Shape;280;p29"/>
          <p:cNvCxnSpPr/>
          <p:nvPr/>
        </p:nvCxnSpPr>
        <p:spPr>
          <a:xfrm rot="10800000">
            <a:off x="5393009" y="5395738"/>
            <a:ext cx="2451975" cy="0"/>
          </a:xfrm>
          <a:prstGeom prst="straightConnector1">
            <a:avLst/>
          </a:prstGeom>
          <a:noFill/>
          <a:ln cap="rnd" cmpd="sng" w="38100">
            <a:solidFill>
              <a:srgbClr val="60D5EF"/>
            </a:solidFill>
            <a:prstDash val="dot"/>
            <a:round/>
            <a:headEnd len="sm" w="sm" type="none"/>
            <a:tailEnd len="sm" w="sm" type="none"/>
          </a:ln>
        </p:spPr>
      </p:cxnSp>
      <p:sp>
        <p:nvSpPr>
          <p:cNvPr id="281" name="Google Shape;281;p29"/>
          <p:cNvSpPr txBox="1"/>
          <p:nvPr/>
        </p:nvSpPr>
        <p:spPr>
          <a:xfrm>
            <a:off x="3238042" y="5930374"/>
            <a:ext cx="5148810"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Figura 3: Energía primaria en Chile (Comisión Nacional de Energía, 2017)</a:t>
            </a:r>
            <a:endParaRPr/>
          </a:p>
        </p:txBody>
      </p:sp>
      <p:sp>
        <p:nvSpPr>
          <p:cNvPr id="282" name="Google Shape;282;p29"/>
          <p:cNvSpPr txBox="1"/>
          <p:nvPr/>
        </p:nvSpPr>
        <p:spPr>
          <a:xfrm>
            <a:off x="2047481" y="2711777"/>
            <a:ext cx="144943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BIOMASA-BIOGÁS</a:t>
            </a:r>
            <a:endParaRPr/>
          </a:p>
        </p:txBody>
      </p:sp>
      <p:sp>
        <p:nvSpPr>
          <p:cNvPr id="283" name="Google Shape;283;p29"/>
          <p:cNvSpPr txBox="1"/>
          <p:nvPr/>
        </p:nvSpPr>
        <p:spPr>
          <a:xfrm>
            <a:off x="2066520" y="2417244"/>
            <a:ext cx="6126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9ACDB"/>
                </a:solidFill>
                <a:latin typeface="Corbel"/>
                <a:ea typeface="Corbel"/>
                <a:cs typeface="Corbel"/>
                <a:sym typeface="Corbel"/>
              </a:rPr>
              <a:t>24%</a:t>
            </a:r>
            <a:endParaRPr/>
          </a:p>
        </p:txBody>
      </p:sp>
      <p:cxnSp>
        <p:nvCxnSpPr>
          <p:cNvPr id="284" name="Google Shape;284;p29"/>
          <p:cNvCxnSpPr/>
          <p:nvPr/>
        </p:nvCxnSpPr>
        <p:spPr>
          <a:xfrm rot="10800000">
            <a:off x="2063159" y="3029920"/>
            <a:ext cx="1838523" cy="0"/>
          </a:xfrm>
          <a:prstGeom prst="straightConnector1">
            <a:avLst/>
          </a:prstGeom>
          <a:noFill/>
          <a:ln cap="rnd" cmpd="sng" w="38100">
            <a:solidFill>
              <a:srgbClr val="3AAFDE"/>
            </a:solidFill>
            <a:prstDash val="dot"/>
            <a:round/>
            <a:headEnd len="sm" w="sm" type="none"/>
            <a:tailEnd len="sm" w="sm" type="none"/>
          </a:ln>
        </p:spPr>
      </p:cxnSp>
      <p:sp>
        <p:nvSpPr>
          <p:cNvPr id="285" name="Google Shape;285;p29"/>
          <p:cNvSpPr txBox="1"/>
          <p:nvPr/>
        </p:nvSpPr>
        <p:spPr>
          <a:xfrm>
            <a:off x="5650827" y="3265959"/>
            <a:ext cx="1669048"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HIDROELECTRICIDAD</a:t>
            </a:r>
            <a:endParaRPr/>
          </a:p>
        </p:txBody>
      </p:sp>
      <p:sp>
        <p:nvSpPr>
          <p:cNvPr id="286" name="Google Shape;286;p29"/>
          <p:cNvSpPr txBox="1"/>
          <p:nvPr/>
        </p:nvSpPr>
        <p:spPr>
          <a:xfrm>
            <a:off x="6750802" y="2934177"/>
            <a:ext cx="4892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7%</a:t>
            </a:r>
            <a:endParaRPr/>
          </a:p>
        </p:txBody>
      </p:sp>
      <p:cxnSp>
        <p:nvCxnSpPr>
          <p:cNvPr id="287" name="Google Shape;287;p29"/>
          <p:cNvCxnSpPr/>
          <p:nvPr/>
        </p:nvCxnSpPr>
        <p:spPr>
          <a:xfrm rot="10800000">
            <a:off x="5510988" y="3546190"/>
            <a:ext cx="1679030"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pic>
        <p:nvPicPr>
          <p:cNvPr id="292" name="Google Shape;292;p30"/>
          <p:cNvPicPr preferRelativeResize="0"/>
          <p:nvPr/>
        </p:nvPicPr>
        <p:blipFill rotWithShape="1">
          <a:blip r:embed="rId4">
            <a:alphaModFix/>
          </a:blip>
          <a:srcRect b="23684" l="15555" r="35865" t="48108"/>
          <a:stretch/>
        </p:blipFill>
        <p:spPr>
          <a:xfrm>
            <a:off x="1047190" y="2701177"/>
            <a:ext cx="7049619" cy="2553403"/>
          </a:xfrm>
          <a:prstGeom prst="rect">
            <a:avLst/>
          </a:prstGeom>
          <a:noFill/>
          <a:ln>
            <a:noFill/>
          </a:ln>
        </p:spPr>
      </p:pic>
      <p:sp>
        <p:nvSpPr>
          <p:cNvPr id="293" name="Google Shape;293;p30"/>
          <p:cNvSpPr txBox="1"/>
          <p:nvPr/>
        </p:nvSpPr>
        <p:spPr>
          <a:xfrm>
            <a:off x="1223493" y="5587540"/>
            <a:ext cx="721253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4: Variación porcentual consumo de energía primaria en Chile. Años 2003 al 2015. (Datos desde Comisión Nacional de Energía, 2015)</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294" name="Google Shape;294;p30"/>
          <p:cNvSpPr/>
          <p:nvPr/>
        </p:nvSpPr>
        <p:spPr>
          <a:xfrm>
            <a:off x="531023" y="1176592"/>
            <a:ext cx="8003377" cy="107721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 Durante el periodo 2003-2007, el consumo de gas natural decreció de un 24,2% a un 14,4 %; el de la leña y otros se incrementó de un 13,2% a un 16,8%; y el de carbón se alzó desde un 7,9% a un 13,8%. Estas fluctuaciones se deben probablemente a los precios y a la disponibilidad del recurso.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8" name="Shape 298"/>
        <p:cNvGrpSpPr/>
        <p:nvPr/>
      </p:nvGrpSpPr>
      <p:grpSpPr>
        <a:xfrm>
          <a:off x="0" y="0"/>
          <a:ext cx="0" cy="0"/>
          <a:chOff x="0" y="0"/>
          <a:chExt cx="0" cy="0"/>
        </a:xfrm>
      </p:grpSpPr>
      <p:pic>
        <p:nvPicPr>
          <p:cNvPr descr="C:\Users\Waldo Bustamante G\AppData\Local\Microsoft\Windows\INetCache\Content.Word\Infografia_Energia_Color_lq.jpg" id="299" name="Google Shape;299;p31"/>
          <p:cNvPicPr preferRelativeResize="0"/>
          <p:nvPr/>
        </p:nvPicPr>
        <p:blipFill rotWithShape="1">
          <a:blip r:embed="rId4">
            <a:alphaModFix/>
          </a:blip>
          <a:srcRect b="0" l="0" r="0" t="0"/>
          <a:stretch/>
        </p:blipFill>
        <p:spPr>
          <a:xfrm>
            <a:off x="219550" y="1049950"/>
            <a:ext cx="8605500" cy="4400550"/>
          </a:xfrm>
          <a:prstGeom prst="rect">
            <a:avLst/>
          </a:prstGeom>
          <a:noFill/>
          <a:ln>
            <a:noFill/>
          </a:ln>
        </p:spPr>
      </p:pic>
      <p:sp>
        <p:nvSpPr>
          <p:cNvPr id="300" name="Google Shape;300;p31"/>
          <p:cNvSpPr txBox="1"/>
          <p:nvPr/>
        </p:nvSpPr>
        <p:spPr>
          <a:xfrm>
            <a:off x="1223493" y="5766485"/>
            <a:ext cx="721253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5: Diagrama de flujo del BNE 2015. Todas las unidades están en Tcal (Comisión Nacional de Energía, 2017)</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4" name="Shape 304"/>
        <p:cNvGrpSpPr/>
        <p:nvPr/>
      </p:nvGrpSpPr>
      <p:grpSpPr>
        <a:xfrm>
          <a:off x="0" y="0"/>
          <a:ext cx="0" cy="0"/>
          <a:chOff x="0" y="0"/>
          <a:chExt cx="0" cy="0"/>
        </a:xfrm>
      </p:grpSpPr>
      <p:sp>
        <p:nvSpPr>
          <p:cNvPr id="305" name="Google Shape;305;p32"/>
          <p:cNvSpPr txBox="1"/>
          <p:nvPr/>
        </p:nvSpPr>
        <p:spPr>
          <a:xfrm>
            <a:off x="464961" y="3254612"/>
            <a:ext cx="8214074"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La figura anterior presenta el diagrama de flujos del Balance Nacional Energético 2015, resumiendo las transacciones involucradas en la cadena energética nacional desde su adquisición o generación hasta sus transformaciones y consumos finales. La figura muestra proporcionalmente la participación dentro de la matriz nacional de cada flujo, para poder apreciar los distintos aportes de los energéticos según cada fase de la cadena productiva. Cabe destacar que, durante el año 2015, el sector residencial consumió 4.908 teracalorías de gas natural; 10.109 teracalorías de electricidad; 8.188 teracalorías de derivados del petróleo; y 17.714 teracalorías de biomasa.</a:t>
            </a:r>
            <a:endParaRPr/>
          </a:p>
          <a:p>
            <a:pPr indent="0" lvl="0" marL="0" marR="0" rtl="0" algn="ctr">
              <a:lnSpc>
                <a:spcPct val="100000"/>
              </a:lnSpc>
              <a:spcBef>
                <a:spcPts val="0"/>
              </a:spcBef>
              <a:spcAft>
                <a:spcPts val="0"/>
              </a:spcAft>
              <a:buClr>
                <a:schemeClr val="dk1"/>
              </a:buClr>
              <a:buSzPts val="1800"/>
              <a:buFont typeface="Calibri"/>
              <a:buNone/>
            </a:pPr>
            <a:r>
              <a:t/>
            </a:r>
            <a:endParaRPr b="0" i="0" sz="1600" u="none" cap="none" strike="noStrike">
              <a:solidFill>
                <a:srgbClr val="7F7F7F"/>
              </a:solidFill>
              <a:latin typeface="Calibri"/>
              <a:ea typeface="Calibri"/>
              <a:cs typeface="Calibri"/>
              <a:sym typeface="Calibri"/>
            </a:endParaRPr>
          </a:p>
        </p:txBody>
      </p:sp>
      <p:pic>
        <p:nvPicPr>
          <p:cNvPr id="306" name="Google Shape;306;p32"/>
          <p:cNvPicPr preferRelativeResize="0"/>
          <p:nvPr/>
        </p:nvPicPr>
        <p:blipFill rotWithShape="1">
          <a:blip r:embed="rId4">
            <a:alphaModFix/>
          </a:blip>
          <a:srcRect b="0" l="0" r="0" t="0"/>
          <a:stretch/>
        </p:blipFill>
        <p:spPr>
          <a:xfrm>
            <a:off x="3743564" y="933544"/>
            <a:ext cx="1656868" cy="168504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33"/>
          <p:cNvSpPr txBox="1"/>
          <p:nvPr/>
        </p:nvSpPr>
        <p:spPr>
          <a:xfrm>
            <a:off x="550334" y="362639"/>
            <a:ext cx="60028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RADIOGRAFÍA DE LA MATRIZ ENERGÉTICA EN CHILE: </a:t>
            </a:r>
            <a:endParaRPr b="0" i="0" sz="2400" u="none" cap="none" strike="noStrike">
              <a:solidFill>
                <a:srgbClr val="3AAFDE"/>
              </a:solidFill>
              <a:latin typeface="Calibri"/>
              <a:ea typeface="Calibri"/>
              <a:cs typeface="Calibri"/>
              <a:sym typeface="Calibri"/>
            </a:endParaRPr>
          </a:p>
        </p:txBody>
      </p:sp>
      <p:sp>
        <p:nvSpPr>
          <p:cNvPr id="312" name="Google Shape;312;p33"/>
          <p:cNvSpPr/>
          <p:nvPr/>
        </p:nvSpPr>
        <p:spPr>
          <a:xfrm>
            <a:off x="550334" y="954322"/>
            <a:ext cx="6002866"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600">
                <a:solidFill>
                  <a:srgbClr val="7F7F7F"/>
                </a:solidFill>
                <a:latin typeface="Corbel"/>
                <a:ea typeface="Corbel"/>
                <a:cs typeface="Corbel"/>
                <a:sym typeface="Corbel"/>
              </a:rPr>
              <a:t>Matriz primaria y secundaria, generación de electricidad en los últimos años</a:t>
            </a:r>
            <a:endParaRPr/>
          </a:p>
        </p:txBody>
      </p:sp>
      <p:sp>
        <p:nvSpPr>
          <p:cNvPr id="313" name="Google Shape;313;p33"/>
          <p:cNvSpPr txBox="1"/>
          <p:nvPr/>
        </p:nvSpPr>
        <p:spPr>
          <a:xfrm>
            <a:off x="4934772" y="5779733"/>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314" name="Google Shape;314;p33"/>
          <p:cNvSpPr/>
          <p:nvPr/>
        </p:nvSpPr>
        <p:spPr>
          <a:xfrm>
            <a:off x="550334" y="1539097"/>
            <a:ext cx="8003377" cy="33855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La matriz energética en Chile está compuesta por los cuatro sistemas siguientes:</a:t>
            </a:r>
            <a:endParaRPr/>
          </a:p>
        </p:txBody>
      </p:sp>
      <p:pic>
        <p:nvPicPr>
          <p:cNvPr id="315" name="Google Shape;315;p33"/>
          <p:cNvPicPr preferRelativeResize="0"/>
          <p:nvPr/>
        </p:nvPicPr>
        <p:blipFill rotWithShape="1">
          <a:blip r:embed="rId4">
            <a:alphaModFix/>
          </a:blip>
          <a:srcRect b="0" l="0" r="0" t="0"/>
          <a:stretch/>
        </p:blipFill>
        <p:spPr>
          <a:xfrm>
            <a:off x="531391" y="2330112"/>
            <a:ext cx="1802651" cy="1832482"/>
          </a:xfrm>
          <a:prstGeom prst="rect">
            <a:avLst/>
          </a:prstGeom>
          <a:noFill/>
          <a:ln>
            <a:noFill/>
          </a:ln>
        </p:spPr>
      </p:pic>
      <p:pic>
        <p:nvPicPr>
          <p:cNvPr id="316" name="Google Shape;316;p33"/>
          <p:cNvPicPr preferRelativeResize="0"/>
          <p:nvPr/>
        </p:nvPicPr>
        <p:blipFill rotWithShape="1">
          <a:blip r:embed="rId5">
            <a:alphaModFix/>
          </a:blip>
          <a:srcRect b="0" l="0" r="0" t="0"/>
          <a:stretch/>
        </p:blipFill>
        <p:spPr>
          <a:xfrm>
            <a:off x="2634931" y="2330112"/>
            <a:ext cx="1802651" cy="1832482"/>
          </a:xfrm>
          <a:prstGeom prst="rect">
            <a:avLst/>
          </a:prstGeom>
          <a:noFill/>
          <a:ln>
            <a:noFill/>
          </a:ln>
        </p:spPr>
      </p:pic>
      <p:pic>
        <p:nvPicPr>
          <p:cNvPr id="317" name="Google Shape;317;p33"/>
          <p:cNvPicPr preferRelativeResize="0"/>
          <p:nvPr/>
        </p:nvPicPr>
        <p:blipFill rotWithShape="1">
          <a:blip r:embed="rId6">
            <a:alphaModFix/>
          </a:blip>
          <a:srcRect b="0" l="0" r="0" t="0"/>
          <a:stretch/>
        </p:blipFill>
        <p:spPr>
          <a:xfrm>
            <a:off x="6851923" y="2330112"/>
            <a:ext cx="1802651" cy="1832482"/>
          </a:xfrm>
          <a:prstGeom prst="rect">
            <a:avLst/>
          </a:prstGeom>
          <a:noFill/>
          <a:ln>
            <a:noFill/>
          </a:ln>
        </p:spPr>
      </p:pic>
      <p:pic>
        <p:nvPicPr>
          <p:cNvPr id="318" name="Google Shape;318;p33"/>
          <p:cNvPicPr preferRelativeResize="0"/>
          <p:nvPr/>
        </p:nvPicPr>
        <p:blipFill rotWithShape="1">
          <a:blip r:embed="rId7">
            <a:alphaModFix/>
          </a:blip>
          <a:srcRect b="0" l="0" r="0" t="0"/>
          <a:stretch/>
        </p:blipFill>
        <p:spPr>
          <a:xfrm>
            <a:off x="4718276" y="2330112"/>
            <a:ext cx="1802651" cy="1832482"/>
          </a:xfrm>
          <a:prstGeom prst="rect">
            <a:avLst/>
          </a:prstGeom>
          <a:noFill/>
          <a:ln>
            <a:noFill/>
          </a:ln>
        </p:spPr>
      </p:pic>
      <p:sp>
        <p:nvSpPr>
          <p:cNvPr id="319" name="Google Shape;319;p33"/>
          <p:cNvSpPr/>
          <p:nvPr/>
        </p:nvSpPr>
        <p:spPr>
          <a:xfrm>
            <a:off x="410553" y="4300173"/>
            <a:ext cx="2044326"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7F7F7F"/>
                </a:solidFill>
                <a:latin typeface="Corbel"/>
                <a:ea typeface="Corbel"/>
                <a:cs typeface="Corbel"/>
                <a:sym typeface="Corbel"/>
              </a:rPr>
              <a:t>SING</a:t>
            </a:r>
            <a:endParaRPr/>
          </a:p>
          <a:p>
            <a:pPr indent="0" lvl="0" marL="0" marR="0" rtl="0" algn="ctr">
              <a:spcBef>
                <a:spcPts val="0"/>
              </a:spcBef>
              <a:spcAft>
                <a:spcPts val="0"/>
              </a:spcAft>
              <a:buNone/>
            </a:pPr>
            <a:r>
              <a:rPr lang="es-CL" sz="1400">
                <a:solidFill>
                  <a:srgbClr val="7F7F7F"/>
                </a:solidFill>
                <a:latin typeface="Corbel"/>
                <a:ea typeface="Corbel"/>
                <a:cs typeface="Corbel"/>
                <a:sym typeface="Corbel"/>
              </a:rPr>
              <a:t>Sistema Interconectado del Norte Grande</a:t>
            </a:r>
            <a:endParaRPr/>
          </a:p>
        </p:txBody>
      </p:sp>
      <p:sp>
        <p:nvSpPr>
          <p:cNvPr id="320" name="Google Shape;320;p33"/>
          <p:cNvSpPr/>
          <p:nvPr/>
        </p:nvSpPr>
        <p:spPr>
          <a:xfrm>
            <a:off x="2485729" y="4300173"/>
            <a:ext cx="2044326"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7F7F7F"/>
                </a:solidFill>
                <a:latin typeface="Corbel"/>
                <a:ea typeface="Corbel"/>
                <a:cs typeface="Corbel"/>
                <a:sym typeface="Corbel"/>
              </a:rPr>
              <a:t>SIC</a:t>
            </a:r>
            <a:endParaRPr/>
          </a:p>
          <a:p>
            <a:pPr indent="0" lvl="0" marL="0" marR="0" rtl="0" algn="ctr">
              <a:spcBef>
                <a:spcPts val="0"/>
              </a:spcBef>
              <a:spcAft>
                <a:spcPts val="0"/>
              </a:spcAft>
              <a:buNone/>
            </a:pPr>
            <a:r>
              <a:rPr lang="es-CL" sz="1400">
                <a:solidFill>
                  <a:srgbClr val="7F7F7F"/>
                </a:solidFill>
                <a:latin typeface="Corbel"/>
                <a:ea typeface="Corbel"/>
                <a:cs typeface="Corbel"/>
                <a:sym typeface="Corbel"/>
              </a:rPr>
              <a:t>Sistema Interconectado Central</a:t>
            </a:r>
            <a:endParaRPr/>
          </a:p>
        </p:txBody>
      </p:sp>
      <p:sp>
        <p:nvSpPr>
          <p:cNvPr id="321" name="Google Shape;321;p33"/>
          <p:cNvSpPr/>
          <p:nvPr/>
        </p:nvSpPr>
        <p:spPr>
          <a:xfrm>
            <a:off x="4623838" y="4300173"/>
            <a:ext cx="2044326"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7F7F7F"/>
                </a:solidFill>
                <a:latin typeface="Corbel"/>
                <a:ea typeface="Corbel"/>
                <a:cs typeface="Corbel"/>
                <a:sym typeface="Corbel"/>
              </a:rPr>
              <a:t>SEA</a:t>
            </a:r>
            <a:endParaRPr/>
          </a:p>
          <a:p>
            <a:pPr indent="0" lvl="0" marL="0" marR="0" rtl="0" algn="ctr">
              <a:spcBef>
                <a:spcPts val="0"/>
              </a:spcBef>
              <a:spcAft>
                <a:spcPts val="0"/>
              </a:spcAft>
              <a:buNone/>
            </a:pPr>
            <a:r>
              <a:rPr lang="es-CL" sz="1400">
                <a:solidFill>
                  <a:srgbClr val="7F7F7F"/>
                </a:solidFill>
                <a:latin typeface="Corbel"/>
                <a:ea typeface="Corbel"/>
                <a:cs typeface="Corbel"/>
                <a:sym typeface="Corbel"/>
              </a:rPr>
              <a:t>Sistema Eléctrico de Aysén</a:t>
            </a:r>
            <a:endParaRPr/>
          </a:p>
        </p:txBody>
      </p:sp>
      <p:sp>
        <p:nvSpPr>
          <p:cNvPr id="322" name="Google Shape;322;p33"/>
          <p:cNvSpPr/>
          <p:nvPr/>
        </p:nvSpPr>
        <p:spPr>
          <a:xfrm>
            <a:off x="6854420" y="4300173"/>
            <a:ext cx="2044326"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7F7F7F"/>
                </a:solidFill>
                <a:latin typeface="Corbel"/>
                <a:ea typeface="Corbel"/>
                <a:cs typeface="Corbel"/>
                <a:sym typeface="Corbel"/>
              </a:rPr>
              <a:t>SEM</a:t>
            </a:r>
            <a:endParaRPr/>
          </a:p>
          <a:p>
            <a:pPr indent="0" lvl="0" marL="0" marR="0" rtl="0" algn="ctr">
              <a:spcBef>
                <a:spcPts val="0"/>
              </a:spcBef>
              <a:spcAft>
                <a:spcPts val="0"/>
              </a:spcAft>
              <a:buNone/>
            </a:pPr>
            <a:r>
              <a:rPr lang="es-CL" sz="1400">
                <a:solidFill>
                  <a:srgbClr val="7F7F7F"/>
                </a:solidFill>
                <a:latin typeface="Corbel"/>
                <a:ea typeface="Corbel"/>
                <a:cs typeface="Corbel"/>
                <a:sym typeface="Corbel"/>
              </a:rPr>
              <a:t>Sistema Eléctrico de Magallanes</a:t>
            </a:r>
            <a:endParaRPr/>
          </a:p>
        </p:txBody>
      </p:sp>
      <p:sp>
        <p:nvSpPr>
          <p:cNvPr id="323" name="Google Shape;323;p33"/>
          <p:cNvSpPr/>
          <p:nvPr/>
        </p:nvSpPr>
        <p:spPr>
          <a:xfrm>
            <a:off x="674774" y="5261369"/>
            <a:ext cx="7710561"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s-CL" sz="1400">
                <a:solidFill>
                  <a:srgbClr val="7F7F7F"/>
                </a:solidFill>
                <a:latin typeface="Corbel"/>
                <a:ea typeface="Corbel"/>
                <a:cs typeface="Corbel"/>
                <a:sym typeface="Corbel"/>
              </a:rPr>
              <a:t>Estos sistemas son los más importantes, ya que generan sobre el 99% de la electricidad total en Chile.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7" name="Shape 327"/>
        <p:cNvGrpSpPr/>
        <p:nvPr/>
      </p:nvGrpSpPr>
      <p:grpSpPr>
        <a:xfrm>
          <a:off x="0" y="0"/>
          <a:ext cx="0" cy="0"/>
          <a:chOff x="0" y="0"/>
          <a:chExt cx="0" cy="0"/>
        </a:xfrm>
      </p:grpSpPr>
      <p:pic>
        <p:nvPicPr>
          <p:cNvPr id="328" name="Google Shape;328;p34"/>
          <p:cNvPicPr preferRelativeResize="0"/>
          <p:nvPr/>
        </p:nvPicPr>
        <p:blipFill rotWithShape="1">
          <a:blip r:embed="rId4">
            <a:alphaModFix/>
          </a:blip>
          <a:srcRect b="0" l="0" r="0" t="0"/>
          <a:stretch/>
        </p:blipFill>
        <p:spPr>
          <a:xfrm>
            <a:off x="2577763" y="1539097"/>
            <a:ext cx="4503990" cy="4221341"/>
          </a:xfrm>
          <a:prstGeom prst="rect">
            <a:avLst/>
          </a:prstGeom>
          <a:noFill/>
          <a:ln>
            <a:noFill/>
          </a:ln>
        </p:spPr>
      </p:pic>
      <p:sp>
        <p:nvSpPr>
          <p:cNvPr id="329" name="Google Shape;329;p34"/>
          <p:cNvSpPr txBox="1"/>
          <p:nvPr/>
        </p:nvSpPr>
        <p:spPr>
          <a:xfrm>
            <a:off x="1223493" y="5821905"/>
            <a:ext cx="721253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6: Capacidad instalada por tecnología y por sistema (Comisión Nacional de Energía, 2017)</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330" name="Google Shape;330;p34"/>
          <p:cNvSpPr txBox="1"/>
          <p:nvPr/>
        </p:nvSpPr>
        <p:spPr>
          <a:xfrm>
            <a:off x="550334" y="362639"/>
            <a:ext cx="60028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RADIOGRAFÍA DE LA MATRIZ ENERGÉTICA EN CHILE: </a:t>
            </a:r>
            <a:endParaRPr b="0" i="0" sz="2400" u="none" cap="none" strike="noStrike">
              <a:solidFill>
                <a:srgbClr val="3AAFDE"/>
              </a:solidFill>
              <a:latin typeface="Calibri"/>
              <a:ea typeface="Calibri"/>
              <a:cs typeface="Calibri"/>
              <a:sym typeface="Calibri"/>
            </a:endParaRPr>
          </a:p>
        </p:txBody>
      </p:sp>
      <p:sp>
        <p:nvSpPr>
          <p:cNvPr id="331" name="Google Shape;331;p34"/>
          <p:cNvSpPr/>
          <p:nvPr/>
        </p:nvSpPr>
        <p:spPr>
          <a:xfrm>
            <a:off x="550334" y="954322"/>
            <a:ext cx="6002866"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600">
                <a:solidFill>
                  <a:srgbClr val="7F7F7F"/>
                </a:solidFill>
                <a:latin typeface="Corbel"/>
                <a:ea typeface="Corbel"/>
                <a:cs typeface="Corbel"/>
                <a:sym typeface="Corbel"/>
              </a:rPr>
              <a:t>Matriz primaria y secundaria, generación de electricidad en los últimos años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5" name="Shape 335"/>
        <p:cNvGrpSpPr/>
        <p:nvPr/>
      </p:nvGrpSpPr>
      <p:grpSpPr>
        <a:xfrm>
          <a:off x="0" y="0"/>
          <a:ext cx="0" cy="0"/>
          <a:chOff x="0" y="0"/>
          <a:chExt cx="0" cy="0"/>
        </a:xfrm>
      </p:grpSpPr>
      <p:sp>
        <p:nvSpPr>
          <p:cNvPr id="336" name="Google Shape;336;p35"/>
          <p:cNvSpPr txBox="1"/>
          <p:nvPr/>
        </p:nvSpPr>
        <p:spPr>
          <a:xfrm>
            <a:off x="550334" y="362639"/>
            <a:ext cx="60028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RADIOGRAFÍA DE LA MATRIZ ENERGÉTICA EN CHILE: </a:t>
            </a:r>
            <a:endParaRPr b="0" i="0" sz="2400" u="none" cap="none" strike="noStrike">
              <a:solidFill>
                <a:srgbClr val="3AAFDE"/>
              </a:solidFill>
              <a:latin typeface="Calibri"/>
              <a:ea typeface="Calibri"/>
              <a:cs typeface="Calibri"/>
              <a:sym typeface="Calibri"/>
            </a:endParaRPr>
          </a:p>
        </p:txBody>
      </p:sp>
      <p:sp>
        <p:nvSpPr>
          <p:cNvPr id="337" name="Google Shape;337;p35"/>
          <p:cNvSpPr/>
          <p:nvPr/>
        </p:nvSpPr>
        <p:spPr>
          <a:xfrm>
            <a:off x="550334" y="954322"/>
            <a:ext cx="6002866"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600">
                <a:solidFill>
                  <a:srgbClr val="7F7F7F"/>
                </a:solidFill>
                <a:latin typeface="Corbel"/>
                <a:ea typeface="Corbel"/>
                <a:cs typeface="Corbel"/>
                <a:sym typeface="Corbel"/>
              </a:rPr>
              <a:t>Matriz primaria y secundaria, generación de electricidad en los últimos años</a:t>
            </a:r>
            <a:endParaRPr/>
          </a:p>
        </p:txBody>
      </p:sp>
      <p:pic>
        <p:nvPicPr>
          <p:cNvPr id="338" name="Google Shape;338;p35"/>
          <p:cNvPicPr preferRelativeResize="0"/>
          <p:nvPr/>
        </p:nvPicPr>
        <p:blipFill rotWithShape="1">
          <a:blip r:embed="rId4">
            <a:alphaModFix/>
          </a:blip>
          <a:srcRect b="0" l="0" r="0" t="0"/>
          <a:stretch/>
        </p:blipFill>
        <p:spPr>
          <a:xfrm>
            <a:off x="3551767" y="1934976"/>
            <a:ext cx="5393850" cy="3491050"/>
          </a:xfrm>
          <a:prstGeom prst="rect">
            <a:avLst/>
          </a:prstGeom>
          <a:noFill/>
          <a:ln>
            <a:noFill/>
          </a:ln>
        </p:spPr>
      </p:pic>
      <p:sp>
        <p:nvSpPr>
          <p:cNvPr id="339" name="Google Shape;339;p35"/>
          <p:cNvSpPr txBox="1"/>
          <p:nvPr/>
        </p:nvSpPr>
        <p:spPr>
          <a:xfrm>
            <a:off x="1223493" y="5821905"/>
            <a:ext cx="721253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7: Total en construcción por tecnología en el SING (Comisión Nacional de Energía, 2017).</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340" name="Google Shape;340;p35"/>
          <p:cNvSpPr txBox="1"/>
          <p:nvPr/>
        </p:nvSpPr>
        <p:spPr>
          <a:xfrm>
            <a:off x="550334" y="1927526"/>
            <a:ext cx="2745669" cy="394488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300">
                <a:solidFill>
                  <a:srgbClr val="7F7F7F"/>
                </a:solidFill>
                <a:latin typeface="Corbel"/>
                <a:ea typeface="Corbel"/>
                <a:cs typeface="Corbel"/>
                <a:sym typeface="Corbel"/>
              </a:rPr>
              <a:t>A enero de 2017, en el SING se encuentran 20 proyectos de generación de energía registrados en etapa de construcción. En conjunto, alcanzan una capacidad eléctrica de 1.175 megavatios, los cuales tienen fecha estimada de ingreso a operación durante el periodo comprendido entre enero de 2017 y junio de 2018. Los 20 proyectos se dividen en: un proyecto de carbón (375 megavatios); un proyecto geotérmico (48 megavatios); un proyecto de concentración solar de potencia (110 megavatios); y 17 proyectos solares fotovoltaicos (642 megavatios)</a:t>
            </a:r>
            <a:endParaRPr/>
          </a:p>
          <a:p>
            <a:pPr indent="0" lvl="0" marL="0" marR="0" rtl="0" algn="just">
              <a:lnSpc>
                <a:spcPct val="107000"/>
              </a:lnSpc>
              <a:spcBef>
                <a:spcPts val="0"/>
              </a:spcBef>
              <a:spcAft>
                <a:spcPts val="0"/>
              </a:spcAft>
              <a:buNone/>
            </a:pPr>
            <a:r>
              <a:t/>
            </a:r>
            <a:endParaRPr sz="1300">
              <a:solidFill>
                <a:srgbClr val="7F7F7F"/>
              </a:solidFill>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4" name="Shape 344"/>
        <p:cNvGrpSpPr/>
        <p:nvPr/>
      </p:nvGrpSpPr>
      <p:grpSpPr>
        <a:xfrm>
          <a:off x="0" y="0"/>
          <a:ext cx="0" cy="0"/>
          <a:chOff x="0" y="0"/>
          <a:chExt cx="0" cy="0"/>
        </a:xfrm>
      </p:grpSpPr>
      <p:sp>
        <p:nvSpPr>
          <p:cNvPr id="345" name="Google Shape;345;p36"/>
          <p:cNvSpPr txBox="1"/>
          <p:nvPr/>
        </p:nvSpPr>
        <p:spPr>
          <a:xfrm>
            <a:off x="550334" y="362639"/>
            <a:ext cx="60028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RADIOGRAFÍA DE LA MATRIZ ENERGÉTICA EN CHILE: </a:t>
            </a:r>
            <a:endParaRPr b="0" i="0" sz="2400" u="none" cap="none" strike="noStrike">
              <a:solidFill>
                <a:srgbClr val="3AAFDE"/>
              </a:solidFill>
              <a:latin typeface="Calibri"/>
              <a:ea typeface="Calibri"/>
              <a:cs typeface="Calibri"/>
              <a:sym typeface="Calibri"/>
            </a:endParaRPr>
          </a:p>
        </p:txBody>
      </p:sp>
      <p:sp>
        <p:nvSpPr>
          <p:cNvPr id="346" name="Google Shape;346;p36"/>
          <p:cNvSpPr/>
          <p:nvPr/>
        </p:nvSpPr>
        <p:spPr>
          <a:xfrm>
            <a:off x="550334" y="954322"/>
            <a:ext cx="6002866"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600">
                <a:solidFill>
                  <a:srgbClr val="7F7F7F"/>
                </a:solidFill>
                <a:latin typeface="Corbel"/>
                <a:ea typeface="Corbel"/>
                <a:cs typeface="Corbel"/>
                <a:sym typeface="Corbel"/>
              </a:rPr>
              <a:t>Matriz primaria y secundaria, generación de electricidad en los últimos años</a:t>
            </a:r>
            <a:endParaRPr/>
          </a:p>
        </p:txBody>
      </p:sp>
      <p:sp>
        <p:nvSpPr>
          <p:cNvPr id="347" name="Google Shape;347;p36"/>
          <p:cNvSpPr txBox="1"/>
          <p:nvPr/>
        </p:nvSpPr>
        <p:spPr>
          <a:xfrm>
            <a:off x="1223493" y="5821905"/>
            <a:ext cx="721253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8: Total en construcción por tecnología en el SIC. (Comisión Nacional de Energía, 2017)</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348" name="Google Shape;348;p36"/>
          <p:cNvSpPr txBox="1"/>
          <p:nvPr/>
        </p:nvSpPr>
        <p:spPr>
          <a:xfrm>
            <a:off x="550334" y="1927526"/>
            <a:ext cx="2745669" cy="351682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300">
                <a:solidFill>
                  <a:srgbClr val="7F7F7F"/>
                </a:solidFill>
                <a:latin typeface="Corbel"/>
                <a:ea typeface="Corbel"/>
                <a:cs typeface="Corbel"/>
                <a:sym typeface="Corbel"/>
              </a:rPr>
              <a:t>A enero de 2017 se encuentran 29 proyectos de generación de energía registrados en etapa de construcción. En conjunto, alcanzan una capacidad eléctrica de 2.183 megavatios, los cuales tienen fecha estimada de ingreso a operación durante el periodo comprendido entre enero de 2017 y octubre de 2020. Los 29 proyectos cubren 17 proyectos de ERNC (energías renovables no convencionales) y el resto, energía renovable convencional (hidráulica) y energía no renovable (diésel, carbón y gas).</a:t>
            </a:r>
            <a:endParaRPr/>
          </a:p>
          <a:p>
            <a:pPr indent="0" lvl="0" marL="0" marR="0" rtl="0" algn="just">
              <a:lnSpc>
                <a:spcPct val="107000"/>
              </a:lnSpc>
              <a:spcBef>
                <a:spcPts val="0"/>
              </a:spcBef>
              <a:spcAft>
                <a:spcPts val="0"/>
              </a:spcAft>
              <a:buNone/>
            </a:pPr>
            <a:r>
              <a:t/>
            </a:r>
            <a:endParaRPr sz="1300">
              <a:solidFill>
                <a:srgbClr val="7F7F7F"/>
              </a:solidFill>
              <a:latin typeface="Corbel"/>
              <a:ea typeface="Corbel"/>
              <a:cs typeface="Corbel"/>
              <a:sym typeface="Corbel"/>
            </a:endParaRPr>
          </a:p>
        </p:txBody>
      </p:sp>
      <p:pic>
        <p:nvPicPr>
          <p:cNvPr id="349" name="Google Shape;349;p36"/>
          <p:cNvPicPr preferRelativeResize="0"/>
          <p:nvPr/>
        </p:nvPicPr>
        <p:blipFill rotWithShape="1">
          <a:blip r:embed="rId4">
            <a:alphaModFix/>
          </a:blip>
          <a:srcRect b="0" l="0" r="0" t="0"/>
          <a:stretch/>
        </p:blipFill>
        <p:spPr>
          <a:xfrm>
            <a:off x="3468969" y="1927526"/>
            <a:ext cx="5393850" cy="363939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37"/>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355" name="Google Shape;355;p37"/>
          <p:cNvSpPr txBox="1"/>
          <p:nvPr/>
        </p:nvSpPr>
        <p:spPr>
          <a:xfrm>
            <a:off x="415637" y="5780342"/>
            <a:ext cx="8034242"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9: Consumo porcentual por sectores de energía secundaria en Chile año 2013. (Datos desde Comisión Nacional de Energía)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356" name="Google Shape;356;p37"/>
          <p:cNvSpPr/>
          <p:nvPr/>
        </p:nvSpPr>
        <p:spPr>
          <a:xfrm>
            <a:off x="550334" y="1275693"/>
            <a:ext cx="8003377"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sector Comercial, Público y Residencial presenta un consumo de 22% en el país (58.675 teracalorías), mostrando así su importancia en relación con el consumo total.</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0" name="Shape 360"/>
        <p:cNvGrpSpPr/>
        <p:nvPr/>
      </p:nvGrpSpPr>
      <p:grpSpPr>
        <a:xfrm>
          <a:off x="0" y="0"/>
          <a:ext cx="0" cy="0"/>
          <a:chOff x="0" y="0"/>
          <a:chExt cx="0" cy="0"/>
        </a:xfrm>
      </p:grpSpPr>
      <p:sp>
        <p:nvSpPr>
          <p:cNvPr id="361" name="Google Shape;361;p38"/>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362" name="Google Shape;362;p38"/>
          <p:cNvSpPr txBox="1"/>
          <p:nvPr/>
        </p:nvSpPr>
        <p:spPr>
          <a:xfrm>
            <a:off x="415637" y="5780342"/>
            <a:ext cx="8034242"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9: Consumo porcentual por sectores de energía secundaria en Chile año 2013. (Datos desde Comisión Nacional de Energía)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pic>
        <p:nvPicPr>
          <p:cNvPr id="363" name="Google Shape;363;p38"/>
          <p:cNvPicPr preferRelativeResize="0"/>
          <p:nvPr/>
        </p:nvPicPr>
        <p:blipFill rotWithShape="1">
          <a:blip r:embed="rId4">
            <a:alphaModFix/>
          </a:blip>
          <a:srcRect b="0" l="0" r="0" t="0"/>
          <a:stretch/>
        </p:blipFill>
        <p:spPr>
          <a:xfrm>
            <a:off x="2517776" y="2249659"/>
            <a:ext cx="4108447" cy="3551999"/>
          </a:xfrm>
          <a:prstGeom prst="rect">
            <a:avLst/>
          </a:prstGeom>
          <a:noFill/>
          <a:ln>
            <a:noFill/>
          </a:ln>
        </p:spPr>
      </p:pic>
      <p:sp>
        <p:nvSpPr>
          <p:cNvPr id="364" name="Google Shape;364;p38"/>
          <p:cNvSpPr/>
          <p:nvPr/>
        </p:nvSpPr>
        <p:spPr>
          <a:xfrm>
            <a:off x="550334" y="1275693"/>
            <a:ext cx="8003377"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sector Comercial, Público y Residencial presenta un consumo de 22% en el país (58.675 teracalorías), mostrando así su importancia en relación con el consumo total.</a:t>
            </a:r>
            <a:endParaRPr/>
          </a:p>
        </p:txBody>
      </p:sp>
      <p:sp>
        <p:nvSpPr>
          <p:cNvPr id="365" name="Google Shape;365;p38"/>
          <p:cNvSpPr txBox="1"/>
          <p:nvPr/>
        </p:nvSpPr>
        <p:spPr>
          <a:xfrm>
            <a:off x="5972751" y="2926625"/>
            <a:ext cx="1890967"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COMERCIAL,</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PÚBLICO Y RESIDENCIAL</a:t>
            </a:r>
            <a:endParaRPr/>
          </a:p>
        </p:txBody>
      </p:sp>
      <p:sp>
        <p:nvSpPr>
          <p:cNvPr id="366" name="Google Shape;366;p38"/>
          <p:cNvSpPr txBox="1"/>
          <p:nvPr/>
        </p:nvSpPr>
        <p:spPr>
          <a:xfrm>
            <a:off x="7223337" y="2620353"/>
            <a:ext cx="6017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22%</a:t>
            </a:r>
            <a:endParaRPr/>
          </a:p>
        </p:txBody>
      </p:sp>
      <p:cxnSp>
        <p:nvCxnSpPr>
          <p:cNvPr id="367" name="Google Shape;367;p38"/>
          <p:cNvCxnSpPr/>
          <p:nvPr/>
        </p:nvCxnSpPr>
        <p:spPr>
          <a:xfrm rot="10800000">
            <a:off x="5533688" y="3396331"/>
            <a:ext cx="2179146"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1" name="Shape 371"/>
        <p:cNvGrpSpPr/>
        <p:nvPr/>
      </p:nvGrpSpPr>
      <p:grpSpPr>
        <a:xfrm>
          <a:off x="0" y="0"/>
          <a:ext cx="0" cy="0"/>
          <a:chOff x="0" y="0"/>
          <a:chExt cx="0" cy="0"/>
        </a:xfrm>
      </p:grpSpPr>
      <p:sp>
        <p:nvSpPr>
          <p:cNvPr id="372" name="Google Shape;372;p39"/>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373" name="Google Shape;373;p39"/>
          <p:cNvSpPr txBox="1"/>
          <p:nvPr/>
        </p:nvSpPr>
        <p:spPr>
          <a:xfrm>
            <a:off x="415637" y="5780342"/>
            <a:ext cx="8034242"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9: Consumo porcentual por sectores de energía secundaria en Chile año 2013. (Datos desde Comisión Nacional de Energía)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pic>
        <p:nvPicPr>
          <p:cNvPr id="374" name="Google Shape;374;p39"/>
          <p:cNvPicPr preferRelativeResize="0"/>
          <p:nvPr/>
        </p:nvPicPr>
        <p:blipFill rotWithShape="1">
          <a:blip r:embed="rId4">
            <a:alphaModFix/>
          </a:blip>
          <a:srcRect b="0" l="0" r="0" t="0"/>
          <a:stretch/>
        </p:blipFill>
        <p:spPr>
          <a:xfrm>
            <a:off x="2517776" y="2249659"/>
            <a:ext cx="4108447" cy="3551999"/>
          </a:xfrm>
          <a:prstGeom prst="rect">
            <a:avLst/>
          </a:prstGeom>
          <a:noFill/>
          <a:ln>
            <a:noFill/>
          </a:ln>
        </p:spPr>
      </p:pic>
      <p:sp>
        <p:nvSpPr>
          <p:cNvPr id="375" name="Google Shape;375;p39"/>
          <p:cNvSpPr/>
          <p:nvPr/>
        </p:nvSpPr>
        <p:spPr>
          <a:xfrm>
            <a:off x="550334" y="1275693"/>
            <a:ext cx="8003377"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sector Comercial, Público y Residencial presenta un consumo de 22% en el país (58.675 teracalorías), mostrando así su importancia en relación con el consumo total.</a:t>
            </a:r>
            <a:endParaRPr/>
          </a:p>
        </p:txBody>
      </p:sp>
      <p:sp>
        <p:nvSpPr>
          <p:cNvPr id="376" name="Google Shape;376;p39"/>
          <p:cNvSpPr txBox="1"/>
          <p:nvPr/>
        </p:nvSpPr>
        <p:spPr>
          <a:xfrm>
            <a:off x="1156357" y="3537058"/>
            <a:ext cx="114967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TRANSPORTE</a:t>
            </a:r>
            <a:endParaRPr/>
          </a:p>
        </p:txBody>
      </p:sp>
      <p:sp>
        <p:nvSpPr>
          <p:cNvPr id="377" name="Google Shape;377;p39"/>
          <p:cNvSpPr txBox="1"/>
          <p:nvPr/>
        </p:nvSpPr>
        <p:spPr>
          <a:xfrm>
            <a:off x="1175396" y="3214815"/>
            <a:ext cx="5998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AAEDD"/>
                </a:solidFill>
                <a:latin typeface="Corbel"/>
                <a:ea typeface="Corbel"/>
                <a:cs typeface="Corbel"/>
                <a:sym typeface="Corbel"/>
              </a:rPr>
              <a:t>37%</a:t>
            </a:r>
            <a:endParaRPr/>
          </a:p>
        </p:txBody>
      </p:sp>
      <p:cxnSp>
        <p:nvCxnSpPr>
          <p:cNvPr id="378" name="Google Shape;378;p39"/>
          <p:cNvCxnSpPr/>
          <p:nvPr/>
        </p:nvCxnSpPr>
        <p:spPr>
          <a:xfrm rot="10800000">
            <a:off x="1216961" y="3810678"/>
            <a:ext cx="2179146" cy="0"/>
          </a:xfrm>
          <a:prstGeom prst="straightConnector1">
            <a:avLst/>
          </a:prstGeom>
          <a:noFill/>
          <a:ln cap="rnd" cmpd="sng" w="38100">
            <a:solidFill>
              <a:srgbClr val="3AAFDE"/>
            </a:solidFill>
            <a:prstDash val="dot"/>
            <a:round/>
            <a:headEnd len="sm" w="sm" type="none"/>
            <a:tailEnd len="sm" w="sm" type="none"/>
          </a:ln>
        </p:spPr>
      </p:cxnSp>
      <p:sp>
        <p:nvSpPr>
          <p:cNvPr id="379" name="Google Shape;379;p39"/>
          <p:cNvSpPr txBox="1"/>
          <p:nvPr/>
        </p:nvSpPr>
        <p:spPr>
          <a:xfrm>
            <a:off x="5972751" y="2926625"/>
            <a:ext cx="1890967"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COMERCIAL,</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PÚBLICO Y RESIDENCIAL</a:t>
            </a:r>
            <a:endParaRPr/>
          </a:p>
        </p:txBody>
      </p:sp>
      <p:sp>
        <p:nvSpPr>
          <p:cNvPr id="380" name="Google Shape;380;p39"/>
          <p:cNvSpPr txBox="1"/>
          <p:nvPr/>
        </p:nvSpPr>
        <p:spPr>
          <a:xfrm>
            <a:off x="7223337" y="2620353"/>
            <a:ext cx="6017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22%</a:t>
            </a:r>
            <a:endParaRPr/>
          </a:p>
        </p:txBody>
      </p:sp>
      <p:cxnSp>
        <p:nvCxnSpPr>
          <p:cNvPr id="381" name="Google Shape;381;p39"/>
          <p:cNvCxnSpPr/>
          <p:nvPr/>
        </p:nvCxnSpPr>
        <p:spPr>
          <a:xfrm rot="10800000">
            <a:off x="5533688" y="3396331"/>
            <a:ext cx="2179146"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5" name="Shape 385"/>
        <p:cNvGrpSpPr/>
        <p:nvPr/>
      </p:nvGrpSpPr>
      <p:grpSpPr>
        <a:xfrm>
          <a:off x="0" y="0"/>
          <a:ext cx="0" cy="0"/>
          <a:chOff x="0" y="0"/>
          <a:chExt cx="0" cy="0"/>
        </a:xfrm>
      </p:grpSpPr>
      <p:sp>
        <p:nvSpPr>
          <p:cNvPr id="386" name="Google Shape;386;p40"/>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387" name="Google Shape;387;p40"/>
          <p:cNvSpPr txBox="1"/>
          <p:nvPr/>
        </p:nvSpPr>
        <p:spPr>
          <a:xfrm>
            <a:off x="415637" y="5780342"/>
            <a:ext cx="8034242"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9: Consumo porcentual por sectores de energía secundaria en Chile año 2013. (Datos desde Comisión Nacional de Energía)</a:t>
            </a:r>
            <a:endParaRPr/>
          </a:p>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pic>
        <p:nvPicPr>
          <p:cNvPr id="388" name="Google Shape;388;p40"/>
          <p:cNvPicPr preferRelativeResize="0"/>
          <p:nvPr/>
        </p:nvPicPr>
        <p:blipFill rotWithShape="1">
          <a:blip r:embed="rId4">
            <a:alphaModFix/>
          </a:blip>
          <a:srcRect b="0" l="0" r="0" t="0"/>
          <a:stretch/>
        </p:blipFill>
        <p:spPr>
          <a:xfrm>
            <a:off x="2517775" y="2249659"/>
            <a:ext cx="4108449" cy="3551999"/>
          </a:xfrm>
          <a:prstGeom prst="rect">
            <a:avLst/>
          </a:prstGeom>
          <a:noFill/>
          <a:ln>
            <a:noFill/>
          </a:ln>
        </p:spPr>
      </p:pic>
      <p:sp>
        <p:nvSpPr>
          <p:cNvPr id="389" name="Google Shape;389;p40"/>
          <p:cNvSpPr/>
          <p:nvPr/>
        </p:nvSpPr>
        <p:spPr>
          <a:xfrm>
            <a:off x="550334" y="1275693"/>
            <a:ext cx="8003377" cy="58477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sector Comercial, Público y Residencial presenta un consumo de 22% en el país (58.675 teracalorías), mostrando así su importancia en relación con el consumo total.</a:t>
            </a:r>
            <a:endParaRPr/>
          </a:p>
        </p:txBody>
      </p:sp>
      <p:sp>
        <p:nvSpPr>
          <p:cNvPr id="390" name="Google Shape;390;p40"/>
          <p:cNvSpPr txBox="1"/>
          <p:nvPr/>
        </p:nvSpPr>
        <p:spPr>
          <a:xfrm>
            <a:off x="1156357" y="3537058"/>
            <a:ext cx="114967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TRANSPORTE</a:t>
            </a:r>
            <a:endParaRPr/>
          </a:p>
        </p:txBody>
      </p:sp>
      <p:sp>
        <p:nvSpPr>
          <p:cNvPr id="391" name="Google Shape;391;p40"/>
          <p:cNvSpPr txBox="1"/>
          <p:nvPr/>
        </p:nvSpPr>
        <p:spPr>
          <a:xfrm>
            <a:off x="1175396" y="3214815"/>
            <a:ext cx="59984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AAEDD"/>
                </a:solidFill>
                <a:latin typeface="Corbel"/>
                <a:ea typeface="Corbel"/>
                <a:cs typeface="Corbel"/>
                <a:sym typeface="Corbel"/>
              </a:rPr>
              <a:t>37%</a:t>
            </a:r>
            <a:endParaRPr/>
          </a:p>
        </p:txBody>
      </p:sp>
      <p:sp>
        <p:nvSpPr>
          <p:cNvPr id="392" name="Google Shape;392;p40"/>
          <p:cNvSpPr txBox="1"/>
          <p:nvPr/>
        </p:nvSpPr>
        <p:spPr>
          <a:xfrm>
            <a:off x="6490577" y="4861729"/>
            <a:ext cx="105028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INDUSTRIAL</a:t>
            </a:r>
            <a:endParaRPr/>
          </a:p>
        </p:txBody>
      </p:sp>
      <p:sp>
        <p:nvSpPr>
          <p:cNvPr id="393" name="Google Shape;393;p40"/>
          <p:cNvSpPr txBox="1"/>
          <p:nvPr/>
        </p:nvSpPr>
        <p:spPr>
          <a:xfrm>
            <a:off x="6917804" y="4543004"/>
            <a:ext cx="6110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60D5EF"/>
                </a:solidFill>
                <a:latin typeface="Corbel"/>
                <a:ea typeface="Corbel"/>
                <a:cs typeface="Corbel"/>
                <a:sym typeface="Corbel"/>
              </a:rPr>
              <a:t>41%</a:t>
            </a:r>
            <a:endParaRPr/>
          </a:p>
        </p:txBody>
      </p:sp>
      <p:cxnSp>
        <p:nvCxnSpPr>
          <p:cNvPr id="394" name="Google Shape;394;p40"/>
          <p:cNvCxnSpPr/>
          <p:nvPr/>
        </p:nvCxnSpPr>
        <p:spPr>
          <a:xfrm rot="10800000">
            <a:off x="1216961" y="3810678"/>
            <a:ext cx="2179146" cy="0"/>
          </a:xfrm>
          <a:prstGeom prst="straightConnector1">
            <a:avLst/>
          </a:prstGeom>
          <a:noFill/>
          <a:ln cap="rnd" cmpd="sng" w="38100">
            <a:solidFill>
              <a:srgbClr val="3AAFDE"/>
            </a:solidFill>
            <a:prstDash val="dot"/>
            <a:round/>
            <a:headEnd len="sm" w="sm" type="none"/>
            <a:tailEnd len="sm" w="sm" type="none"/>
          </a:ln>
        </p:spPr>
      </p:cxnSp>
      <p:cxnSp>
        <p:nvCxnSpPr>
          <p:cNvPr id="395" name="Google Shape;395;p40"/>
          <p:cNvCxnSpPr/>
          <p:nvPr/>
        </p:nvCxnSpPr>
        <p:spPr>
          <a:xfrm rot="10800000">
            <a:off x="4960830" y="5116179"/>
            <a:ext cx="2451975" cy="0"/>
          </a:xfrm>
          <a:prstGeom prst="straightConnector1">
            <a:avLst/>
          </a:prstGeom>
          <a:noFill/>
          <a:ln cap="rnd" cmpd="sng" w="38100">
            <a:solidFill>
              <a:srgbClr val="60D5EF"/>
            </a:solidFill>
            <a:prstDash val="dot"/>
            <a:round/>
            <a:headEnd len="sm" w="sm" type="none"/>
            <a:tailEnd len="sm" w="sm" type="none"/>
          </a:ln>
        </p:spPr>
      </p:cxnSp>
      <p:sp>
        <p:nvSpPr>
          <p:cNvPr id="396" name="Google Shape;396;p40"/>
          <p:cNvSpPr txBox="1"/>
          <p:nvPr/>
        </p:nvSpPr>
        <p:spPr>
          <a:xfrm>
            <a:off x="5972751" y="2926625"/>
            <a:ext cx="1890967"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COMERCIAL,</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PÚBLICO Y RESIDENCIAL</a:t>
            </a:r>
            <a:endParaRPr/>
          </a:p>
        </p:txBody>
      </p:sp>
      <p:sp>
        <p:nvSpPr>
          <p:cNvPr id="397" name="Google Shape;397;p40"/>
          <p:cNvSpPr txBox="1"/>
          <p:nvPr/>
        </p:nvSpPr>
        <p:spPr>
          <a:xfrm>
            <a:off x="7223337" y="2620353"/>
            <a:ext cx="6017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22%</a:t>
            </a:r>
            <a:endParaRPr/>
          </a:p>
        </p:txBody>
      </p:sp>
      <p:cxnSp>
        <p:nvCxnSpPr>
          <p:cNvPr id="398" name="Google Shape;398;p40"/>
          <p:cNvCxnSpPr/>
          <p:nvPr/>
        </p:nvCxnSpPr>
        <p:spPr>
          <a:xfrm rot="10800000">
            <a:off x="5533688" y="3396331"/>
            <a:ext cx="2179146" cy="0"/>
          </a:xfrm>
          <a:prstGeom prst="straightConnector1">
            <a:avLst/>
          </a:prstGeom>
          <a:noFill/>
          <a:ln cap="rnd" cmpd="sng" w="38100">
            <a:solidFill>
              <a:srgbClr val="3198BF"/>
            </a:solidFill>
            <a:prstDash val="dot"/>
            <a:round/>
            <a:headEnd len="sm" w="sm" type="none"/>
            <a:tailEnd len="sm" w="sm"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2" name="Shape 402"/>
        <p:cNvGrpSpPr/>
        <p:nvPr/>
      </p:nvGrpSpPr>
      <p:grpSpPr>
        <a:xfrm>
          <a:off x="0" y="0"/>
          <a:ext cx="0" cy="0"/>
          <a:chOff x="0" y="0"/>
          <a:chExt cx="0" cy="0"/>
        </a:xfrm>
      </p:grpSpPr>
      <p:sp>
        <p:nvSpPr>
          <p:cNvPr id="403" name="Google Shape;403;p41"/>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404" name="Google Shape;404;p41"/>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405" name="Google Shape;405;p41"/>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9" name="Shape 409"/>
        <p:cNvGrpSpPr/>
        <p:nvPr/>
      </p:nvGrpSpPr>
      <p:grpSpPr>
        <a:xfrm>
          <a:off x="0" y="0"/>
          <a:ext cx="0" cy="0"/>
          <a:chOff x="0" y="0"/>
          <a:chExt cx="0" cy="0"/>
        </a:xfrm>
      </p:grpSpPr>
      <p:sp>
        <p:nvSpPr>
          <p:cNvPr id="410" name="Google Shape;410;p42"/>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411" name="Google Shape;411;p42"/>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412" name="Google Shape;412;p42"/>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pic>
        <p:nvPicPr>
          <p:cNvPr id="413" name="Google Shape;413;p42"/>
          <p:cNvPicPr preferRelativeResize="0"/>
          <p:nvPr/>
        </p:nvPicPr>
        <p:blipFill rotWithShape="1">
          <a:blip r:embed="rId4">
            <a:alphaModFix/>
          </a:blip>
          <a:srcRect b="0" l="0" r="0" t="0"/>
          <a:stretch/>
        </p:blipFill>
        <p:spPr>
          <a:xfrm>
            <a:off x="2517776" y="2249659"/>
            <a:ext cx="4108447" cy="3551998"/>
          </a:xfrm>
          <a:prstGeom prst="rect">
            <a:avLst/>
          </a:prstGeom>
          <a:noFill/>
          <a:ln>
            <a:noFill/>
          </a:ln>
        </p:spPr>
      </p:pic>
      <p:sp>
        <p:nvSpPr>
          <p:cNvPr id="414" name="Google Shape;414;p42"/>
          <p:cNvSpPr txBox="1"/>
          <p:nvPr/>
        </p:nvSpPr>
        <p:spPr>
          <a:xfrm>
            <a:off x="7364134" y="4048306"/>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15" name="Google Shape;415;p42"/>
          <p:cNvSpPr txBox="1"/>
          <p:nvPr/>
        </p:nvSpPr>
        <p:spPr>
          <a:xfrm>
            <a:off x="7791905" y="3742034"/>
            <a:ext cx="4940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D89A5"/>
                </a:solidFill>
                <a:latin typeface="Corbel"/>
                <a:ea typeface="Corbel"/>
                <a:cs typeface="Corbel"/>
                <a:sym typeface="Corbel"/>
              </a:rPr>
              <a:t>0%</a:t>
            </a:r>
            <a:endParaRPr/>
          </a:p>
        </p:txBody>
      </p:sp>
      <p:cxnSp>
        <p:nvCxnSpPr>
          <p:cNvPr id="416" name="Google Shape;416;p42"/>
          <p:cNvCxnSpPr/>
          <p:nvPr/>
        </p:nvCxnSpPr>
        <p:spPr>
          <a:xfrm rot="10800000">
            <a:off x="6819413" y="4337900"/>
            <a:ext cx="1392715" cy="1"/>
          </a:xfrm>
          <a:prstGeom prst="straightConnector1">
            <a:avLst/>
          </a:prstGeom>
          <a:noFill/>
          <a:ln cap="rnd" cmpd="sng" w="38100">
            <a:solidFill>
              <a:srgbClr val="2D89A5"/>
            </a:solidFill>
            <a:prstDash val="dot"/>
            <a:round/>
            <a:headEnd len="sm" w="sm" type="none"/>
            <a:tailEnd len="sm" w="sm" type="none"/>
          </a:ln>
        </p:spPr>
      </p:cxnSp>
      <p:cxnSp>
        <p:nvCxnSpPr>
          <p:cNvPr id="417" name="Google Shape;417;p42"/>
          <p:cNvCxnSpPr/>
          <p:nvPr/>
        </p:nvCxnSpPr>
        <p:spPr>
          <a:xfrm flipH="1">
            <a:off x="5532065" y="4012580"/>
            <a:ext cx="1016548" cy="1713"/>
          </a:xfrm>
          <a:prstGeom prst="straightConnector1">
            <a:avLst/>
          </a:prstGeom>
          <a:noFill/>
          <a:ln cap="rnd" cmpd="sng" w="38100">
            <a:solidFill>
              <a:srgbClr val="2C87A2"/>
            </a:solidFill>
            <a:prstDash val="dot"/>
            <a:round/>
            <a:headEnd len="sm" w="sm" type="none"/>
            <a:tailEnd len="sm" w="sm" type="none"/>
          </a:ln>
        </p:spPr>
      </p:cxnSp>
      <p:cxnSp>
        <p:nvCxnSpPr>
          <p:cNvPr id="418" name="Google Shape;418;p42"/>
          <p:cNvCxnSpPr/>
          <p:nvPr/>
        </p:nvCxnSpPr>
        <p:spPr>
          <a:xfrm rot="10800000">
            <a:off x="6619135" y="4011483"/>
            <a:ext cx="157244" cy="299648"/>
          </a:xfrm>
          <a:prstGeom prst="straightConnector1">
            <a:avLst/>
          </a:prstGeom>
          <a:noFill/>
          <a:ln cap="rnd" cmpd="sng" w="38100">
            <a:solidFill>
              <a:srgbClr val="2D89A5"/>
            </a:solidFill>
            <a:prstDash val="dot"/>
            <a:round/>
            <a:headEnd len="sm" w="sm" type="none"/>
            <a:tailEnd len="sm" w="sm" type="non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2" name="Shape 422"/>
        <p:cNvGrpSpPr/>
        <p:nvPr/>
      </p:nvGrpSpPr>
      <p:grpSpPr>
        <a:xfrm>
          <a:off x="0" y="0"/>
          <a:ext cx="0" cy="0"/>
          <a:chOff x="0" y="0"/>
          <a:chExt cx="0" cy="0"/>
        </a:xfrm>
      </p:grpSpPr>
      <p:sp>
        <p:nvSpPr>
          <p:cNvPr id="423" name="Google Shape;423;p43"/>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424" name="Google Shape;424;p43"/>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425" name="Google Shape;425;p43"/>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pic>
        <p:nvPicPr>
          <p:cNvPr id="426" name="Google Shape;426;p43"/>
          <p:cNvPicPr preferRelativeResize="0"/>
          <p:nvPr/>
        </p:nvPicPr>
        <p:blipFill rotWithShape="1">
          <a:blip r:embed="rId4">
            <a:alphaModFix/>
          </a:blip>
          <a:srcRect b="0" l="0" r="0" t="0"/>
          <a:stretch/>
        </p:blipFill>
        <p:spPr>
          <a:xfrm>
            <a:off x="2517776" y="2249659"/>
            <a:ext cx="4108447" cy="3551998"/>
          </a:xfrm>
          <a:prstGeom prst="rect">
            <a:avLst/>
          </a:prstGeom>
          <a:noFill/>
          <a:ln>
            <a:noFill/>
          </a:ln>
        </p:spPr>
      </p:pic>
      <p:sp>
        <p:nvSpPr>
          <p:cNvPr id="427" name="Google Shape;427;p43"/>
          <p:cNvSpPr txBox="1"/>
          <p:nvPr/>
        </p:nvSpPr>
        <p:spPr>
          <a:xfrm>
            <a:off x="7372286" y="3269361"/>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28" name="Google Shape;428;p43"/>
          <p:cNvSpPr txBox="1"/>
          <p:nvPr/>
        </p:nvSpPr>
        <p:spPr>
          <a:xfrm>
            <a:off x="7800057" y="2963089"/>
            <a:ext cx="4876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3%</a:t>
            </a:r>
            <a:endParaRPr/>
          </a:p>
        </p:txBody>
      </p:sp>
      <p:cxnSp>
        <p:nvCxnSpPr>
          <p:cNvPr id="429" name="Google Shape;429;p43"/>
          <p:cNvCxnSpPr/>
          <p:nvPr/>
        </p:nvCxnSpPr>
        <p:spPr>
          <a:xfrm rot="10800000">
            <a:off x="6357078" y="3546360"/>
            <a:ext cx="1863202" cy="12595"/>
          </a:xfrm>
          <a:prstGeom prst="straightConnector1">
            <a:avLst/>
          </a:prstGeom>
          <a:noFill/>
          <a:ln cap="rnd" cmpd="sng" w="38100">
            <a:solidFill>
              <a:srgbClr val="3198BF"/>
            </a:solidFill>
            <a:prstDash val="dot"/>
            <a:round/>
            <a:headEnd len="sm" w="sm" type="none"/>
            <a:tailEnd len="sm" w="sm" type="none"/>
          </a:ln>
        </p:spPr>
      </p:cxnSp>
      <p:cxnSp>
        <p:nvCxnSpPr>
          <p:cNvPr id="430" name="Google Shape;430;p43"/>
          <p:cNvCxnSpPr/>
          <p:nvPr/>
        </p:nvCxnSpPr>
        <p:spPr>
          <a:xfrm flipH="1">
            <a:off x="5560195" y="3576129"/>
            <a:ext cx="796884" cy="324127"/>
          </a:xfrm>
          <a:prstGeom prst="straightConnector1">
            <a:avLst/>
          </a:prstGeom>
          <a:noFill/>
          <a:ln cap="rnd" cmpd="sng" w="38100">
            <a:solidFill>
              <a:srgbClr val="3198BF"/>
            </a:solidFill>
            <a:prstDash val="dot"/>
            <a:round/>
            <a:headEnd len="sm" w="sm" type="none"/>
            <a:tailEnd len="sm" w="sm" type="none"/>
          </a:ln>
        </p:spPr>
      </p:cxnSp>
      <p:sp>
        <p:nvSpPr>
          <p:cNvPr id="431" name="Google Shape;431;p43"/>
          <p:cNvSpPr txBox="1"/>
          <p:nvPr/>
        </p:nvSpPr>
        <p:spPr>
          <a:xfrm>
            <a:off x="7364134" y="4048306"/>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32" name="Google Shape;432;p43"/>
          <p:cNvSpPr txBox="1"/>
          <p:nvPr/>
        </p:nvSpPr>
        <p:spPr>
          <a:xfrm>
            <a:off x="7791905" y="3742034"/>
            <a:ext cx="4940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D89A5"/>
                </a:solidFill>
                <a:latin typeface="Corbel"/>
                <a:ea typeface="Corbel"/>
                <a:cs typeface="Corbel"/>
                <a:sym typeface="Corbel"/>
              </a:rPr>
              <a:t>0%</a:t>
            </a:r>
            <a:endParaRPr/>
          </a:p>
        </p:txBody>
      </p:sp>
      <p:cxnSp>
        <p:nvCxnSpPr>
          <p:cNvPr id="433" name="Google Shape;433;p43"/>
          <p:cNvCxnSpPr/>
          <p:nvPr/>
        </p:nvCxnSpPr>
        <p:spPr>
          <a:xfrm rot="10800000">
            <a:off x="6819413" y="4337900"/>
            <a:ext cx="1392715" cy="1"/>
          </a:xfrm>
          <a:prstGeom prst="straightConnector1">
            <a:avLst/>
          </a:prstGeom>
          <a:noFill/>
          <a:ln cap="rnd" cmpd="sng" w="38100">
            <a:solidFill>
              <a:srgbClr val="2D89A5"/>
            </a:solidFill>
            <a:prstDash val="dot"/>
            <a:round/>
            <a:headEnd len="sm" w="sm" type="none"/>
            <a:tailEnd len="sm" w="sm" type="none"/>
          </a:ln>
        </p:spPr>
      </p:cxnSp>
      <p:cxnSp>
        <p:nvCxnSpPr>
          <p:cNvPr id="434" name="Google Shape;434;p43"/>
          <p:cNvCxnSpPr/>
          <p:nvPr/>
        </p:nvCxnSpPr>
        <p:spPr>
          <a:xfrm flipH="1">
            <a:off x="5532065" y="4012580"/>
            <a:ext cx="1016548" cy="1713"/>
          </a:xfrm>
          <a:prstGeom prst="straightConnector1">
            <a:avLst/>
          </a:prstGeom>
          <a:noFill/>
          <a:ln cap="rnd" cmpd="sng" w="38100">
            <a:solidFill>
              <a:srgbClr val="2C87A2"/>
            </a:solidFill>
            <a:prstDash val="dot"/>
            <a:round/>
            <a:headEnd len="sm" w="sm" type="none"/>
            <a:tailEnd len="sm" w="sm" type="none"/>
          </a:ln>
        </p:spPr>
      </p:cxnSp>
      <p:cxnSp>
        <p:nvCxnSpPr>
          <p:cNvPr id="435" name="Google Shape;435;p43"/>
          <p:cNvCxnSpPr/>
          <p:nvPr/>
        </p:nvCxnSpPr>
        <p:spPr>
          <a:xfrm rot="10800000">
            <a:off x="6619135" y="4011483"/>
            <a:ext cx="157244" cy="299648"/>
          </a:xfrm>
          <a:prstGeom prst="straightConnector1">
            <a:avLst/>
          </a:prstGeom>
          <a:noFill/>
          <a:ln cap="rnd" cmpd="sng" w="38100">
            <a:solidFill>
              <a:srgbClr val="2D89A5"/>
            </a:solidFill>
            <a:prstDash val="dot"/>
            <a:round/>
            <a:headEnd len="sm" w="sm" type="none"/>
            <a:tailEnd len="sm" w="sm"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9" name="Shape 439"/>
        <p:cNvGrpSpPr/>
        <p:nvPr/>
      </p:nvGrpSpPr>
      <p:grpSpPr>
        <a:xfrm>
          <a:off x="0" y="0"/>
          <a:ext cx="0" cy="0"/>
          <a:chOff x="0" y="0"/>
          <a:chExt cx="0" cy="0"/>
        </a:xfrm>
      </p:grpSpPr>
      <p:sp>
        <p:nvSpPr>
          <p:cNvPr id="440" name="Google Shape;440;p44"/>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441" name="Google Shape;441;p44"/>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442" name="Google Shape;442;p44"/>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pic>
        <p:nvPicPr>
          <p:cNvPr id="443" name="Google Shape;443;p44"/>
          <p:cNvPicPr preferRelativeResize="0"/>
          <p:nvPr/>
        </p:nvPicPr>
        <p:blipFill rotWithShape="1">
          <a:blip r:embed="rId4">
            <a:alphaModFix/>
          </a:blip>
          <a:srcRect b="0" l="0" r="0" t="0"/>
          <a:stretch/>
        </p:blipFill>
        <p:spPr>
          <a:xfrm>
            <a:off x="2517776" y="2249659"/>
            <a:ext cx="4108447" cy="3551998"/>
          </a:xfrm>
          <a:prstGeom prst="rect">
            <a:avLst/>
          </a:prstGeom>
          <a:noFill/>
          <a:ln>
            <a:noFill/>
          </a:ln>
        </p:spPr>
      </p:pic>
      <p:sp>
        <p:nvSpPr>
          <p:cNvPr id="444" name="Google Shape;444;p44"/>
          <p:cNvSpPr txBox="1"/>
          <p:nvPr/>
        </p:nvSpPr>
        <p:spPr>
          <a:xfrm>
            <a:off x="6470068" y="2790545"/>
            <a:ext cx="119109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445" name="Google Shape;445;p44"/>
          <p:cNvSpPr txBox="1"/>
          <p:nvPr/>
        </p:nvSpPr>
        <p:spPr>
          <a:xfrm>
            <a:off x="7020782" y="2484273"/>
            <a:ext cx="60465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12%</a:t>
            </a:r>
            <a:endParaRPr/>
          </a:p>
        </p:txBody>
      </p:sp>
      <p:cxnSp>
        <p:nvCxnSpPr>
          <p:cNvPr id="446" name="Google Shape;446;p44"/>
          <p:cNvCxnSpPr/>
          <p:nvPr/>
        </p:nvCxnSpPr>
        <p:spPr>
          <a:xfrm rot="10800000">
            <a:off x="6046096" y="3080139"/>
            <a:ext cx="1505748" cy="0"/>
          </a:xfrm>
          <a:prstGeom prst="straightConnector1">
            <a:avLst/>
          </a:prstGeom>
          <a:noFill/>
          <a:ln cap="rnd" cmpd="sng" w="38100">
            <a:solidFill>
              <a:srgbClr val="36A2CD"/>
            </a:solidFill>
            <a:prstDash val="dot"/>
            <a:round/>
            <a:headEnd len="sm" w="sm" type="none"/>
            <a:tailEnd len="sm" w="sm" type="none"/>
          </a:ln>
        </p:spPr>
      </p:cxnSp>
      <p:sp>
        <p:nvSpPr>
          <p:cNvPr id="447" name="Google Shape;447;p44"/>
          <p:cNvSpPr txBox="1"/>
          <p:nvPr/>
        </p:nvSpPr>
        <p:spPr>
          <a:xfrm>
            <a:off x="7372286" y="3269361"/>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48" name="Google Shape;448;p44"/>
          <p:cNvSpPr txBox="1"/>
          <p:nvPr/>
        </p:nvSpPr>
        <p:spPr>
          <a:xfrm>
            <a:off x="7800057" y="2963089"/>
            <a:ext cx="4876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3%</a:t>
            </a:r>
            <a:endParaRPr/>
          </a:p>
        </p:txBody>
      </p:sp>
      <p:cxnSp>
        <p:nvCxnSpPr>
          <p:cNvPr id="449" name="Google Shape;449;p44"/>
          <p:cNvCxnSpPr/>
          <p:nvPr/>
        </p:nvCxnSpPr>
        <p:spPr>
          <a:xfrm rot="10800000">
            <a:off x="6357078" y="3546360"/>
            <a:ext cx="1863202" cy="12595"/>
          </a:xfrm>
          <a:prstGeom prst="straightConnector1">
            <a:avLst/>
          </a:prstGeom>
          <a:noFill/>
          <a:ln cap="rnd" cmpd="sng" w="38100">
            <a:solidFill>
              <a:srgbClr val="3198BF"/>
            </a:solidFill>
            <a:prstDash val="dot"/>
            <a:round/>
            <a:headEnd len="sm" w="sm" type="none"/>
            <a:tailEnd len="sm" w="sm" type="none"/>
          </a:ln>
        </p:spPr>
      </p:cxnSp>
      <p:cxnSp>
        <p:nvCxnSpPr>
          <p:cNvPr id="450" name="Google Shape;450;p44"/>
          <p:cNvCxnSpPr/>
          <p:nvPr/>
        </p:nvCxnSpPr>
        <p:spPr>
          <a:xfrm flipH="1">
            <a:off x="5532065" y="3100315"/>
            <a:ext cx="493884" cy="240016"/>
          </a:xfrm>
          <a:prstGeom prst="straightConnector1">
            <a:avLst/>
          </a:prstGeom>
          <a:noFill/>
          <a:ln cap="rnd" cmpd="sng" w="38100">
            <a:solidFill>
              <a:srgbClr val="36A2CD"/>
            </a:solidFill>
            <a:prstDash val="dot"/>
            <a:round/>
            <a:headEnd len="sm" w="sm" type="none"/>
            <a:tailEnd len="sm" w="sm" type="none"/>
          </a:ln>
        </p:spPr>
      </p:cxnSp>
      <p:cxnSp>
        <p:nvCxnSpPr>
          <p:cNvPr id="451" name="Google Shape;451;p44"/>
          <p:cNvCxnSpPr/>
          <p:nvPr/>
        </p:nvCxnSpPr>
        <p:spPr>
          <a:xfrm flipH="1">
            <a:off x="5560195" y="3576129"/>
            <a:ext cx="796884" cy="324127"/>
          </a:xfrm>
          <a:prstGeom prst="straightConnector1">
            <a:avLst/>
          </a:prstGeom>
          <a:noFill/>
          <a:ln cap="rnd" cmpd="sng" w="38100">
            <a:solidFill>
              <a:srgbClr val="3198BF"/>
            </a:solidFill>
            <a:prstDash val="dot"/>
            <a:round/>
            <a:headEnd len="sm" w="sm" type="none"/>
            <a:tailEnd len="sm" w="sm" type="none"/>
          </a:ln>
        </p:spPr>
      </p:cxnSp>
      <p:sp>
        <p:nvSpPr>
          <p:cNvPr id="452" name="Google Shape;452;p44"/>
          <p:cNvSpPr txBox="1"/>
          <p:nvPr/>
        </p:nvSpPr>
        <p:spPr>
          <a:xfrm>
            <a:off x="7364134" y="4048306"/>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53" name="Google Shape;453;p44"/>
          <p:cNvSpPr txBox="1"/>
          <p:nvPr/>
        </p:nvSpPr>
        <p:spPr>
          <a:xfrm>
            <a:off x="7791905" y="3742034"/>
            <a:ext cx="4940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D89A5"/>
                </a:solidFill>
                <a:latin typeface="Corbel"/>
                <a:ea typeface="Corbel"/>
                <a:cs typeface="Corbel"/>
                <a:sym typeface="Corbel"/>
              </a:rPr>
              <a:t>0%</a:t>
            </a:r>
            <a:endParaRPr/>
          </a:p>
        </p:txBody>
      </p:sp>
      <p:cxnSp>
        <p:nvCxnSpPr>
          <p:cNvPr id="454" name="Google Shape;454;p44"/>
          <p:cNvCxnSpPr/>
          <p:nvPr/>
        </p:nvCxnSpPr>
        <p:spPr>
          <a:xfrm rot="10800000">
            <a:off x="6819413" y="4337900"/>
            <a:ext cx="1392715" cy="1"/>
          </a:xfrm>
          <a:prstGeom prst="straightConnector1">
            <a:avLst/>
          </a:prstGeom>
          <a:noFill/>
          <a:ln cap="rnd" cmpd="sng" w="38100">
            <a:solidFill>
              <a:srgbClr val="2D89A5"/>
            </a:solidFill>
            <a:prstDash val="dot"/>
            <a:round/>
            <a:headEnd len="sm" w="sm" type="none"/>
            <a:tailEnd len="sm" w="sm" type="none"/>
          </a:ln>
        </p:spPr>
      </p:cxnSp>
      <p:cxnSp>
        <p:nvCxnSpPr>
          <p:cNvPr id="455" name="Google Shape;455;p44"/>
          <p:cNvCxnSpPr/>
          <p:nvPr/>
        </p:nvCxnSpPr>
        <p:spPr>
          <a:xfrm flipH="1">
            <a:off x="5532065" y="4012580"/>
            <a:ext cx="1016548" cy="1713"/>
          </a:xfrm>
          <a:prstGeom prst="straightConnector1">
            <a:avLst/>
          </a:prstGeom>
          <a:noFill/>
          <a:ln cap="rnd" cmpd="sng" w="38100">
            <a:solidFill>
              <a:srgbClr val="2C87A2"/>
            </a:solidFill>
            <a:prstDash val="dot"/>
            <a:round/>
            <a:headEnd len="sm" w="sm" type="none"/>
            <a:tailEnd len="sm" w="sm" type="none"/>
          </a:ln>
        </p:spPr>
      </p:cxnSp>
      <p:cxnSp>
        <p:nvCxnSpPr>
          <p:cNvPr id="456" name="Google Shape;456;p44"/>
          <p:cNvCxnSpPr/>
          <p:nvPr/>
        </p:nvCxnSpPr>
        <p:spPr>
          <a:xfrm rot="10800000">
            <a:off x="6619135" y="4011483"/>
            <a:ext cx="157244" cy="299648"/>
          </a:xfrm>
          <a:prstGeom prst="straightConnector1">
            <a:avLst/>
          </a:prstGeom>
          <a:noFill/>
          <a:ln cap="rnd" cmpd="sng" w="38100">
            <a:solidFill>
              <a:srgbClr val="2D89A5"/>
            </a:solidFill>
            <a:prstDash val="dot"/>
            <a:round/>
            <a:headEnd len="sm" w="sm" type="none"/>
            <a:tailEnd len="sm" w="sm" type="non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0" name="Shape 460"/>
        <p:cNvGrpSpPr/>
        <p:nvPr/>
      </p:nvGrpSpPr>
      <p:grpSpPr>
        <a:xfrm>
          <a:off x="0" y="0"/>
          <a:ext cx="0" cy="0"/>
          <a:chOff x="0" y="0"/>
          <a:chExt cx="0" cy="0"/>
        </a:xfrm>
      </p:grpSpPr>
      <p:sp>
        <p:nvSpPr>
          <p:cNvPr id="461" name="Google Shape;461;p45"/>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462" name="Google Shape;462;p45"/>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463" name="Google Shape;463;p45"/>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pic>
        <p:nvPicPr>
          <p:cNvPr id="464" name="Google Shape;464;p45"/>
          <p:cNvPicPr preferRelativeResize="0"/>
          <p:nvPr/>
        </p:nvPicPr>
        <p:blipFill rotWithShape="1">
          <a:blip r:embed="rId4">
            <a:alphaModFix/>
          </a:blip>
          <a:srcRect b="0" l="0" r="0" t="0"/>
          <a:stretch/>
        </p:blipFill>
        <p:spPr>
          <a:xfrm>
            <a:off x="2517776" y="2249659"/>
            <a:ext cx="4108447" cy="3551998"/>
          </a:xfrm>
          <a:prstGeom prst="rect">
            <a:avLst/>
          </a:prstGeom>
          <a:noFill/>
          <a:ln>
            <a:noFill/>
          </a:ln>
        </p:spPr>
      </p:pic>
      <p:sp>
        <p:nvSpPr>
          <p:cNvPr id="465" name="Google Shape;465;p45"/>
          <p:cNvSpPr txBox="1"/>
          <p:nvPr/>
        </p:nvSpPr>
        <p:spPr>
          <a:xfrm>
            <a:off x="5560195" y="2359605"/>
            <a:ext cx="115288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LICUADO</a:t>
            </a:r>
            <a:endParaRPr/>
          </a:p>
        </p:txBody>
      </p:sp>
      <p:sp>
        <p:nvSpPr>
          <p:cNvPr id="466" name="Google Shape;466;p45"/>
          <p:cNvSpPr txBox="1"/>
          <p:nvPr/>
        </p:nvSpPr>
        <p:spPr>
          <a:xfrm>
            <a:off x="6072695" y="2053333"/>
            <a:ext cx="5969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AAFDE"/>
                </a:solidFill>
                <a:latin typeface="Corbel"/>
                <a:ea typeface="Corbel"/>
                <a:cs typeface="Corbel"/>
                <a:sym typeface="Corbel"/>
              </a:rPr>
              <a:t>17%</a:t>
            </a:r>
            <a:endParaRPr/>
          </a:p>
        </p:txBody>
      </p:sp>
      <p:cxnSp>
        <p:nvCxnSpPr>
          <p:cNvPr id="467" name="Google Shape;467;p45"/>
          <p:cNvCxnSpPr/>
          <p:nvPr/>
        </p:nvCxnSpPr>
        <p:spPr>
          <a:xfrm rot="10800000">
            <a:off x="5560195" y="2649199"/>
            <a:ext cx="1043562" cy="0"/>
          </a:xfrm>
          <a:prstGeom prst="straightConnector1">
            <a:avLst/>
          </a:prstGeom>
          <a:noFill/>
          <a:ln cap="rnd" cmpd="sng" w="38100">
            <a:solidFill>
              <a:srgbClr val="3AAFDE"/>
            </a:solidFill>
            <a:prstDash val="dot"/>
            <a:round/>
            <a:headEnd len="sm" w="sm" type="none"/>
            <a:tailEnd len="sm" w="sm" type="none"/>
          </a:ln>
        </p:spPr>
      </p:cxnSp>
      <p:sp>
        <p:nvSpPr>
          <p:cNvPr id="468" name="Google Shape;468;p45"/>
          <p:cNvSpPr txBox="1"/>
          <p:nvPr/>
        </p:nvSpPr>
        <p:spPr>
          <a:xfrm>
            <a:off x="6470068" y="2790545"/>
            <a:ext cx="119109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469" name="Google Shape;469;p45"/>
          <p:cNvSpPr txBox="1"/>
          <p:nvPr/>
        </p:nvSpPr>
        <p:spPr>
          <a:xfrm>
            <a:off x="7020782" y="2484273"/>
            <a:ext cx="60465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12%</a:t>
            </a:r>
            <a:endParaRPr/>
          </a:p>
        </p:txBody>
      </p:sp>
      <p:cxnSp>
        <p:nvCxnSpPr>
          <p:cNvPr id="470" name="Google Shape;470;p45"/>
          <p:cNvCxnSpPr/>
          <p:nvPr/>
        </p:nvCxnSpPr>
        <p:spPr>
          <a:xfrm rot="10800000">
            <a:off x="6046096" y="3080139"/>
            <a:ext cx="1505748" cy="0"/>
          </a:xfrm>
          <a:prstGeom prst="straightConnector1">
            <a:avLst/>
          </a:prstGeom>
          <a:noFill/>
          <a:ln cap="rnd" cmpd="sng" w="38100">
            <a:solidFill>
              <a:srgbClr val="36A2CD"/>
            </a:solidFill>
            <a:prstDash val="dot"/>
            <a:round/>
            <a:headEnd len="sm" w="sm" type="none"/>
            <a:tailEnd len="sm" w="sm" type="none"/>
          </a:ln>
        </p:spPr>
      </p:cxnSp>
      <p:sp>
        <p:nvSpPr>
          <p:cNvPr id="471" name="Google Shape;471;p45"/>
          <p:cNvSpPr txBox="1"/>
          <p:nvPr/>
        </p:nvSpPr>
        <p:spPr>
          <a:xfrm>
            <a:off x="7372286" y="3269361"/>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72" name="Google Shape;472;p45"/>
          <p:cNvSpPr txBox="1"/>
          <p:nvPr/>
        </p:nvSpPr>
        <p:spPr>
          <a:xfrm>
            <a:off x="7800057" y="2963089"/>
            <a:ext cx="4876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3%</a:t>
            </a:r>
            <a:endParaRPr/>
          </a:p>
        </p:txBody>
      </p:sp>
      <p:cxnSp>
        <p:nvCxnSpPr>
          <p:cNvPr id="473" name="Google Shape;473;p45"/>
          <p:cNvCxnSpPr/>
          <p:nvPr/>
        </p:nvCxnSpPr>
        <p:spPr>
          <a:xfrm rot="10800000">
            <a:off x="6357078" y="3546360"/>
            <a:ext cx="1863202" cy="12595"/>
          </a:xfrm>
          <a:prstGeom prst="straightConnector1">
            <a:avLst/>
          </a:prstGeom>
          <a:noFill/>
          <a:ln cap="rnd" cmpd="sng" w="38100">
            <a:solidFill>
              <a:srgbClr val="3198BF"/>
            </a:solidFill>
            <a:prstDash val="dot"/>
            <a:round/>
            <a:headEnd len="sm" w="sm" type="none"/>
            <a:tailEnd len="sm" w="sm" type="none"/>
          </a:ln>
        </p:spPr>
      </p:cxnSp>
      <p:cxnSp>
        <p:nvCxnSpPr>
          <p:cNvPr id="474" name="Google Shape;474;p45"/>
          <p:cNvCxnSpPr/>
          <p:nvPr/>
        </p:nvCxnSpPr>
        <p:spPr>
          <a:xfrm flipH="1">
            <a:off x="4974686" y="2683294"/>
            <a:ext cx="493884" cy="240016"/>
          </a:xfrm>
          <a:prstGeom prst="straightConnector1">
            <a:avLst/>
          </a:prstGeom>
          <a:noFill/>
          <a:ln cap="rnd" cmpd="sng" w="38100">
            <a:solidFill>
              <a:srgbClr val="3AAFDE"/>
            </a:solidFill>
            <a:prstDash val="dot"/>
            <a:round/>
            <a:headEnd len="sm" w="sm" type="none"/>
            <a:tailEnd len="sm" w="sm" type="none"/>
          </a:ln>
        </p:spPr>
      </p:cxnSp>
      <p:cxnSp>
        <p:nvCxnSpPr>
          <p:cNvPr id="475" name="Google Shape;475;p45"/>
          <p:cNvCxnSpPr/>
          <p:nvPr/>
        </p:nvCxnSpPr>
        <p:spPr>
          <a:xfrm flipH="1">
            <a:off x="5532065" y="3100315"/>
            <a:ext cx="493884" cy="240016"/>
          </a:xfrm>
          <a:prstGeom prst="straightConnector1">
            <a:avLst/>
          </a:prstGeom>
          <a:noFill/>
          <a:ln cap="rnd" cmpd="sng" w="38100">
            <a:solidFill>
              <a:srgbClr val="36A2CD"/>
            </a:solidFill>
            <a:prstDash val="dot"/>
            <a:round/>
            <a:headEnd len="sm" w="sm" type="none"/>
            <a:tailEnd len="sm" w="sm" type="none"/>
          </a:ln>
        </p:spPr>
      </p:cxnSp>
      <p:cxnSp>
        <p:nvCxnSpPr>
          <p:cNvPr id="476" name="Google Shape;476;p45"/>
          <p:cNvCxnSpPr/>
          <p:nvPr/>
        </p:nvCxnSpPr>
        <p:spPr>
          <a:xfrm flipH="1">
            <a:off x="5560195" y="3576129"/>
            <a:ext cx="796884" cy="324127"/>
          </a:xfrm>
          <a:prstGeom prst="straightConnector1">
            <a:avLst/>
          </a:prstGeom>
          <a:noFill/>
          <a:ln cap="rnd" cmpd="sng" w="38100">
            <a:solidFill>
              <a:srgbClr val="3198BF"/>
            </a:solidFill>
            <a:prstDash val="dot"/>
            <a:round/>
            <a:headEnd len="sm" w="sm" type="none"/>
            <a:tailEnd len="sm" w="sm" type="none"/>
          </a:ln>
        </p:spPr>
      </p:cxnSp>
      <p:sp>
        <p:nvSpPr>
          <p:cNvPr id="477" name="Google Shape;477;p45"/>
          <p:cNvSpPr txBox="1"/>
          <p:nvPr/>
        </p:nvSpPr>
        <p:spPr>
          <a:xfrm>
            <a:off x="7364134" y="4048306"/>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478" name="Google Shape;478;p45"/>
          <p:cNvSpPr txBox="1"/>
          <p:nvPr/>
        </p:nvSpPr>
        <p:spPr>
          <a:xfrm>
            <a:off x="7791905" y="3742034"/>
            <a:ext cx="4940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D89A5"/>
                </a:solidFill>
                <a:latin typeface="Corbel"/>
                <a:ea typeface="Corbel"/>
                <a:cs typeface="Corbel"/>
                <a:sym typeface="Corbel"/>
              </a:rPr>
              <a:t>0%</a:t>
            </a:r>
            <a:endParaRPr/>
          </a:p>
        </p:txBody>
      </p:sp>
      <p:cxnSp>
        <p:nvCxnSpPr>
          <p:cNvPr id="479" name="Google Shape;479;p45"/>
          <p:cNvCxnSpPr/>
          <p:nvPr/>
        </p:nvCxnSpPr>
        <p:spPr>
          <a:xfrm rot="10800000">
            <a:off x="6819413" y="4337900"/>
            <a:ext cx="1392715" cy="1"/>
          </a:xfrm>
          <a:prstGeom prst="straightConnector1">
            <a:avLst/>
          </a:prstGeom>
          <a:noFill/>
          <a:ln cap="rnd" cmpd="sng" w="38100">
            <a:solidFill>
              <a:srgbClr val="2D89A5"/>
            </a:solidFill>
            <a:prstDash val="dot"/>
            <a:round/>
            <a:headEnd len="sm" w="sm" type="none"/>
            <a:tailEnd len="sm" w="sm" type="none"/>
          </a:ln>
        </p:spPr>
      </p:cxnSp>
      <p:cxnSp>
        <p:nvCxnSpPr>
          <p:cNvPr id="480" name="Google Shape;480;p45"/>
          <p:cNvCxnSpPr/>
          <p:nvPr/>
        </p:nvCxnSpPr>
        <p:spPr>
          <a:xfrm flipH="1">
            <a:off x="5532065" y="4012580"/>
            <a:ext cx="1016548" cy="1713"/>
          </a:xfrm>
          <a:prstGeom prst="straightConnector1">
            <a:avLst/>
          </a:prstGeom>
          <a:noFill/>
          <a:ln cap="rnd" cmpd="sng" w="38100">
            <a:solidFill>
              <a:srgbClr val="2C87A2"/>
            </a:solidFill>
            <a:prstDash val="dot"/>
            <a:round/>
            <a:headEnd len="sm" w="sm" type="none"/>
            <a:tailEnd len="sm" w="sm" type="none"/>
          </a:ln>
        </p:spPr>
      </p:cxnSp>
      <p:cxnSp>
        <p:nvCxnSpPr>
          <p:cNvPr id="481" name="Google Shape;481;p45"/>
          <p:cNvCxnSpPr/>
          <p:nvPr/>
        </p:nvCxnSpPr>
        <p:spPr>
          <a:xfrm rot="10800000">
            <a:off x="6619135" y="4011483"/>
            <a:ext cx="157244" cy="299648"/>
          </a:xfrm>
          <a:prstGeom prst="straightConnector1">
            <a:avLst/>
          </a:prstGeom>
          <a:noFill/>
          <a:ln cap="rnd" cmpd="sng" w="38100">
            <a:solidFill>
              <a:srgbClr val="2D89A5"/>
            </a:solidFill>
            <a:prstDash val="dot"/>
            <a:round/>
            <a:headEnd len="sm" w="sm" type="none"/>
            <a:tailEnd len="sm" w="sm"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5" name="Shape 485"/>
        <p:cNvGrpSpPr/>
        <p:nvPr/>
      </p:nvGrpSpPr>
      <p:grpSpPr>
        <a:xfrm>
          <a:off x="0" y="0"/>
          <a:ext cx="0" cy="0"/>
          <a:chOff x="0" y="0"/>
          <a:chExt cx="0" cy="0"/>
        </a:xfrm>
      </p:grpSpPr>
      <p:sp>
        <p:nvSpPr>
          <p:cNvPr id="486" name="Google Shape;486;p46"/>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487" name="Google Shape;487;p46"/>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488" name="Google Shape;488;p46"/>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pic>
        <p:nvPicPr>
          <p:cNvPr id="489" name="Google Shape;489;p46"/>
          <p:cNvPicPr preferRelativeResize="0"/>
          <p:nvPr/>
        </p:nvPicPr>
        <p:blipFill rotWithShape="1">
          <a:blip r:embed="rId4">
            <a:alphaModFix/>
          </a:blip>
          <a:srcRect b="0" l="0" r="0" t="0"/>
          <a:stretch/>
        </p:blipFill>
        <p:spPr>
          <a:xfrm>
            <a:off x="2517776" y="2249659"/>
            <a:ext cx="4108447" cy="3551998"/>
          </a:xfrm>
          <a:prstGeom prst="rect">
            <a:avLst/>
          </a:prstGeom>
          <a:noFill/>
          <a:ln>
            <a:noFill/>
          </a:ln>
        </p:spPr>
      </p:pic>
      <p:sp>
        <p:nvSpPr>
          <p:cNvPr id="490" name="Google Shape;490;p46"/>
          <p:cNvSpPr txBox="1"/>
          <p:nvPr/>
        </p:nvSpPr>
        <p:spPr>
          <a:xfrm>
            <a:off x="713326" y="3537058"/>
            <a:ext cx="120417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ELECTRICIDAD</a:t>
            </a:r>
            <a:endParaRPr/>
          </a:p>
        </p:txBody>
      </p:sp>
      <p:sp>
        <p:nvSpPr>
          <p:cNvPr id="491" name="Google Shape;491;p46"/>
          <p:cNvSpPr txBox="1"/>
          <p:nvPr/>
        </p:nvSpPr>
        <p:spPr>
          <a:xfrm>
            <a:off x="732365" y="3214815"/>
            <a:ext cx="5963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4CC2E6"/>
                </a:solidFill>
                <a:latin typeface="Corbel"/>
                <a:ea typeface="Corbel"/>
                <a:cs typeface="Corbel"/>
                <a:sym typeface="Corbel"/>
              </a:rPr>
              <a:t>25%</a:t>
            </a:r>
            <a:endParaRPr/>
          </a:p>
        </p:txBody>
      </p:sp>
      <p:cxnSp>
        <p:nvCxnSpPr>
          <p:cNvPr id="492" name="Google Shape;492;p46"/>
          <p:cNvCxnSpPr/>
          <p:nvPr/>
        </p:nvCxnSpPr>
        <p:spPr>
          <a:xfrm rot="10800000">
            <a:off x="773930" y="3810678"/>
            <a:ext cx="2362970" cy="3379"/>
          </a:xfrm>
          <a:prstGeom prst="straightConnector1">
            <a:avLst/>
          </a:prstGeom>
          <a:noFill/>
          <a:ln cap="rnd" cmpd="sng" w="38100">
            <a:solidFill>
              <a:srgbClr val="4CC2E6"/>
            </a:solidFill>
            <a:prstDash val="dot"/>
            <a:round/>
            <a:headEnd len="sm" w="sm" type="none"/>
            <a:tailEnd len="sm" w="sm" type="none"/>
          </a:ln>
        </p:spPr>
      </p:cxnSp>
      <p:sp>
        <p:nvSpPr>
          <p:cNvPr id="493" name="Google Shape;493;p46"/>
          <p:cNvSpPr txBox="1"/>
          <p:nvPr/>
        </p:nvSpPr>
        <p:spPr>
          <a:xfrm>
            <a:off x="5560195" y="2359605"/>
            <a:ext cx="115288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LICUADO</a:t>
            </a:r>
            <a:endParaRPr/>
          </a:p>
        </p:txBody>
      </p:sp>
      <p:sp>
        <p:nvSpPr>
          <p:cNvPr id="494" name="Google Shape;494;p46"/>
          <p:cNvSpPr txBox="1"/>
          <p:nvPr/>
        </p:nvSpPr>
        <p:spPr>
          <a:xfrm>
            <a:off x="6072695" y="2053333"/>
            <a:ext cx="5969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AAFDE"/>
                </a:solidFill>
                <a:latin typeface="Corbel"/>
                <a:ea typeface="Corbel"/>
                <a:cs typeface="Corbel"/>
                <a:sym typeface="Corbel"/>
              </a:rPr>
              <a:t>17%</a:t>
            </a:r>
            <a:endParaRPr/>
          </a:p>
        </p:txBody>
      </p:sp>
      <p:cxnSp>
        <p:nvCxnSpPr>
          <p:cNvPr id="495" name="Google Shape;495;p46"/>
          <p:cNvCxnSpPr/>
          <p:nvPr/>
        </p:nvCxnSpPr>
        <p:spPr>
          <a:xfrm rot="10800000">
            <a:off x="5560195" y="2649199"/>
            <a:ext cx="1043562" cy="0"/>
          </a:xfrm>
          <a:prstGeom prst="straightConnector1">
            <a:avLst/>
          </a:prstGeom>
          <a:noFill/>
          <a:ln cap="rnd" cmpd="sng" w="38100">
            <a:solidFill>
              <a:srgbClr val="3AAFDE"/>
            </a:solidFill>
            <a:prstDash val="dot"/>
            <a:round/>
            <a:headEnd len="sm" w="sm" type="none"/>
            <a:tailEnd len="sm" w="sm" type="none"/>
          </a:ln>
        </p:spPr>
      </p:cxnSp>
      <p:sp>
        <p:nvSpPr>
          <p:cNvPr id="496" name="Google Shape;496;p46"/>
          <p:cNvSpPr txBox="1"/>
          <p:nvPr/>
        </p:nvSpPr>
        <p:spPr>
          <a:xfrm>
            <a:off x="6470068" y="2790545"/>
            <a:ext cx="119109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497" name="Google Shape;497;p46"/>
          <p:cNvSpPr txBox="1"/>
          <p:nvPr/>
        </p:nvSpPr>
        <p:spPr>
          <a:xfrm>
            <a:off x="7020782" y="2484273"/>
            <a:ext cx="60465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12%</a:t>
            </a:r>
            <a:endParaRPr/>
          </a:p>
        </p:txBody>
      </p:sp>
      <p:cxnSp>
        <p:nvCxnSpPr>
          <p:cNvPr id="498" name="Google Shape;498;p46"/>
          <p:cNvCxnSpPr/>
          <p:nvPr/>
        </p:nvCxnSpPr>
        <p:spPr>
          <a:xfrm rot="10800000">
            <a:off x="6046096" y="3080139"/>
            <a:ext cx="1505748" cy="0"/>
          </a:xfrm>
          <a:prstGeom prst="straightConnector1">
            <a:avLst/>
          </a:prstGeom>
          <a:noFill/>
          <a:ln cap="rnd" cmpd="sng" w="38100">
            <a:solidFill>
              <a:srgbClr val="36A2CD"/>
            </a:solidFill>
            <a:prstDash val="dot"/>
            <a:round/>
            <a:headEnd len="sm" w="sm" type="none"/>
            <a:tailEnd len="sm" w="sm" type="none"/>
          </a:ln>
        </p:spPr>
      </p:cxnSp>
      <p:sp>
        <p:nvSpPr>
          <p:cNvPr id="499" name="Google Shape;499;p46"/>
          <p:cNvSpPr txBox="1"/>
          <p:nvPr/>
        </p:nvSpPr>
        <p:spPr>
          <a:xfrm>
            <a:off x="7372286" y="3269361"/>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500" name="Google Shape;500;p46"/>
          <p:cNvSpPr txBox="1"/>
          <p:nvPr/>
        </p:nvSpPr>
        <p:spPr>
          <a:xfrm>
            <a:off x="7800057" y="2963089"/>
            <a:ext cx="4876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3%</a:t>
            </a:r>
            <a:endParaRPr/>
          </a:p>
        </p:txBody>
      </p:sp>
      <p:cxnSp>
        <p:nvCxnSpPr>
          <p:cNvPr id="501" name="Google Shape;501;p46"/>
          <p:cNvCxnSpPr/>
          <p:nvPr/>
        </p:nvCxnSpPr>
        <p:spPr>
          <a:xfrm rot="10800000">
            <a:off x="6357078" y="3546360"/>
            <a:ext cx="1863202" cy="12595"/>
          </a:xfrm>
          <a:prstGeom prst="straightConnector1">
            <a:avLst/>
          </a:prstGeom>
          <a:noFill/>
          <a:ln cap="rnd" cmpd="sng" w="38100">
            <a:solidFill>
              <a:srgbClr val="3198BF"/>
            </a:solidFill>
            <a:prstDash val="dot"/>
            <a:round/>
            <a:headEnd len="sm" w="sm" type="none"/>
            <a:tailEnd len="sm" w="sm" type="none"/>
          </a:ln>
        </p:spPr>
      </p:cxnSp>
      <p:cxnSp>
        <p:nvCxnSpPr>
          <p:cNvPr id="502" name="Google Shape;502;p46"/>
          <p:cNvCxnSpPr/>
          <p:nvPr/>
        </p:nvCxnSpPr>
        <p:spPr>
          <a:xfrm flipH="1">
            <a:off x="4974686" y="2683294"/>
            <a:ext cx="493884" cy="240016"/>
          </a:xfrm>
          <a:prstGeom prst="straightConnector1">
            <a:avLst/>
          </a:prstGeom>
          <a:noFill/>
          <a:ln cap="rnd" cmpd="sng" w="38100">
            <a:solidFill>
              <a:srgbClr val="3AAFDE"/>
            </a:solidFill>
            <a:prstDash val="dot"/>
            <a:round/>
            <a:headEnd len="sm" w="sm" type="none"/>
            <a:tailEnd len="sm" w="sm" type="none"/>
          </a:ln>
        </p:spPr>
      </p:cxnSp>
      <p:cxnSp>
        <p:nvCxnSpPr>
          <p:cNvPr id="503" name="Google Shape;503;p46"/>
          <p:cNvCxnSpPr/>
          <p:nvPr/>
        </p:nvCxnSpPr>
        <p:spPr>
          <a:xfrm flipH="1">
            <a:off x="5532065" y="3100315"/>
            <a:ext cx="493884" cy="240016"/>
          </a:xfrm>
          <a:prstGeom prst="straightConnector1">
            <a:avLst/>
          </a:prstGeom>
          <a:noFill/>
          <a:ln cap="rnd" cmpd="sng" w="38100">
            <a:solidFill>
              <a:srgbClr val="36A2CD"/>
            </a:solidFill>
            <a:prstDash val="dot"/>
            <a:round/>
            <a:headEnd len="sm" w="sm" type="none"/>
            <a:tailEnd len="sm" w="sm" type="none"/>
          </a:ln>
        </p:spPr>
      </p:cxnSp>
      <p:cxnSp>
        <p:nvCxnSpPr>
          <p:cNvPr id="504" name="Google Shape;504;p46"/>
          <p:cNvCxnSpPr/>
          <p:nvPr/>
        </p:nvCxnSpPr>
        <p:spPr>
          <a:xfrm flipH="1">
            <a:off x="5560195" y="3576129"/>
            <a:ext cx="796884" cy="324127"/>
          </a:xfrm>
          <a:prstGeom prst="straightConnector1">
            <a:avLst/>
          </a:prstGeom>
          <a:noFill/>
          <a:ln cap="rnd" cmpd="sng" w="38100">
            <a:solidFill>
              <a:srgbClr val="3198BF"/>
            </a:solidFill>
            <a:prstDash val="dot"/>
            <a:round/>
            <a:headEnd len="sm" w="sm" type="none"/>
            <a:tailEnd len="sm" w="sm" type="none"/>
          </a:ln>
        </p:spPr>
      </p:cxnSp>
      <p:sp>
        <p:nvSpPr>
          <p:cNvPr id="505" name="Google Shape;505;p46"/>
          <p:cNvSpPr txBox="1"/>
          <p:nvPr/>
        </p:nvSpPr>
        <p:spPr>
          <a:xfrm>
            <a:off x="7364134" y="4048306"/>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506" name="Google Shape;506;p46"/>
          <p:cNvSpPr txBox="1"/>
          <p:nvPr/>
        </p:nvSpPr>
        <p:spPr>
          <a:xfrm>
            <a:off x="7791905" y="3742034"/>
            <a:ext cx="4940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D89A5"/>
                </a:solidFill>
                <a:latin typeface="Corbel"/>
                <a:ea typeface="Corbel"/>
                <a:cs typeface="Corbel"/>
                <a:sym typeface="Corbel"/>
              </a:rPr>
              <a:t>0%</a:t>
            </a:r>
            <a:endParaRPr/>
          </a:p>
        </p:txBody>
      </p:sp>
      <p:cxnSp>
        <p:nvCxnSpPr>
          <p:cNvPr id="507" name="Google Shape;507;p46"/>
          <p:cNvCxnSpPr/>
          <p:nvPr/>
        </p:nvCxnSpPr>
        <p:spPr>
          <a:xfrm rot="10800000">
            <a:off x="6819413" y="4337900"/>
            <a:ext cx="1392715" cy="1"/>
          </a:xfrm>
          <a:prstGeom prst="straightConnector1">
            <a:avLst/>
          </a:prstGeom>
          <a:noFill/>
          <a:ln cap="rnd" cmpd="sng" w="38100">
            <a:solidFill>
              <a:srgbClr val="2D89A5"/>
            </a:solidFill>
            <a:prstDash val="dot"/>
            <a:round/>
            <a:headEnd len="sm" w="sm" type="none"/>
            <a:tailEnd len="sm" w="sm" type="none"/>
          </a:ln>
        </p:spPr>
      </p:cxnSp>
      <p:cxnSp>
        <p:nvCxnSpPr>
          <p:cNvPr id="508" name="Google Shape;508;p46"/>
          <p:cNvCxnSpPr/>
          <p:nvPr/>
        </p:nvCxnSpPr>
        <p:spPr>
          <a:xfrm flipH="1">
            <a:off x="5532065" y="4012580"/>
            <a:ext cx="1016548" cy="1713"/>
          </a:xfrm>
          <a:prstGeom prst="straightConnector1">
            <a:avLst/>
          </a:prstGeom>
          <a:noFill/>
          <a:ln cap="rnd" cmpd="sng" w="38100">
            <a:solidFill>
              <a:srgbClr val="2C87A2"/>
            </a:solidFill>
            <a:prstDash val="dot"/>
            <a:round/>
            <a:headEnd len="sm" w="sm" type="none"/>
            <a:tailEnd len="sm" w="sm" type="none"/>
          </a:ln>
        </p:spPr>
      </p:cxnSp>
      <p:cxnSp>
        <p:nvCxnSpPr>
          <p:cNvPr id="509" name="Google Shape;509;p46"/>
          <p:cNvCxnSpPr/>
          <p:nvPr/>
        </p:nvCxnSpPr>
        <p:spPr>
          <a:xfrm rot="10800000">
            <a:off x="6619135" y="4011483"/>
            <a:ext cx="157244" cy="299648"/>
          </a:xfrm>
          <a:prstGeom prst="straightConnector1">
            <a:avLst/>
          </a:prstGeom>
          <a:noFill/>
          <a:ln cap="rnd" cmpd="sng" w="38100">
            <a:solidFill>
              <a:srgbClr val="2D89A5"/>
            </a:solidFill>
            <a:prstDash val="dot"/>
            <a:round/>
            <a:headEnd len="sm" w="sm" type="none"/>
            <a:tailEnd len="sm" w="sm"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3" name="Shape 513"/>
        <p:cNvGrpSpPr/>
        <p:nvPr/>
      </p:nvGrpSpPr>
      <p:grpSpPr>
        <a:xfrm>
          <a:off x="0" y="0"/>
          <a:ext cx="0" cy="0"/>
          <a:chOff x="0" y="0"/>
          <a:chExt cx="0" cy="0"/>
        </a:xfrm>
      </p:grpSpPr>
      <p:sp>
        <p:nvSpPr>
          <p:cNvPr id="514" name="Google Shape;514;p47"/>
          <p:cNvSpPr txBox="1"/>
          <p:nvPr/>
        </p:nvSpPr>
        <p:spPr>
          <a:xfrm>
            <a:off x="1427017" y="5833861"/>
            <a:ext cx="702286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10: Participación porcentual de energía secundaria en sector residencial. Año 2015. (Datos desde: Comisión Nacional de Energía, 2015) //.   Fuente: Guía docente “Energía eléctrica en Chile”. </a:t>
            </a:r>
            <a:endParaRPr/>
          </a:p>
        </p:txBody>
      </p:sp>
      <p:sp>
        <p:nvSpPr>
          <p:cNvPr id="515" name="Google Shape;515;p47"/>
          <p:cNvSpPr txBox="1"/>
          <p:nvPr/>
        </p:nvSpPr>
        <p:spPr>
          <a:xfrm>
            <a:off x="550334" y="530448"/>
            <a:ext cx="6307666"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CONSUMO ENERGÉTICO DEL SECTOR RESIDENCIAL Y SUS CONSECUENCIAS INDIRECTAS</a:t>
            </a:r>
            <a:endParaRPr b="0" i="0" sz="2400" u="none" cap="none" strike="noStrike">
              <a:solidFill>
                <a:srgbClr val="3AAFDE"/>
              </a:solidFill>
              <a:latin typeface="Calibri"/>
              <a:ea typeface="Calibri"/>
              <a:cs typeface="Calibri"/>
              <a:sym typeface="Calibri"/>
            </a:endParaRPr>
          </a:p>
        </p:txBody>
      </p:sp>
      <p:sp>
        <p:nvSpPr>
          <p:cNvPr id="516" name="Google Shape;516;p47"/>
          <p:cNvSpPr/>
          <p:nvPr/>
        </p:nvSpPr>
        <p:spPr>
          <a:xfrm>
            <a:off x="550334" y="1275693"/>
            <a:ext cx="8003377" cy="95410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Observando exclusivamente el sector Residencial (excluyendo el sector Público y el Comercial), el consumo de energía secundaria (que alcanzó aproximadamente a 40,95 mil Tcal en el año 2015) está altamente concentrado en la leña (biomasa), con un 43% de participación. Le siguen el gas licuado, la electricidad y el gas natural.</a:t>
            </a:r>
            <a:endParaRPr/>
          </a:p>
        </p:txBody>
      </p:sp>
      <p:pic>
        <p:nvPicPr>
          <p:cNvPr id="517" name="Google Shape;517;p47"/>
          <p:cNvPicPr preferRelativeResize="0"/>
          <p:nvPr/>
        </p:nvPicPr>
        <p:blipFill rotWithShape="1">
          <a:blip r:embed="rId4">
            <a:alphaModFix/>
          </a:blip>
          <a:srcRect b="0" l="0" r="0" t="0"/>
          <a:stretch/>
        </p:blipFill>
        <p:spPr>
          <a:xfrm>
            <a:off x="2517776" y="2249659"/>
            <a:ext cx="4108447" cy="3551999"/>
          </a:xfrm>
          <a:prstGeom prst="rect">
            <a:avLst/>
          </a:prstGeom>
          <a:noFill/>
          <a:ln>
            <a:noFill/>
          </a:ln>
        </p:spPr>
      </p:pic>
      <p:sp>
        <p:nvSpPr>
          <p:cNvPr id="518" name="Google Shape;518;p47"/>
          <p:cNvSpPr txBox="1"/>
          <p:nvPr/>
        </p:nvSpPr>
        <p:spPr>
          <a:xfrm>
            <a:off x="713326" y="3537058"/>
            <a:ext cx="120417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ELECTRICIDAD</a:t>
            </a:r>
            <a:endParaRPr/>
          </a:p>
        </p:txBody>
      </p:sp>
      <p:sp>
        <p:nvSpPr>
          <p:cNvPr id="519" name="Google Shape;519;p47"/>
          <p:cNvSpPr txBox="1"/>
          <p:nvPr/>
        </p:nvSpPr>
        <p:spPr>
          <a:xfrm>
            <a:off x="732365" y="3214815"/>
            <a:ext cx="5963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4CC2E6"/>
                </a:solidFill>
                <a:latin typeface="Corbel"/>
                <a:ea typeface="Corbel"/>
                <a:cs typeface="Corbel"/>
                <a:sym typeface="Corbel"/>
              </a:rPr>
              <a:t>25%</a:t>
            </a:r>
            <a:endParaRPr/>
          </a:p>
        </p:txBody>
      </p:sp>
      <p:cxnSp>
        <p:nvCxnSpPr>
          <p:cNvPr id="520" name="Google Shape;520;p47"/>
          <p:cNvCxnSpPr/>
          <p:nvPr/>
        </p:nvCxnSpPr>
        <p:spPr>
          <a:xfrm rot="10800000">
            <a:off x="773930" y="3810678"/>
            <a:ext cx="2362970" cy="3379"/>
          </a:xfrm>
          <a:prstGeom prst="straightConnector1">
            <a:avLst/>
          </a:prstGeom>
          <a:noFill/>
          <a:ln cap="rnd" cmpd="sng" w="38100">
            <a:solidFill>
              <a:srgbClr val="4CC2E6"/>
            </a:solidFill>
            <a:prstDash val="dot"/>
            <a:round/>
            <a:headEnd len="sm" w="sm" type="none"/>
            <a:tailEnd len="sm" w="sm" type="none"/>
          </a:ln>
        </p:spPr>
      </p:cxnSp>
      <p:sp>
        <p:nvSpPr>
          <p:cNvPr id="521" name="Google Shape;521;p47"/>
          <p:cNvSpPr txBox="1"/>
          <p:nvPr/>
        </p:nvSpPr>
        <p:spPr>
          <a:xfrm>
            <a:off x="5560195" y="2359605"/>
            <a:ext cx="1152881"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LICUADO</a:t>
            </a:r>
            <a:endParaRPr/>
          </a:p>
        </p:txBody>
      </p:sp>
      <p:sp>
        <p:nvSpPr>
          <p:cNvPr id="522" name="Google Shape;522;p47"/>
          <p:cNvSpPr txBox="1"/>
          <p:nvPr/>
        </p:nvSpPr>
        <p:spPr>
          <a:xfrm>
            <a:off x="6072695" y="2053333"/>
            <a:ext cx="5969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AAFDE"/>
                </a:solidFill>
                <a:latin typeface="Corbel"/>
                <a:ea typeface="Corbel"/>
                <a:cs typeface="Corbel"/>
                <a:sym typeface="Corbel"/>
              </a:rPr>
              <a:t>17%</a:t>
            </a:r>
            <a:endParaRPr/>
          </a:p>
        </p:txBody>
      </p:sp>
      <p:cxnSp>
        <p:nvCxnSpPr>
          <p:cNvPr id="523" name="Google Shape;523;p47"/>
          <p:cNvCxnSpPr/>
          <p:nvPr/>
        </p:nvCxnSpPr>
        <p:spPr>
          <a:xfrm rot="10800000">
            <a:off x="5560195" y="2649199"/>
            <a:ext cx="1043562" cy="0"/>
          </a:xfrm>
          <a:prstGeom prst="straightConnector1">
            <a:avLst/>
          </a:prstGeom>
          <a:noFill/>
          <a:ln cap="rnd" cmpd="sng" w="38100">
            <a:solidFill>
              <a:srgbClr val="3AAFDE"/>
            </a:solidFill>
            <a:prstDash val="dot"/>
            <a:round/>
            <a:headEnd len="sm" w="sm" type="none"/>
            <a:tailEnd len="sm" w="sm" type="none"/>
          </a:ln>
        </p:spPr>
      </p:cxnSp>
      <p:sp>
        <p:nvSpPr>
          <p:cNvPr id="524" name="Google Shape;524;p47"/>
          <p:cNvSpPr txBox="1"/>
          <p:nvPr/>
        </p:nvSpPr>
        <p:spPr>
          <a:xfrm>
            <a:off x="1475012" y="4839385"/>
            <a:ext cx="85311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BIOMASA</a:t>
            </a:r>
            <a:endParaRPr/>
          </a:p>
        </p:txBody>
      </p:sp>
      <p:sp>
        <p:nvSpPr>
          <p:cNvPr id="525" name="Google Shape;525;p47"/>
          <p:cNvSpPr txBox="1"/>
          <p:nvPr/>
        </p:nvSpPr>
        <p:spPr>
          <a:xfrm>
            <a:off x="1494051" y="4517142"/>
            <a:ext cx="60946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60D5EF"/>
                </a:solidFill>
                <a:latin typeface="Corbel"/>
                <a:ea typeface="Corbel"/>
                <a:cs typeface="Corbel"/>
                <a:sym typeface="Corbel"/>
              </a:rPr>
              <a:t>43%</a:t>
            </a:r>
            <a:endParaRPr/>
          </a:p>
        </p:txBody>
      </p:sp>
      <p:cxnSp>
        <p:nvCxnSpPr>
          <p:cNvPr id="526" name="Google Shape;526;p47"/>
          <p:cNvCxnSpPr/>
          <p:nvPr/>
        </p:nvCxnSpPr>
        <p:spPr>
          <a:xfrm rot="10800000">
            <a:off x="1535616" y="5113005"/>
            <a:ext cx="2179146" cy="0"/>
          </a:xfrm>
          <a:prstGeom prst="straightConnector1">
            <a:avLst/>
          </a:prstGeom>
          <a:noFill/>
          <a:ln cap="rnd" cmpd="sng" w="38100">
            <a:solidFill>
              <a:srgbClr val="60D5EF"/>
            </a:solidFill>
            <a:prstDash val="dot"/>
            <a:round/>
            <a:headEnd len="sm" w="sm" type="none"/>
            <a:tailEnd len="sm" w="sm" type="none"/>
          </a:ln>
        </p:spPr>
      </p:cxnSp>
      <p:sp>
        <p:nvSpPr>
          <p:cNvPr id="527" name="Google Shape;527;p47"/>
          <p:cNvSpPr txBox="1"/>
          <p:nvPr/>
        </p:nvSpPr>
        <p:spPr>
          <a:xfrm>
            <a:off x="6470068" y="2790545"/>
            <a:ext cx="1191095"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GAS NATURAL</a:t>
            </a:r>
            <a:endParaRPr/>
          </a:p>
        </p:txBody>
      </p:sp>
      <p:sp>
        <p:nvSpPr>
          <p:cNvPr id="528" name="Google Shape;528;p47"/>
          <p:cNvSpPr txBox="1"/>
          <p:nvPr/>
        </p:nvSpPr>
        <p:spPr>
          <a:xfrm>
            <a:off x="7020782" y="2484273"/>
            <a:ext cx="60465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6A2CD"/>
                </a:solidFill>
                <a:latin typeface="Corbel"/>
                <a:ea typeface="Corbel"/>
                <a:cs typeface="Corbel"/>
                <a:sym typeface="Corbel"/>
              </a:rPr>
              <a:t>12%</a:t>
            </a:r>
            <a:endParaRPr/>
          </a:p>
        </p:txBody>
      </p:sp>
      <p:cxnSp>
        <p:nvCxnSpPr>
          <p:cNvPr id="529" name="Google Shape;529;p47"/>
          <p:cNvCxnSpPr/>
          <p:nvPr/>
        </p:nvCxnSpPr>
        <p:spPr>
          <a:xfrm rot="10800000">
            <a:off x="6046096" y="3080139"/>
            <a:ext cx="1505748" cy="0"/>
          </a:xfrm>
          <a:prstGeom prst="straightConnector1">
            <a:avLst/>
          </a:prstGeom>
          <a:noFill/>
          <a:ln cap="rnd" cmpd="sng" w="38100">
            <a:solidFill>
              <a:srgbClr val="36A2CD"/>
            </a:solidFill>
            <a:prstDash val="dot"/>
            <a:round/>
            <a:headEnd len="sm" w="sm" type="none"/>
            <a:tailEnd len="sm" w="sm" type="none"/>
          </a:ln>
        </p:spPr>
      </p:cxnSp>
      <p:sp>
        <p:nvSpPr>
          <p:cNvPr id="530" name="Google Shape;530;p47"/>
          <p:cNvSpPr txBox="1"/>
          <p:nvPr/>
        </p:nvSpPr>
        <p:spPr>
          <a:xfrm>
            <a:off x="7372286" y="3269361"/>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531" name="Google Shape;531;p47"/>
          <p:cNvSpPr txBox="1"/>
          <p:nvPr/>
        </p:nvSpPr>
        <p:spPr>
          <a:xfrm>
            <a:off x="7800057" y="2963089"/>
            <a:ext cx="4876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98BF"/>
                </a:solidFill>
                <a:latin typeface="Corbel"/>
                <a:ea typeface="Corbel"/>
                <a:cs typeface="Corbel"/>
                <a:sym typeface="Corbel"/>
              </a:rPr>
              <a:t>3%</a:t>
            </a:r>
            <a:endParaRPr/>
          </a:p>
        </p:txBody>
      </p:sp>
      <p:cxnSp>
        <p:nvCxnSpPr>
          <p:cNvPr id="532" name="Google Shape;532;p47"/>
          <p:cNvCxnSpPr/>
          <p:nvPr/>
        </p:nvCxnSpPr>
        <p:spPr>
          <a:xfrm rot="10800000">
            <a:off x="6357078" y="3546360"/>
            <a:ext cx="1863202" cy="12595"/>
          </a:xfrm>
          <a:prstGeom prst="straightConnector1">
            <a:avLst/>
          </a:prstGeom>
          <a:noFill/>
          <a:ln cap="rnd" cmpd="sng" w="38100">
            <a:solidFill>
              <a:srgbClr val="3198BF"/>
            </a:solidFill>
            <a:prstDash val="dot"/>
            <a:round/>
            <a:headEnd len="sm" w="sm" type="none"/>
            <a:tailEnd len="sm" w="sm" type="none"/>
          </a:ln>
        </p:spPr>
      </p:cxnSp>
      <p:cxnSp>
        <p:nvCxnSpPr>
          <p:cNvPr id="533" name="Google Shape;533;p47"/>
          <p:cNvCxnSpPr/>
          <p:nvPr/>
        </p:nvCxnSpPr>
        <p:spPr>
          <a:xfrm flipH="1">
            <a:off x="4974686" y="2683294"/>
            <a:ext cx="493884" cy="240016"/>
          </a:xfrm>
          <a:prstGeom prst="straightConnector1">
            <a:avLst/>
          </a:prstGeom>
          <a:noFill/>
          <a:ln cap="rnd" cmpd="sng" w="38100">
            <a:solidFill>
              <a:srgbClr val="3AAFDE"/>
            </a:solidFill>
            <a:prstDash val="dot"/>
            <a:round/>
            <a:headEnd len="sm" w="sm" type="none"/>
            <a:tailEnd len="sm" w="sm" type="none"/>
          </a:ln>
        </p:spPr>
      </p:cxnSp>
      <p:cxnSp>
        <p:nvCxnSpPr>
          <p:cNvPr id="534" name="Google Shape;534;p47"/>
          <p:cNvCxnSpPr/>
          <p:nvPr/>
        </p:nvCxnSpPr>
        <p:spPr>
          <a:xfrm flipH="1">
            <a:off x="5532065" y="3100315"/>
            <a:ext cx="493884" cy="240016"/>
          </a:xfrm>
          <a:prstGeom prst="straightConnector1">
            <a:avLst/>
          </a:prstGeom>
          <a:noFill/>
          <a:ln cap="rnd" cmpd="sng" w="38100">
            <a:solidFill>
              <a:srgbClr val="36A2CD"/>
            </a:solidFill>
            <a:prstDash val="dot"/>
            <a:round/>
            <a:headEnd len="sm" w="sm" type="none"/>
            <a:tailEnd len="sm" w="sm" type="none"/>
          </a:ln>
        </p:spPr>
      </p:cxnSp>
      <p:cxnSp>
        <p:nvCxnSpPr>
          <p:cNvPr id="535" name="Google Shape;535;p47"/>
          <p:cNvCxnSpPr/>
          <p:nvPr/>
        </p:nvCxnSpPr>
        <p:spPr>
          <a:xfrm flipH="1">
            <a:off x="5560195" y="3576129"/>
            <a:ext cx="796884" cy="324127"/>
          </a:xfrm>
          <a:prstGeom prst="straightConnector1">
            <a:avLst/>
          </a:prstGeom>
          <a:noFill/>
          <a:ln cap="rnd" cmpd="sng" w="38100">
            <a:solidFill>
              <a:srgbClr val="3198BF"/>
            </a:solidFill>
            <a:prstDash val="dot"/>
            <a:round/>
            <a:headEnd len="sm" w="sm" type="none"/>
            <a:tailEnd len="sm" w="sm" type="none"/>
          </a:ln>
        </p:spPr>
      </p:cxnSp>
      <p:sp>
        <p:nvSpPr>
          <p:cNvPr id="536" name="Google Shape;536;p47"/>
          <p:cNvSpPr txBox="1"/>
          <p:nvPr/>
        </p:nvSpPr>
        <p:spPr>
          <a:xfrm>
            <a:off x="7364134" y="4048306"/>
            <a:ext cx="957313"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KEROSENE</a:t>
            </a:r>
            <a:endParaRPr/>
          </a:p>
        </p:txBody>
      </p:sp>
      <p:sp>
        <p:nvSpPr>
          <p:cNvPr id="537" name="Google Shape;537;p47"/>
          <p:cNvSpPr txBox="1"/>
          <p:nvPr/>
        </p:nvSpPr>
        <p:spPr>
          <a:xfrm>
            <a:off x="7791905" y="3742034"/>
            <a:ext cx="4940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D89A5"/>
                </a:solidFill>
                <a:latin typeface="Corbel"/>
                <a:ea typeface="Corbel"/>
                <a:cs typeface="Corbel"/>
                <a:sym typeface="Corbel"/>
              </a:rPr>
              <a:t>0%</a:t>
            </a:r>
            <a:endParaRPr/>
          </a:p>
        </p:txBody>
      </p:sp>
      <p:cxnSp>
        <p:nvCxnSpPr>
          <p:cNvPr id="538" name="Google Shape;538;p47"/>
          <p:cNvCxnSpPr/>
          <p:nvPr/>
        </p:nvCxnSpPr>
        <p:spPr>
          <a:xfrm rot="10800000">
            <a:off x="6819413" y="4337900"/>
            <a:ext cx="1392715" cy="1"/>
          </a:xfrm>
          <a:prstGeom prst="straightConnector1">
            <a:avLst/>
          </a:prstGeom>
          <a:noFill/>
          <a:ln cap="rnd" cmpd="sng" w="38100">
            <a:solidFill>
              <a:srgbClr val="2D89A5"/>
            </a:solidFill>
            <a:prstDash val="dot"/>
            <a:round/>
            <a:headEnd len="sm" w="sm" type="none"/>
            <a:tailEnd len="sm" w="sm" type="none"/>
          </a:ln>
        </p:spPr>
      </p:cxnSp>
      <p:cxnSp>
        <p:nvCxnSpPr>
          <p:cNvPr id="539" name="Google Shape;539;p47"/>
          <p:cNvCxnSpPr/>
          <p:nvPr/>
        </p:nvCxnSpPr>
        <p:spPr>
          <a:xfrm flipH="1">
            <a:off x="5532065" y="4012580"/>
            <a:ext cx="1016548" cy="1713"/>
          </a:xfrm>
          <a:prstGeom prst="straightConnector1">
            <a:avLst/>
          </a:prstGeom>
          <a:noFill/>
          <a:ln cap="rnd" cmpd="sng" w="38100">
            <a:solidFill>
              <a:srgbClr val="2C87A2"/>
            </a:solidFill>
            <a:prstDash val="dot"/>
            <a:round/>
            <a:headEnd len="sm" w="sm" type="none"/>
            <a:tailEnd len="sm" w="sm" type="none"/>
          </a:ln>
        </p:spPr>
      </p:cxnSp>
      <p:cxnSp>
        <p:nvCxnSpPr>
          <p:cNvPr id="540" name="Google Shape;540;p47"/>
          <p:cNvCxnSpPr/>
          <p:nvPr/>
        </p:nvCxnSpPr>
        <p:spPr>
          <a:xfrm rot="10800000">
            <a:off x="6619135" y="4011483"/>
            <a:ext cx="157244" cy="299648"/>
          </a:xfrm>
          <a:prstGeom prst="straightConnector1">
            <a:avLst/>
          </a:prstGeom>
          <a:noFill/>
          <a:ln cap="rnd" cmpd="sng" w="38100">
            <a:solidFill>
              <a:srgbClr val="2D89A5"/>
            </a:solidFill>
            <a:prstDash val="dot"/>
            <a:round/>
            <a:headEnd len="sm" w="sm" type="none"/>
            <a:tailEnd len="sm" w="sm"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4" name="Shape 544"/>
        <p:cNvGrpSpPr/>
        <p:nvPr/>
      </p:nvGrpSpPr>
      <p:grpSpPr>
        <a:xfrm>
          <a:off x="0" y="0"/>
          <a:ext cx="0" cy="0"/>
          <a:chOff x="0" y="0"/>
          <a:chExt cx="0" cy="0"/>
        </a:xfrm>
      </p:grpSpPr>
      <p:pic>
        <p:nvPicPr>
          <p:cNvPr id="545" name="Google Shape;545;p48"/>
          <p:cNvPicPr preferRelativeResize="0"/>
          <p:nvPr/>
        </p:nvPicPr>
        <p:blipFill rotWithShape="1">
          <a:blip r:embed="rId4">
            <a:alphaModFix/>
          </a:blip>
          <a:srcRect b="0" l="0" r="0" t="0"/>
          <a:stretch/>
        </p:blipFill>
        <p:spPr>
          <a:xfrm>
            <a:off x="2769790" y="928255"/>
            <a:ext cx="3604419" cy="4800832"/>
          </a:xfrm>
          <a:prstGeom prst="rect">
            <a:avLst/>
          </a:prstGeom>
          <a:noFill/>
          <a:ln>
            <a:noFill/>
          </a:ln>
        </p:spPr>
      </p:pic>
      <p:sp>
        <p:nvSpPr>
          <p:cNvPr id="546" name="Google Shape;546;p48"/>
          <p:cNvSpPr txBox="1"/>
          <p:nvPr/>
        </p:nvSpPr>
        <p:spPr>
          <a:xfrm>
            <a:off x="1648692" y="5883756"/>
            <a:ext cx="6774454"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11: Efectos directos potenciales a la energía sobre el medioambiente (Del Valle, 1985)</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0" name="Shape 550"/>
        <p:cNvGrpSpPr/>
        <p:nvPr/>
      </p:nvGrpSpPr>
      <p:grpSpPr>
        <a:xfrm>
          <a:off x="0" y="0"/>
          <a:ext cx="0" cy="0"/>
          <a:chOff x="0" y="0"/>
          <a:chExt cx="0" cy="0"/>
        </a:xfrm>
      </p:grpSpPr>
      <p:pic>
        <p:nvPicPr>
          <p:cNvPr id="551" name="Google Shape;551;p49"/>
          <p:cNvPicPr preferRelativeResize="0"/>
          <p:nvPr/>
        </p:nvPicPr>
        <p:blipFill rotWithShape="1">
          <a:blip r:embed="rId4">
            <a:alphaModFix/>
          </a:blip>
          <a:srcRect b="0" l="0" r="0" t="0"/>
          <a:stretch/>
        </p:blipFill>
        <p:spPr>
          <a:xfrm>
            <a:off x="4273008" y="1600040"/>
            <a:ext cx="2588362" cy="2631195"/>
          </a:xfrm>
          <a:prstGeom prst="rect">
            <a:avLst/>
          </a:prstGeom>
          <a:noFill/>
          <a:ln>
            <a:noFill/>
          </a:ln>
        </p:spPr>
      </p:pic>
      <p:pic>
        <p:nvPicPr>
          <p:cNvPr id="552" name="Google Shape;552;p49"/>
          <p:cNvPicPr preferRelativeResize="0"/>
          <p:nvPr/>
        </p:nvPicPr>
        <p:blipFill rotWithShape="1">
          <a:blip r:embed="rId5">
            <a:alphaModFix/>
          </a:blip>
          <a:srcRect b="0" l="0" r="0" t="0"/>
          <a:stretch/>
        </p:blipFill>
        <p:spPr>
          <a:xfrm>
            <a:off x="2182556" y="1600039"/>
            <a:ext cx="2588363" cy="2631197"/>
          </a:xfrm>
          <a:prstGeom prst="rect">
            <a:avLst/>
          </a:prstGeom>
          <a:noFill/>
          <a:ln>
            <a:noFill/>
          </a:ln>
        </p:spPr>
      </p:pic>
      <p:sp>
        <p:nvSpPr>
          <p:cNvPr id="553" name="Google Shape;553;p49"/>
          <p:cNvSpPr/>
          <p:nvPr/>
        </p:nvSpPr>
        <p:spPr>
          <a:xfrm>
            <a:off x="1601609" y="4441356"/>
            <a:ext cx="5940782"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800">
                <a:solidFill>
                  <a:srgbClr val="7F7F7F"/>
                </a:solidFill>
                <a:latin typeface="Corbel"/>
                <a:ea typeface="Corbel"/>
                <a:cs typeface="Corbel"/>
                <a:sym typeface="Corbel"/>
              </a:rPr>
              <a:t>Cada uno de los recursos energéticos usados en las viviendas provoca impactos ambientales con diferentes efectos (sobre el suelo, aire y agua) a nivel local, regional, nacional o global.</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7" name="Shape 557"/>
        <p:cNvGrpSpPr/>
        <p:nvPr/>
      </p:nvGrpSpPr>
      <p:grpSpPr>
        <a:xfrm>
          <a:off x="0" y="0"/>
          <a:ext cx="0" cy="0"/>
          <a:chOff x="0" y="0"/>
          <a:chExt cx="0" cy="0"/>
        </a:xfrm>
      </p:grpSpPr>
      <p:pic>
        <p:nvPicPr>
          <p:cNvPr id="558" name="Google Shape;558;p50"/>
          <p:cNvPicPr preferRelativeResize="0"/>
          <p:nvPr/>
        </p:nvPicPr>
        <p:blipFill rotWithShape="1">
          <a:blip r:embed="rId4">
            <a:alphaModFix/>
          </a:blip>
          <a:srcRect b="0" l="0" r="0" t="0"/>
          <a:stretch/>
        </p:blipFill>
        <p:spPr>
          <a:xfrm>
            <a:off x="1278874" y="1870596"/>
            <a:ext cx="6586250" cy="3788700"/>
          </a:xfrm>
          <a:prstGeom prst="rect">
            <a:avLst/>
          </a:prstGeom>
          <a:noFill/>
          <a:ln>
            <a:noFill/>
          </a:ln>
        </p:spPr>
      </p:pic>
      <p:sp>
        <p:nvSpPr>
          <p:cNvPr id="559" name="Google Shape;559;p50"/>
          <p:cNvSpPr txBox="1"/>
          <p:nvPr/>
        </p:nvSpPr>
        <p:spPr>
          <a:xfrm>
            <a:off x="762000" y="5883756"/>
            <a:ext cx="7661146"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Figura 12: Generación, transformación y distribución de energía eléctrica (Bustamante, Rozas, Cepeda, &amp; Encinas, 2009)</a:t>
            </a:r>
            <a:endParaRPr/>
          </a:p>
        </p:txBody>
      </p:sp>
      <p:sp>
        <p:nvSpPr>
          <p:cNvPr id="560" name="Google Shape;560;p50"/>
          <p:cNvSpPr/>
          <p:nvPr/>
        </p:nvSpPr>
        <p:spPr>
          <a:xfrm>
            <a:off x="570311" y="939835"/>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La generación de electricidad consumida en el país proviene tanto de la hidroelectricidad como de centrales térmicas a gas natural, carbón y petróleo diésel y, tras un largo proceso de transmisión y distribución, llega a nuestros hogares.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4" name="Shape 564"/>
        <p:cNvGrpSpPr/>
        <p:nvPr/>
      </p:nvGrpSpPr>
      <p:grpSpPr>
        <a:xfrm>
          <a:off x="0" y="0"/>
          <a:ext cx="0" cy="0"/>
          <a:chOff x="0" y="0"/>
          <a:chExt cx="0" cy="0"/>
        </a:xfrm>
      </p:grpSpPr>
      <p:sp>
        <p:nvSpPr>
          <p:cNvPr id="565" name="Google Shape;565;p51"/>
          <p:cNvSpPr txBox="1"/>
          <p:nvPr/>
        </p:nvSpPr>
        <p:spPr>
          <a:xfrm>
            <a:off x="762000" y="5883756"/>
            <a:ext cx="7661146"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3 (Elaboración propia)</a:t>
            </a:r>
            <a:endParaRPr/>
          </a:p>
        </p:txBody>
      </p:sp>
      <p:pic>
        <p:nvPicPr>
          <p:cNvPr id="566" name="Google Shape;566;p51"/>
          <p:cNvPicPr preferRelativeResize="0"/>
          <p:nvPr/>
        </p:nvPicPr>
        <p:blipFill rotWithShape="1">
          <a:blip r:embed="rId4">
            <a:alphaModFix/>
          </a:blip>
          <a:srcRect b="0" l="0" r="0" t="0"/>
          <a:stretch/>
        </p:blipFill>
        <p:spPr>
          <a:xfrm>
            <a:off x="0" y="2749685"/>
            <a:ext cx="3104675" cy="2995419"/>
          </a:xfrm>
          <a:prstGeom prst="rect">
            <a:avLst/>
          </a:prstGeom>
          <a:noFill/>
          <a:ln>
            <a:noFill/>
          </a:ln>
        </p:spPr>
      </p:pic>
      <p:pic>
        <p:nvPicPr>
          <p:cNvPr id="567" name="Google Shape;567;p51"/>
          <p:cNvPicPr preferRelativeResize="0"/>
          <p:nvPr/>
        </p:nvPicPr>
        <p:blipFill rotWithShape="1">
          <a:blip r:embed="rId4">
            <a:alphaModFix/>
          </a:blip>
          <a:srcRect b="0" l="0" r="0" t="0"/>
          <a:stretch/>
        </p:blipFill>
        <p:spPr>
          <a:xfrm>
            <a:off x="2992582" y="2766982"/>
            <a:ext cx="3104675" cy="2995419"/>
          </a:xfrm>
          <a:prstGeom prst="rect">
            <a:avLst/>
          </a:prstGeom>
          <a:noFill/>
          <a:ln>
            <a:noFill/>
          </a:ln>
        </p:spPr>
      </p:pic>
      <p:pic>
        <p:nvPicPr>
          <p:cNvPr id="568" name="Google Shape;568;p51"/>
          <p:cNvPicPr preferRelativeResize="0"/>
          <p:nvPr/>
        </p:nvPicPr>
        <p:blipFill rotWithShape="1">
          <a:blip r:embed="rId4">
            <a:alphaModFix/>
          </a:blip>
          <a:srcRect b="0" l="0" r="0" t="0"/>
          <a:stretch/>
        </p:blipFill>
        <p:spPr>
          <a:xfrm>
            <a:off x="5985163" y="2749685"/>
            <a:ext cx="3104675" cy="2995419"/>
          </a:xfrm>
          <a:prstGeom prst="rect">
            <a:avLst/>
          </a:prstGeom>
          <a:noFill/>
          <a:ln>
            <a:noFill/>
          </a:ln>
        </p:spPr>
      </p:pic>
      <p:sp>
        <p:nvSpPr>
          <p:cNvPr id="569" name="Google Shape;569;p51"/>
          <p:cNvSpPr/>
          <p:nvPr/>
        </p:nvSpPr>
        <p:spPr>
          <a:xfrm>
            <a:off x="374702" y="3779824"/>
            <a:ext cx="2355273" cy="156966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200">
                <a:solidFill>
                  <a:srgbClr val="7F7F7F"/>
                </a:solidFill>
                <a:latin typeface="Calibri"/>
                <a:ea typeface="Calibri"/>
                <a:cs typeface="Calibri"/>
                <a:sym typeface="Calibri"/>
              </a:rPr>
              <a:t>Las centrales hidroeléctricas (que han generado entre un 40% y 50% de la electricidad consumida en los últimos años) impactaron, a nivel local y regional, con la destrucción del paisaje y toda la flora y fauna asociada, más los restantes efectos mencionados en la tabla indicada.</a:t>
            </a:r>
            <a:endParaRPr/>
          </a:p>
        </p:txBody>
      </p:sp>
      <p:pic>
        <p:nvPicPr>
          <p:cNvPr id="570" name="Google Shape;570;p51"/>
          <p:cNvPicPr preferRelativeResize="0"/>
          <p:nvPr/>
        </p:nvPicPr>
        <p:blipFill rotWithShape="1">
          <a:blip r:embed="rId5">
            <a:alphaModFix/>
          </a:blip>
          <a:srcRect b="0" l="0" r="0" t="0"/>
          <a:stretch/>
        </p:blipFill>
        <p:spPr>
          <a:xfrm>
            <a:off x="679021" y="963245"/>
            <a:ext cx="1774345" cy="1803708"/>
          </a:xfrm>
          <a:prstGeom prst="rect">
            <a:avLst/>
          </a:prstGeom>
          <a:noFill/>
          <a:ln>
            <a:noFill/>
          </a:ln>
        </p:spPr>
      </p:pic>
      <p:pic>
        <p:nvPicPr>
          <p:cNvPr id="571" name="Google Shape;571;p51"/>
          <p:cNvPicPr preferRelativeResize="0"/>
          <p:nvPr/>
        </p:nvPicPr>
        <p:blipFill rotWithShape="1">
          <a:blip r:embed="rId6">
            <a:alphaModFix/>
          </a:blip>
          <a:srcRect b="0" l="0" r="0" t="0"/>
          <a:stretch/>
        </p:blipFill>
        <p:spPr>
          <a:xfrm>
            <a:off x="3699312" y="963245"/>
            <a:ext cx="1774345" cy="1803707"/>
          </a:xfrm>
          <a:prstGeom prst="rect">
            <a:avLst/>
          </a:prstGeom>
          <a:noFill/>
          <a:ln>
            <a:noFill/>
          </a:ln>
        </p:spPr>
      </p:pic>
      <p:pic>
        <p:nvPicPr>
          <p:cNvPr id="572" name="Google Shape;572;p51"/>
          <p:cNvPicPr preferRelativeResize="0"/>
          <p:nvPr/>
        </p:nvPicPr>
        <p:blipFill rotWithShape="1">
          <a:blip r:embed="rId7">
            <a:alphaModFix/>
          </a:blip>
          <a:srcRect b="0" l="0" r="0" t="0"/>
          <a:stretch/>
        </p:blipFill>
        <p:spPr>
          <a:xfrm>
            <a:off x="6636476" y="963245"/>
            <a:ext cx="1774345" cy="1803707"/>
          </a:xfrm>
          <a:prstGeom prst="rect">
            <a:avLst/>
          </a:prstGeom>
          <a:noFill/>
          <a:ln>
            <a:noFill/>
          </a:ln>
        </p:spPr>
      </p:pic>
      <p:sp>
        <p:nvSpPr>
          <p:cNvPr id="573" name="Google Shape;573;p51"/>
          <p:cNvSpPr/>
          <p:nvPr/>
        </p:nvSpPr>
        <p:spPr>
          <a:xfrm>
            <a:off x="3394993" y="3779824"/>
            <a:ext cx="2355273" cy="120032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200">
                <a:solidFill>
                  <a:srgbClr val="7F7F7F"/>
                </a:solidFill>
                <a:latin typeface="Calibri"/>
                <a:ea typeface="Calibri"/>
                <a:cs typeface="Calibri"/>
                <a:sym typeface="Calibri"/>
              </a:rPr>
              <a:t>Las centrales térmicas producen un alto impacto por sus emisiones. La generación eléctrica en ellas (a gas natural, diésel y carbón) fluctúa entre un 50% y 60%, según el año.</a:t>
            </a:r>
            <a:endParaRPr/>
          </a:p>
        </p:txBody>
      </p:sp>
      <p:sp>
        <p:nvSpPr>
          <p:cNvPr id="574" name="Google Shape;574;p51"/>
          <p:cNvSpPr/>
          <p:nvPr/>
        </p:nvSpPr>
        <p:spPr>
          <a:xfrm>
            <a:off x="6387575" y="3779824"/>
            <a:ext cx="2355273"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200">
                <a:solidFill>
                  <a:srgbClr val="7F7F7F"/>
                </a:solidFill>
                <a:latin typeface="Calibri"/>
                <a:ea typeface="Calibri"/>
                <a:cs typeface="Calibri"/>
                <a:sym typeface="Calibri"/>
              </a:rPr>
              <a:t>Las emisiones de CO2 son uno de los efectos ambientales que provoca la quema de combustibles fósiles y de leña.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8" name="Shape 578"/>
        <p:cNvGrpSpPr/>
        <p:nvPr/>
      </p:nvGrpSpPr>
      <p:grpSpPr>
        <a:xfrm>
          <a:off x="0" y="0"/>
          <a:ext cx="0" cy="0"/>
          <a:chOff x="0" y="0"/>
          <a:chExt cx="0" cy="0"/>
        </a:xfrm>
      </p:grpSpPr>
      <p:sp>
        <p:nvSpPr>
          <p:cNvPr id="579" name="Google Shape;579;p52"/>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pic>
        <p:nvPicPr>
          <p:cNvPr id="580" name="Google Shape;580;p52"/>
          <p:cNvPicPr preferRelativeResize="0"/>
          <p:nvPr/>
        </p:nvPicPr>
        <p:blipFill rotWithShape="1">
          <a:blip r:embed="rId4">
            <a:alphaModFix/>
          </a:blip>
          <a:srcRect b="0" l="0" r="0" t="0"/>
          <a:stretch/>
        </p:blipFill>
        <p:spPr>
          <a:xfrm>
            <a:off x="1798195" y="1263172"/>
            <a:ext cx="2269388" cy="2306942"/>
          </a:xfrm>
          <a:prstGeom prst="rect">
            <a:avLst/>
          </a:prstGeom>
          <a:noFill/>
          <a:ln>
            <a:noFill/>
          </a:ln>
        </p:spPr>
      </p:pic>
      <p:sp>
        <p:nvSpPr>
          <p:cNvPr id="581" name="Google Shape;581;p52"/>
          <p:cNvSpPr/>
          <p:nvPr/>
        </p:nvSpPr>
        <p:spPr>
          <a:xfrm>
            <a:off x="1043257" y="3988271"/>
            <a:ext cx="7057483" cy="147732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CL" sz="1800">
                <a:solidFill>
                  <a:srgbClr val="7F7F7F"/>
                </a:solidFill>
                <a:latin typeface="Corbel"/>
                <a:ea typeface="Corbel"/>
                <a:cs typeface="Corbel"/>
                <a:sym typeface="Corbel"/>
              </a:rPr>
              <a:t>La leña (43% de la energía consumida en viviendas) es el principal agente de contaminación atmosférica en gran parte del país, y es utilizada como medio de calefacción en viviendas. Actualmente, hay 10 millones de personas en el país que están expuestas a una concentración promedio anual de Material Particulado 2.5 (MP 2.5) superior a la norma. </a:t>
            </a:r>
            <a:endParaRPr/>
          </a:p>
        </p:txBody>
      </p:sp>
      <p:pic>
        <p:nvPicPr>
          <p:cNvPr id="582" name="Google Shape;582;p52"/>
          <p:cNvPicPr preferRelativeResize="0"/>
          <p:nvPr/>
        </p:nvPicPr>
        <p:blipFill rotWithShape="1">
          <a:blip r:embed="rId5">
            <a:alphaModFix/>
          </a:blip>
          <a:srcRect b="0" l="0" r="0" t="0"/>
          <a:stretch/>
        </p:blipFill>
        <p:spPr>
          <a:xfrm>
            <a:off x="5127560" y="1263173"/>
            <a:ext cx="2269386" cy="2306941"/>
          </a:xfrm>
          <a:prstGeom prst="rect">
            <a:avLst/>
          </a:prstGeom>
          <a:noFill/>
          <a:ln>
            <a:noFill/>
          </a:ln>
        </p:spPr>
      </p:pic>
      <p:pic>
        <p:nvPicPr>
          <p:cNvPr id="583" name="Google Shape;583;p52"/>
          <p:cNvPicPr preferRelativeResize="0"/>
          <p:nvPr/>
        </p:nvPicPr>
        <p:blipFill rotWithShape="1">
          <a:blip r:embed="rId6">
            <a:alphaModFix/>
          </a:blip>
          <a:srcRect b="0" l="0" r="0" t="0"/>
          <a:stretch/>
        </p:blipFill>
        <p:spPr>
          <a:xfrm>
            <a:off x="3437306" y="1263173"/>
            <a:ext cx="2269386" cy="230694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7" name="Shape 587"/>
        <p:cNvGrpSpPr/>
        <p:nvPr/>
      </p:nvGrpSpPr>
      <p:grpSpPr>
        <a:xfrm>
          <a:off x="0" y="0"/>
          <a:ext cx="0" cy="0"/>
          <a:chOff x="0" y="0"/>
          <a:chExt cx="0" cy="0"/>
        </a:xfrm>
      </p:grpSpPr>
      <p:sp>
        <p:nvSpPr>
          <p:cNvPr id="588" name="Google Shape;588;p53"/>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
        <p:nvSpPr>
          <p:cNvPr id="589" name="Google Shape;589;p53"/>
          <p:cNvSpPr txBox="1"/>
          <p:nvPr/>
        </p:nvSpPr>
        <p:spPr>
          <a:xfrm>
            <a:off x="464961" y="3254612"/>
            <a:ext cx="8214074" cy="196959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En la actualidad existen planes de descontaminación y prevención atmosférica, con el objetivo de declarar nuevas zonas saturadas (Santiago, Curicó, Concepción, Los Ángeles, Valdivia y Coyhaique) (Ministerio del Medio Ambiente, 2014).</a:t>
            </a:r>
            <a:endParaRPr/>
          </a:p>
          <a:p>
            <a:pPr indent="0" lvl="0" marL="0" marR="0" rtl="0" algn="ctr">
              <a:lnSpc>
                <a:spcPct val="100000"/>
              </a:lnSpc>
              <a:spcBef>
                <a:spcPts val="0"/>
              </a:spcBef>
              <a:spcAft>
                <a:spcPts val="0"/>
              </a:spcAft>
              <a:buClr>
                <a:schemeClr val="dk1"/>
              </a:buClr>
              <a:buSzPts val="1800"/>
              <a:buFont typeface="Calibri"/>
              <a:buNone/>
            </a:pPr>
            <a:r>
              <a:t/>
            </a:r>
            <a:endParaRPr b="0" i="0" sz="16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A nivel global, la Agencia Internacional de la Energía proyecta un aumento de un 60% de las emisiones mundiales de CO2 desde aquí al año 2030. Tal como se ha indicado, el CO2 favorece altamente el efecto invernadero y el cambio climático en el planeta.</a:t>
            </a:r>
            <a:endParaRPr/>
          </a:p>
          <a:p>
            <a:pPr indent="0" lvl="0" marL="0" marR="0" rtl="0" algn="ctr">
              <a:lnSpc>
                <a:spcPct val="100000"/>
              </a:lnSpc>
              <a:spcBef>
                <a:spcPts val="0"/>
              </a:spcBef>
              <a:spcAft>
                <a:spcPts val="0"/>
              </a:spcAft>
              <a:buClr>
                <a:schemeClr val="dk1"/>
              </a:buClr>
              <a:buSzPts val="1800"/>
              <a:buFont typeface="Calibri"/>
              <a:buNone/>
            </a:pPr>
            <a:r>
              <a:t/>
            </a:r>
            <a:endParaRPr b="0" i="0" sz="1600" u="none" cap="none" strike="noStrike">
              <a:solidFill>
                <a:srgbClr val="7F7F7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600" u="none" cap="none" strike="noStrike">
              <a:solidFill>
                <a:srgbClr val="7F7F7F"/>
              </a:solidFill>
              <a:latin typeface="Calibri"/>
              <a:ea typeface="Calibri"/>
              <a:cs typeface="Calibri"/>
              <a:sym typeface="Calibri"/>
            </a:endParaRPr>
          </a:p>
        </p:txBody>
      </p:sp>
      <p:pic>
        <p:nvPicPr>
          <p:cNvPr id="590" name="Google Shape;590;p53"/>
          <p:cNvPicPr preferRelativeResize="0"/>
          <p:nvPr/>
        </p:nvPicPr>
        <p:blipFill rotWithShape="1">
          <a:blip r:embed="rId4">
            <a:alphaModFix/>
          </a:blip>
          <a:srcRect b="0" l="0" r="0" t="0"/>
          <a:stretch/>
        </p:blipFill>
        <p:spPr>
          <a:xfrm>
            <a:off x="3743564" y="933544"/>
            <a:ext cx="1656868" cy="168504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4" name="Shape 594"/>
        <p:cNvGrpSpPr/>
        <p:nvPr/>
      </p:nvGrpSpPr>
      <p:grpSpPr>
        <a:xfrm>
          <a:off x="0" y="0"/>
          <a:ext cx="0" cy="0"/>
          <a:chOff x="0" y="0"/>
          <a:chExt cx="0" cy="0"/>
        </a:xfrm>
      </p:grpSpPr>
      <p:sp>
        <p:nvSpPr>
          <p:cNvPr id="595" name="Google Shape;595;p54"/>
          <p:cNvSpPr txBox="1"/>
          <p:nvPr/>
        </p:nvSpPr>
        <p:spPr>
          <a:xfrm>
            <a:off x="1486315" y="3836504"/>
            <a:ext cx="6171366" cy="1969596"/>
          </a:xfrm>
          <a:prstGeom prst="rect">
            <a:avLst/>
          </a:prstGeom>
          <a:noFill/>
          <a:ln>
            <a:noFill/>
          </a:ln>
        </p:spPr>
        <p:txBody>
          <a:bodyPr anchorCtr="0" anchor="ctr" bIns="45700" lIns="91425" spcFirstLastPara="1" rIns="91425" wrap="square" tIns="45700">
            <a:noAutofit/>
          </a:bodyPr>
          <a:lstStyle/>
          <a:p>
            <a:pPr indent="-285750" lvl="0" marL="285750" marR="0" rtl="0" algn="ctr">
              <a:lnSpc>
                <a:spcPct val="100000"/>
              </a:lnSpc>
              <a:spcBef>
                <a:spcPts val="0"/>
              </a:spcBef>
              <a:spcAft>
                <a:spcPts val="0"/>
              </a:spcAft>
              <a:buClr>
                <a:srgbClr val="36A2CD"/>
              </a:buClr>
              <a:buSzPts val="1800"/>
              <a:buFont typeface="Courier New"/>
              <a:buChar char="o"/>
            </a:pPr>
            <a:r>
              <a:rPr b="0" i="0" lang="es-CL" sz="1800" u="none" cap="none" strike="noStrike">
                <a:solidFill>
                  <a:srgbClr val="7F7F7F"/>
                </a:solidFill>
                <a:latin typeface="Calibri"/>
                <a:ea typeface="Calibri"/>
                <a:cs typeface="Calibri"/>
                <a:sym typeface="Calibri"/>
              </a:rPr>
              <a:t>Mejorar la aislación térmica de los hogares. </a:t>
            </a:r>
            <a:endParaRPr/>
          </a:p>
          <a:p>
            <a:pPr indent="-171450" lvl="0" marL="285750" marR="0" rtl="0" algn="ctr">
              <a:lnSpc>
                <a:spcPct val="100000"/>
              </a:lnSpc>
              <a:spcBef>
                <a:spcPts val="0"/>
              </a:spcBef>
              <a:spcAft>
                <a:spcPts val="0"/>
              </a:spcAft>
              <a:buClr>
                <a:srgbClr val="36A2CD"/>
              </a:buClr>
              <a:buSzPts val="1800"/>
              <a:buFont typeface="Courier New"/>
              <a:buNone/>
            </a:pPr>
            <a:r>
              <a:t/>
            </a:r>
            <a:endParaRPr b="0" i="0" sz="1800" u="none" cap="none" strike="noStrike">
              <a:solidFill>
                <a:srgbClr val="7F7F7F"/>
              </a:solidFill>
              <a:latin typeface="Calibri"/>
              <a:ea typeface="Calibri"/>
              <a:cs typeface="Calibri"/>
              <a:sym typeface="Calibri"/>
            </a:endParaRPr>
          </a:p>
          <a:p>
            <a:pPr indent="-285750" lvl="0" marL="285750" marR="0" rtl="0" algn="ctr">
              <a:lnSpc>
                <a:spcPct val="100000"/>
              </a:lnSpc>
              <a:spcBef>
                <a:spcPts val="0"/>
              </a:spcBef>
              <a:spcAft>
                <a:spcPts val="0"/>
              </a:spcAft>
              <a:buClr>
                <a:srgbClr val="36A2CD"/>
              </a:buClr>
              <a:buSzPts val="1800"/>
              <a:buFont typeface="Courier New"/>
              <a:buChar char="o"/>
            </a:pPr>
            <a:r>
              <a:rPr b="0" i="0" lang="es-CL" sz="1800" u="none" cap="none" strike="noStrike">
                <a:solidFill>
                  <a:srgbClr val="7F7F7F"/>
                </a:solidFill>
                <a:latin typeface="Calibri"/>
                <a:ea typeface="Calibri"/>
                <a:cs typeface="Calibri"/>
                <a:sym typeface="Calibri"/>
              </a:rPr>
              <a:t>Bajar los costos de los combustibles limpios.</a:t>
            </a:r>
            <a:endParaRPr/>
          </a:p>
          <a:p>
            <a:pPr indent="-171450" lvl="0" marL="285750" marR="0" rtl="0" algn="ctr">
              <a:lnSpc>
                <a:spcPct val="100000"/>
              </a:lnSpc>
              <a:spcBef>
                <a:spcPts val="0"/>
              </a:spcBef>
              <a:spcAft>
                <a:spcPts val="0"/>
              </a:spcAft>
              <a:buClr>
                <a:srgbClr val="36A2CD"/>
              </a:buClr>
              <a:buSzPts val="1800"/>
              <a:buFont typeface="Courier New"/>
              <a:buNone/>
            </a:pPr>
            <a:r>
              <a:t/>
            </a:r>
            <a:endParaRPr b="0" i="0" sz="1800" u="none" cap="none" strike="noStrike">
              <a:solidFill>
                <a:srgbClr val="7F7F7F"/>
              </a:solidFill>
              <a:latin typeface="Calibri"/>
              <a:ea typeface="Calibri"/>
              <a:cs typeface="Calibri"/>
              <a:sym typeface="Calibri"/>
            </a:endParaRPr>
          </a:p>
          <a:p>
            <a:pPr indent="-285750" lvl="0" marL="285750" marR="0" rtl="0" algn="ctr">
              <a:lnSpc>
                <a:spcPct val="100000"/>
              </a:lnSpc>
              <a:spcBef>
                <a:spcPts val="0"/>
              </a:spcBef>
              <a:spcAft>
                <a:spcPts val="0"/>
              </a:spcAft>
              <a:buClr>
                <a:srgbClr val="36A2CD"/>
              </a:buClr>
              <a:buSzPts val="1800"/>
              <a:buFont typeface="Courier New"/>
              <a:buChar char="o"/>
            </a:pPr>
            <a:r>
              <a:rPr b="0" i="0" lang="es-CL" sz="1800" u="none" cap="none" strike="noStrike">
                <a:solidFill>
                  <a:srgbClr val="7F7F7F"/>
                </a:solidFill>
                <a:latin typeface="Calibri"/>
                <a:ea typeface="Calibri"/>
                <a:cs typeface="Calibri"/>
                <a:sym typeface="Calibri"/>
              </a:rPr>
              <a:t>Programa de recambio de calefactores, que recibe aportes del Ministerio del Medio Ambiente y de los gobiernos regionales.</a:t>
            </a:r>
            <a:endParaRPr/>
          </a:p>
          <a:p>
            <a:pPr indent="-171450" lvl="0" marL="285750" marR="0" rtl="0" algn="ctr">
              <a:lnSpc>
                <a:spcPct val="100000"/>
              </a:lnSpc>
              <a:spcBef>
                <a:spcPts val="0"/>
              </a:spcBef>
              <a:spcAft>
                <a:spcPts val="0"/>
              </a:spcAft>
              <a:buClr>
                <a:srgbClr val="36A2CD"/>
              </a:buClr>
              <a:buSzPts val="1800"/>
              <a:buFont typeface="Courier New"/>
              <a:buNone/>
            </a:pPr>
            <a:r>
              <a:t/>
            </a:r>
            <a:endParaRPr b="0" i="0" sz="1800" u="none" cap="none" strike="noStrike">
              <a:solidFill>
                <a:srgbClr val="7F7F7F"/>
              </a:solidFill>
              <a:latin typeface="Calibri"/>
              <a:ea typeface="Calibri"/>
              <a:cs typeface="Calibri"/>
              <a:sym typeface="Calibri"/>
            </a:endParaRPr>
          </a:p>
          <a:p>
            <a:pPr indent="-171450" lvl="0" marL="285750" marR="0" rtl="0" algn="ctr">
              <a:lnSpc>
                <a:spcPct val="100000"/>
              </a:lnSpc>
              <a:spcBef>
                <a:spcPts val="0"/>
              </a:spcBef>
              <a:spcAft>
                <a:spcPts val="0"/>
              </a:spcAft>
              <a:buClr>
                <a:srgbClr val="36A2CD"/>
              </a:buClr>
              <a:buSzPts val="1800"/>
              <a:buFont typeface="Courier New"/>
              <a:buNone/>
            </a:pPr>
            <a:r>
              <a:t/>
            </a:r>
            <a:endParaRPr b="0" i="0" sz="1800" u="none" cap="none" strike="noStrike">
              <a:solidFill>
                <a:srgbClr val="7F7F7F"/>
              </a:solidFill>
              <a:latin typeface="Calibri"/>
              <a:ea typeface="Calibri"/>
              <a:cs typeface="Calibri"/>
              <a:sym typeface="Calibri"/>
            </a:endParaRPr>
          </a:p>
        </p:txBody>
      </p:sp>
      <p:pic>
        <p:nvPicPr>
          <p:cNvPr id="596" name="Google Shape;596;p54"/>
          <p:cNvPicPr preferRelativeResize="0"/>
          <p:nvPr/>
        </p:nvPicPr>
        <p:blipFill rotWithShape="1">
          <a:blip r:embed="rId4">
            <a:alphaModFix/>
          </a:blip>
          <a:srcRect b="0" l="0" r="0" t="0"/>
          <a:stretch/>
        </p:blipFill>
        <p:spPr>
          <a:xfrm>
            <a:off x="3743564" y="933544"/>
            <a:ext cx="1656868" cy="1685046"/>
          </a:xfrm>
          <a:prstGeom prst="rect">
            <a:avLst/>
          </a:prstGeom>
          <a:noFill/>
          <a:ln>
            <a:noFill/>
          </a:ln>
        </p:spPr>
      </p:pic>
      <p:sp>
        <p:nvSpPr>
          <p:cNvPr id="597" name="Google Shape;597;p54"/>
          <p:cNvSpPr/>
          <p:nvPr/>
        </p:nvSpPr>
        <p:spPr>
          <a:xfrm>
            <a:off x="2699594" y="2858215"/>
            <a:ext cx="393133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1800">
                <a:solidFill>
                  <a:srgbClr val="3AAFDE"/>
                </a:solidFill>
                <a:latin typeface="Corbel"/>
                <a:ea typeface="Corbel"/>
                <a:cs typeface="Corbel"/>
                <a:sym typeface="Corbel"/>
              </a:rPr>
              <a:t>Medidas necesarias de implementar…</a:t>
            </a:r>
            <a:endParaRPr/>
          </a:p>
        </p:txBody>
      </p:sp>
      <p:sp>
        <p:nvSpPr>
          <p:cNvPr id="598" name="Google Shape;598;p54"/>
          <p:cNvSpPr txBox="1"/>
          <p:nvPr/>
        </p:nvSpPr>
        <p:spPr>
          <a:xfrm>
            <a:off x="4956362" y="5883756"/>
            <a:ext cx="3466783"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Guía docente “Energía eléctrica en Chile”.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2" name="Shape 602"/>
        <p:cNvGrpSpPr/>
        <p:nvPr/>
      </p:nvGrpSpPr>
      <p:grpSpPr>
        <a:xfrm>
          <a:off x="0" y="0"/>
          <a:ext cx="0" cy="0"/>
          <a:chOff x="0" y="0"/>
          <a:chExt cx="0" cy="0"/>
        </a:xfrm>
      </p:grpSpPr>
      <p:cxnSp>
        <p:nvCxnSpPr>
          <p:cNvPr id="603" name="Google Shape;603;p55"/>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604" name="Google Shape;604;p55"/>
          <p:cNvSpPr txBox="1"/>
          <p:nvPr/>
        </p:nvSpPr>
        <p:spPr>
          <a:xfrm>
            <a:off x="1236813" y="2324473"/>
            <a:ext cx="6699193"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ENERGÍA ELÉCTRICA EN CHILE</a:t>
            </a:r>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605" name="Google Shape;605;p55"/>
          <p:cNvSpPr txBox="1"/>
          <p:nvPr/>
        </p:nvSpPr>
        <p:spPr>
          <a:xfrm>
            <a:off x="2357276" y="2876623"/>
            <a:ext cx="4458269"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Eficiencia energética y uso responsable</a:t>
            </a:r>
            <a:endParaRPr/>
          </a:p>
        </p:txBody>
      </p:sp>
      <p:sp>
        <p:nvSpPr>
          <p:cNvPr id="606" name="Google Shape;606;p55"/>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en 1 o 2 clases</a:t>
            </a:r>
            <a:endParaRPr/>
          </a:p>
        </p:txBody>
      </p:sp>
      <p:sp>
        <p:nvSpPr>
          <p:cNvPr id="607" name="Google Shape;607;p55"/>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2 / Ob.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