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9144000"/>
  <p:notesSz cx="6858000" cy="9144000"/>
  <p:embeddedFontLst>
    <p:embeddedFont>
      <p:font typeface="Corbel"/>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font" Target="fonts/Corbel-bold.fntdata"/><Relationship Id="rId10" Type="http://schemas.openxmlformats.org/officeDocument/2006/relationships/slide" Target="slides/slide6.xml"/><Relationship Id="rId21" Type="http://schemas.openxmlformats.org/officeDocument/2006/relationships/font" Target="fonts/Corbel-regular.fntdata"/><Relationship Id="rId13" Type="http://schemas.openxmlformats.org/officeDocument/2006/relationships/slide" Target="slides/slide9.xml"/><Relationship Id="rId24" Type="http://schemas.openxmlformats.org/officeDocument/2006/relationships/font" Target="fonts/Corbel-boldItalic.fntdata"/><Relationship Id="rId12" Type="http://schemas.openxmlformats.org/officeDocument/2006/relationships/slide" Target="slides/slide8.xml"/><Relationship Id="rId23" Type="http://schemas.openxmlformats.org/officeDocument/2006/relationships/font" Target="fonts/Corbel-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236813" y="2100572"/>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FFFFFF"/>
                </a:solidFill>
                <a:latin typeface="Corbel"/>
                <a:ea typeface="Corbel"/>
                <a:cs typeface="Corbel"/>
                <a:sym typeface="Corbel"/>
              </a:rPr>
              <a:t>RELEVANCIA E IMPORTANCIA DE LA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FFFFFF"/>
                </a:solidFill>
                <a:latin typeface="Corbel"/>
                <a:ea typeface="Corbel"/>
                <a:cs typeface="Corbel"/>
                <a:sym typeface="Corbel"/>
              </a:rPr>
              <a:t>EFICIENCIA HÍDRICA PARA EL PLANETA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4" y="2887119"/>
            <a:ext cx="4458269" cy="34310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1" lang="es-CL" sz="1800" u="none" cap="none" strike="noStrike">
                <a:solidFill>
                  <a:srgbClr val="FFFFFF"/>
                </a:solidFill>
                <a:latin typeface="Corbel"/>
                <a:ea typeface="Corbel"/>
                <a:cs typeface="Corbel"/>
                <a:sym typeface="Corbel"/>
              </a:rPr>
              <a:t>Uso y cuidado del agua</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s-CL" sz="1200" u="none" cap="none" strike="noStrike">
                <a:solidFill>
                  <a:schemeClr val="lt1"/>
                </a:solidFill>
                <a:latin typeface="Corbel"/>
                <a:ea typeface="Corbel"/>
                <a:cs typeface="Corbel"/>
                <a:sym typeface="Corbel"/>
              </a:rPr>
              <a:t>MATERIAL DE APOYO PARA EL PROFESOR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chemeClr val="lt1"/>
                </a:solidFill>
                <a:latin typeface="Corbel"/>
                <a:ea typeface="Corbel"/>
                <a:cs typeface="Corbel"/>
                <a:sym typeface="Corbel"/>
              </a:rPr>
              <a:t>Tiempo estimado para ser trabajado en 1 a 2 clases</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3344743" y="3663614"/>
            <a:ext cx="245451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IV / CLASE 2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3032806"/>
            <a:ext cx="7083381"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s-CL" sz="1800" u="none" cap="none" strike="noStrike">
                <a:solidFill>
                  <a:srgbClr val="FFFFFF"/>
                </a:solidFill>
                <a:latin typeface="Corbel"/>
                <a:ea typeface="Corbel"/>
                <a:cs typeface="Corbel"/>
                <a:sym typeface="Corbel"/>
              </a:rPr>
              <a:t>Analizar los problemas ambientales que aquejan a las ciudades contemporáneas y proponer acciones destinadas a reducir sus efectos negativos.</a:t>
            </a:r>
            <a:endParaRPr b="0" i="1" sz="1800" u="none" cap="none" strike="noStrike">
              <a:solidFill>
                <a:srgbClr val="FFFFFF"/>
              </a:solidFill>
              <a:latin typeface="Corbel"/>
              <a:ea typeface="Corbel"/>
              <a:cs typeface="Corbel"/>
              <a:sym typeface="Corbel"/>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6" name="Google Shape;106;p15"/>
          <p:cNvCxnSpPr/>
          <p:nvPr/>
        </p:nvCxnSpPr>
        <p:spPr>
          <a:xfrm rot="10800000">
            <a:off x="3275589" y="5109953"/>
            <a:ext cx="2592820" cy="0"/>
          </a:xfrm>
          <a:prstGeom prst="straightConnector1">
            <a:avLst/>
          </a:prstGeom>
          <a:noFill/>
          <a:ln cap="rnd" cmpd="sng" w="38100">
            <a:solidFill>
              <a:schemeClr val="lt1"/>
            </a:solidFill>
            <a:prstDash val="dot"/>
            <a:round/>
            <a:headEnd len="sm" w="sm" type="none"/>
            <a:tailEnd len="sm" w="sm" type="none"/>
          </a:ln>
        </p:spPr>
      </p:cxnSp>
      <p:cxnSp>
        <p:nvCxnSpPr>
          <p:cNvPr id="107" name="Google Shape;107;p15"/>
          <p:cNvCxnSpPr/>
          <p:nvPr/>
        </p:nvCxnSpPr>
        <p:spPr>
          <a:xfrm rot="10800000">
            <a:off x="3275589" y="2297087"/>
            <a:ext cx="2592820" cy="0"/>
          </a:xfrm>
          <a:prstGeom prst="straightConnector1">
            <a:avLst/>
          </a:prstGeom>
          <a:noFill/>
          <a:ln cap="rnd" cmpd="sng" w="38100">
            <a:solidFill>
              <a:schemeClr val="lt1"/>
            </a:solidFill>
            <a:prstDash val="dot"/>
            <a:round/>
            <a:headEnd len="sm" w="sm" type="none"/>
            <a:tailEnd len="sm" w="sm" type="none"/>
          </a:ln>
        </p:spPr>
      </p:cxnSp>
      <p:sp>
        <p:nvSpPr>
          <p:cNvPr id="108" name="Google Shape;108;p15"/>
          <p:cNvSpPr/>
          <p:nvPr/>
        </p:nvSpPr>
        <p:spPr>
          <a:xfrm>
            <a:off x="1401534" y="2623479"/>
            <a:ext cx="6340928" cy="1964512"/>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000000"/>
              </a:buClr>
              <a:buSzPts val="2800"/>
              <a:buFont typeface="Arial"/>
              <a:buNone/>
            </a:pPr>
            <a:r>
              <a:rPr b="0" i="0" lang="es-CL" sz="2800" u="none" cap="none" strike="noStrike">
                <a:solidFill>
                  <a:srgbClr val="D8D8D8"/>
                </a:solidFill>
                <a:latin typeface="Corbel"/>
                <a:ea typeface="Corbel"/>
                <a:cs typeface="Corbel"/>
                <a:sym typeface="Corbel"/>
              </a:rPr>
              <a:t>1. </a:t>
            </a:r>
            <a:r>
              <a:rPr b="0" i="0" lang="es-CL" sz="1800" u="none" cap="none" strike="noStrike">
                <a:solidFill>
                  <a:schemeClr val="lt1"/>
                </a:solidFill>
                <a:latin typeface="Corbel"/>
                <a:ea typeface="Corbel"/>
                <a:cs typeface="Corbel"/>
                <a:sym typeface="Corbel"/>
              </a:rPr>
              <a:t>Fuentes energéticas alternativas.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2800"/>
              <a:buFont typeface="Arial"/>
              <a:buNone/>
            </a:pPr>
            <a:r>
              <a:rPr b="0" i="0" lang="es-CL" sz="2800" u="none" cap="none" strike="noStrike">
                <a:solidFill>
                  <a:srgbClr val="D8D8D8"/>
                </a:solidFill>
                <a:latin typeface="Corbel"/>
                <a:ea typeface="Corbel"/>
                <a:cs typeface="Corbel"/>
                <a:sym typeface="Corbel"/>
              </a:rPr>
              <a:t>2. </a:t>
            </a:r>
            <a:r>
              <a:rPr b="0" i="0" lang="es-CL" sz="1800" u="none" cap="none" strike="noStrike">
                <a:solidFill>
                  <a:schemeClr val="lt1"/>
                </a:solidFill>
                <a:latin typeface="Corbel"/>
                <a:ea typeface="Corbel"/>
                <a:cs typeface="Corbel"/>
                <a:sym typeface="Corbel"/>
              </a:rPr>
              <a:t>Eficiencia hídrica.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2800"/>
              <a:buFont typeface="Arial"/>
              <a:buNone/>
            </a:pPr>
            <a:r>
              <a:rPr b="0" i="0" lang="es-CL" sz="2800" u="none" cap="none" strike="noStrike">
                <a:solidFill>
                  <a:srgbClr val="D8D8D8"/>
                </a:solidFill>
                <a:latin typeface="Corbel"/>
                <a:ea typeface="Corbel"/>
                <a:cs typeface="Corbel"/>
                <a:sym typeface="Corbel"/>
              </a:rPr>
              <a:t>3. </a:t>
            </a:r>
            <a:r>
              <a:rPr b="0" i="0" lang="es-CL" sz="1800" u="none" cap="none" strike="noStrike">
                <a:solidFill>
                  <a:schemeClr val="lt1"/>
                </a:solidFill>
                <a:latin typeface="Corbel"/>
                <a:ea typeface="Corbel"/>
                <a:cs typeface="Corbel"/>
                <a:sym typeface="Corbel"/>
              </a:rPr>
              <a:t>Huella hídrica.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464963" y="3253621"/>
            <a:ext cx="8214074" cy="1843659"/>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¿CÓMO PODEMOS PRACTICAR LA EFICIENCIA HÍDRICA EN LAS CIUDADES Y EN EL HOGAR? MENCIONA ALGUNOS MÉTODOS PARA DESARROLLAR EFICIENCIA HÍDRICA EN LOS HOGARES.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E23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¿DE QUÉ MANERA PODEMOS GENERAR EFICIENCIA HÍDRICA COMO INDIVIDUOS?</a:t>
            </a:r>
            <a:endParaRPr b="0" i="0" sz="1400" u="none" cap="none" strike="noStrike">
              <a:solidFill>
                <a:srgbClr val="000000"/>
              </a:solidFill>
              <a:latin typeface="Arial"/>
              <a:ea typeface="Arial"/>
              <a:cs typeface="Arial"/>
              <a:sym typeface="Arial"/>
            </a:endParaRPr>
          </a:p>
        </p:txBody>
      </p:sp>
      <p:pic>
        <p:nvPicPr>
          <p:cNvPr id="114" name="Google Shape;114;p16"/>
          <p:cNvPicPr preferRelativeResize="0"/>
          <p:nvPr/>
        </p:nvPicPr>
        <p:blipFill rotWithShape="1">
          <a:blip r:embed="rId4">
            <a:alphaModFix/>
          </a:blip>
          <a:srcRect b="0" l="0" r="0" t="0"/>
          <a:stretch/>
        </p:blipFill>
        <p:spPr>
          <a:xfrm>
            <a:off x="3926513" y="1467889"/>
            <a:ext cx="1290972" cy="1312928"/>
          </a:xfrm>
          <a:prstGeom prst="rect">
            <a:avLst/>
          </a:prstGeom>
          <a:noFill/>
          <a:ln>
            <a:noFill/>
          </a:ln>
        </p:spPr>
      </p:pic>
      <p:sp>
        <p:nvSpPr>
          <p:cNvPr id="115" name="Google Shape;115;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CONVERSEMOS…</a:t>
            </a:r>
            <a:endParaRPr b="0" i="0" sz="2400" u="none" cap="none" strike="noStrike">
              <a:solidFill>
                <a:srgbClr val="3E237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7"/>
          <p:cNvSpPr txBox="1"/>
          <p:nvPr/>
        </p:nvSpPr>
        <p:spPr>
          <a:xfrm>
            <a:off x="595417"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HUELLA HÍDRICA DE ALGUNOS PRODUCTOS DE CONSUMO BÁSICO</a:t>
            </a:r>
            <a:endParaRPr b="0" i="0" sz="2400" u="none" cap="none" strike="noStrike">
              <a:solidFill>
                <a:srgbClr val="3E237F"/>
              </a:solidFill>
              <a:latin typeface="Calibri"/>
              <a:ea typeface="Calibri"/>
              <a:cs typeface="Calibri"/>
              <a:sym typeface="Calibri"/>
            </a:endParaRPr>
          </a:p>
        </p:txBody>
      </p:sp>
      <p:sp>
        <p:nvSpPr>
          <p:cNvPr id="121" name="Google Shape;121;p17"/>
          <p:cNvSpPr/>
          <p:nvPr/>
        </p:nvSpPr>
        <p:spPr>
          <a:xfrm>
            <a:off x="595418" y="1835403"/>
            <a:ext cx="3950824" cy="3385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Elemento</a:t>
            </a:r>
            <a:endParaRPr b="0" i="0" sz="1400" u="none" cap="none" strike="noStrike">
              <a:solidFill>
                <a:srgbClr val="000000"/>
              </a:solidFill>
              <a:latin typeface="Arial"/>
              <a:ea typeface="Arial"/>
              <a:cs typeface="Arial"/>
              <a:sym typeface="Arial"/>
            </a:endParaRPr>
          </a:p>
        </p:txBody>
      </p:sp>
      <p:cxnSp>
        <p:nvCxnSpPr>
          <p:cNvPr id="122" name="Google Shape;122;p17"/>
          <p:cNvCxnSpPr/>
          <p:nvPr/>
        </p:nvCxnSpPr>
        <p:spPr>
          <a:xfrm rot="10800000">
            <a:off x="4572000" y="1769652"/>
            <a:ext cx="25759" cy="3751355"/>
          </a:xfrm>
          <a:prstGeom prst="straightConnector1">
            <a:avLst/>
          </a:prstGeom>
          <a:noFill/>
          <a:ln cap="rnd" cmpd="sng" w="22225">
            <a:solidFill>
              <a:srgbClr val="BFBFBF"/>
            </a:solidFill>
            <a:prstDash val="dot"/>
            <a:round/>
            <a:headEnd len="sm" w="sm" type="none"/>
            <a:tailEnd len="sm" w="sm" type="none"/>
          </a:ln>
        </p:spPr>
      </p:cxnSp>
      <p:sp>
        <p:nvSpPr>
          <p:cNvPr id="123" name="Google Shape;123;p17"/>
          <p:cNvSpPr/>
          <p:nvPr/>
        </p:nvSpPr>
        <p:spPr>
          <a:xfrm>
            <a:off x="5052774" y="1840648"/>
            <a:ext cx="2991119" cy="3385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Cantidad de consumo de agua</a:t>
            </a:r>
            <a:endParaRPr b="0" i="0" sz="1400" u="none" cap="none" strike="noStrike">
              <a:solidFill>
                <a:srgbClr val="000000"/>
              </a:solidFill>
              <a:latin typeface="Arial"/>
              <a:ea typeface="Arial"/>
              <a:cs typeface="Arial"/>
              <a:sym typeface="Arial"/>
            </a:endParaRPr>
          </a:p>
        </p:txBody>
      </p:sp>
      <p:sp>
        <p:nvSpPr>
          <p:cNvPr id="124" name="Google Shape;124;p17"/>
          <p:cNvSpPr/>
          <p:nvPr/>
        </p:nvSpPr>
        <p:spPr>
          <a:xfrm>
            <a:off x="595417" y="2197061"/>
            <a:ext cx="3950821" cy="3647112"/>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manzana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taza de café</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hoja de tamaño oficio</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kilo de papa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kilo de arroz</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kilo de azúcar de caña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naranja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huevo</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 litro de leche</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500 gr de pan</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t/>
            </a:r>
            <a:endParaRPr b="0" i="0" sz="1400" u="none" cap="none" strike="noStrike">
              <a:solidFill>
                <a:srgbClr val="7F7F7F"/>
              </a:solidFill>
              <a:latin typeface="Corbel"/>
              <a:ea typeface="Corbel"/>
              <a:cs typeface="Corbel"/>
              <a:sym typeface="Corbel"/>
            </a:endParaRPr>
          </a:p>
        </p:txBody>
      </p:sp>
      <p:cxnSp>
        <p:nvCxnSpPr>
          <p:cNvPr id="125" name="Google Shape;125;p17"/>
          <p:cNvCxnSpPr/>
          <p:nvPr/>
        </p:nvCxnSpPr>
        <p:spPr>
          <a:xfrm rot="10800000">
            <a:off x="1033893" y="2254056"/>
            <a:ext cx="7076214" cy="0"/>
          </a:xfrm>
          <a:prstGeom prst="straightConnector1">
            <a:avLst/>
          </a:prstGeom>
          <a:noFill/>
          <a:ln cap="rnd" cmpd="sng" w="22225">
            <a:solidFill>
              <a:srgbClr val="BFBFBF"/>
            </a:solidFill>
            <a:prstDash val="dot"/>
            <a:round/>
            <a:headEnd len="sm" w="sm" type="none"/>
            <a:tailEnd len="sm" w="sm" type="none"/>
          </a:ln>
        </p:spPr>
      </p:cxnSp>
      <p:sp>
        <p:nvSpPr>
          <p:cNvPr id="126" name="Google Shape;126;p17"/>
          <p:cNvSpPr/>
          <p:nvPr/>
        </p:nvSpPr>
        <p:spPr>
          <a:xfrm>
            <a:off x="4597759" y="2197061"/>
            <a:ext cx="3972393"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70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140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900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3.400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1.500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50 litros de agua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200 litros</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1.000 litros de agua</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650 litros</a:t>
            </a:r>
            <a:endParaRPr b="0" i="0" sz="1400" u="none" cap="none" strike="noStrike">
              <a:solidFill>
                <a:srgbClr val="000000"/>
              </a:solidFill>
              <a:latin typeface="Arial"/>
              <a:ea typeface="Arial"/>
              <a:cs typeface="Arial"/>
              <a:sym typeface="Arial"/>
            </a:endParaRPr>
          </a:p>
        </p:txBody>
      </p:sp>
      <p:cxnSp>
        <p:nvCxnSpPr>
          <p:cNvPr id="127" name="Google Shape;127;p17"/>
          <p:cNvCxnSpPr/>
          <p:nvPr/>
        </p:nvCxnSpPr>
        <p:spPr>
          <a:xfrm rot="10800000">
            <a:off x="1033893" y="2588907"/>
            <a:ext cx="7076214" cy="0"/>
          </a:xfrm>
          <a:prstGeom prst="straightConnector1">
            <a:avLst/>
          </a:prstGeom>
          <a:noFill/>
          <a:ln cap="rnd" cmpd="sng" w="22225">
            <a:solidFill>
              <a:srgbClr val="BFBFBF"/>
            </a:solidFill>
            <a:prstDash val="dot"/>
            <a:round/>
            <a:headEnd len="sm" w="sm" type="none"/>
            <a:tailEnd len="sm" w="sm" type="none"/>
          </a:ln>
        </p:spPr>
      </p:cxnSp>
      <p:cxnSp>
        <p:nvCxnSpPr>
          <p:cNvPr id="128" name="Google Shape;128;p17"/>
          <p:cNvCxnSpPr/>
          <p:nvPr/>
        </p:nvCxnSpPr>
        <p:spPr>
          <a:xfrm rot="10800000">
            <a:off x="1033893" y="2885121"/>
            <a:ext cx="7076214" cy="0"/>
          </a:xfrm>
          <a:prstGeom prst="straightConnector1">
            <a:avLst/>
          </a:prstGeom>
          <a:noFill/>
          <a:ln cap="rnd" cmpd="sng" w="22225">
            <a:solidFill>
              <a:srgbClr val="BFBFBF"/>
            </a:solidFill>
            <a:prstDash val="dot"/>
            <a:round/>
            <a:headEnd len="sm" w="sm" type="none"/>
            <a:tailEnd len="sm" w="sm" type="none"/>
          </a:ln>
        </p:spPr>
      </p:cxnSp>
      <p:cxnSp>
        <p:nvCxnSpPr>
          <p:cNvPr id="129" name="Google Shape;129;p17"/>
          <p:cNvCxnSpPr/>
          <p:nvPr/>
        </p:nvCxnSpPr>
        <p:spPr>
          <a:xfrm rot="10800000">
            <a:off x="1033893" y="3232850"/>
            <a:ext cx="7076214" cy="0"/>
          </a:xfrm>
          <a:prstGeom prst="straightConnector1">
            <a:avLst/>
          </a:prstGeom>
          <a:noFill/>
          <a:ln cap="rnd" cmpd="sng" w="22225">
            <a:solidFill>
              <a:srgbClr val="BFBFBF"/>
            </a:solidFill>
            <a:prstDash val="dot"/>
            <a:round/>
            <a:headEnd len="sm" w="sm" type="none"/>
            <a:tailEnd len="sm" w="sm" type="none"/>
          </a:ln>
        </p:spPr>
      </p:cxnSp>
      <p:cxnSp>
        <p:nvCxnSpPr>
          <p:cNvPr id="130" name="Google Shape;130;p17"/>
          <p:cNvCxnSpPr/>
          <p:nvPr/>
        </p:nvCxnSpPr>
        <p:spPr>
          <a:xfrm rot="10800000">
            <a:off x="1033893" y="3554822"/>
            <a:ext cx="7076214" cy="0"/>
          </a:xfrm>
          <a:prstGeom prst="straightConnector1">
            <a:avLst/>
          </a:prstGeom>
          <a:noFill/>
          <a:ln cap="rnd" cmpd="sng" w="22225">
            <a:solidFill>
              <a:srgbClr val="BFBFBF"/>
            </a:solidFill>
            <a:prstDash val="dot"/>
            <a:round/>
            <a:headEnd len="sm" w="sm" type="none"/>
            <a:tailEnd len="sm" w="sm" type="none"/>
          </a:ln>
        </p:spPr>
      </p:cxnSp>
      <p:cxnSp>
        <p:nvCxnSpPr>
          <p:cNvPr id="131" name="Google Shape;131;p17"/>
          <p:cNvCxnSpPr/>
          <p:nvPr/>
        </p:nvCxnSpPr>
        <p:spPr>
          <a:xfrm rot="10800000">
            <a:off x="1033893" y="3863915"/>
            <a:ext cx="7076214" cy="0"/>
          </a:xfrm>
          <a:prstGeom prst="straightConnector1">
            <a:avLst/>
          </a:prstGeom>
          <a:noFill/>
          <a:ln cap="rnd" cmpd="sng" w="22225">
            <a:solidFill>
              <a:srgbClr val="BFBFBF"/>
            </a:solidFill>
            <a:prstDash val="dot"/>
            <a:round/>
            <a:headEnd len="sm" w="sm" type="none"/>
            <a:tailEnd len="sm" w="sm" type="none"/>
          </a:ln>
        </p:spPr>
      </p:cxnSp>
      <p:cxnSp>
        <p:nvCxnSpPr>
          <p:cNvPr id="132" name="Google Shape;132;p17"/>
          <p:cNvCxnSpPr/>
          <p:nvPr/>
        </p:nvCxnSpPr>
        <p:spPr>
          <a:xfrm rot="10800000">
            <a:off x="1033893" y="4185887"/>
            <a:ext cx="7076214" cy="0"/>
          </a:xfrm>
          <a:prstGeom prst="straightConnector1">
            <a:avLst/>
          </a:prstGeom>
          <a:noFill/>
          <a:ln cap="rnd" cmpd="sng" w="22225">
            <a:solidFill>
              <a:srgbClr val="BFBFBF"/>
            </a:solidFill>
            <a:prstDash val="dot"/>
            <a:round/>
            <a:headEnd len="sm" w="sm" type="none"/>
            <a:tailEnd len="sm" w="sm" type="none"/>
          </a:ln>
        </p:spPr>
      </p:cxnSp>
      <p:cxnSp>
        <p:nvCxnSpPr>
          <p:cNvPr id="133" name="Google Shape;133;p17"/>
          <p:cNvCxnSpPr/>
          <p:nvPr/>
        </p:nvCxnSpPr>
        <p:spPr>
          <a:xfrm rot="10800000">
            <a:off x="1033893" y="4520738"/>
            <a:ext cx="7076214" cy="0"/>
          </a:xfrm>
          <a:prstGeom prst="straightConnector1">
            <a:avLst/>
          </a:prstGeom>
          <a:noFill/>
          <a:ln cap="rnd" cmpd="sng" w="22225">
            <a:solidFill>
              <a:srgbClr val="BFBFBF"/>
            </a:solidFill>
            <a:prstDash val="dot"/>
            <a:round/>
            <a:headEnd len="sm" w="sm" type="none"/>
            <a:tailEnd len="sm" w="sm" type="none"/>
          </a:ln>
        </p:spPr>
      </p:cxnSp>
      <p:cxnSp>
        <p:nvCxnSpPr>
          <p:cNvPr id="134" name="Google Shape;134;p17"/>
          <p:cNvCxnSpPr/>
          <p:nvPr/>
        </p:nvCxnSpPr>
        <p:spPr>
          <a:xfrm rot="10800000">
            <a:off x="1033893" y="4816952"/>
            <a:ext cx="7076214" cy="0"/>
          </a:xfrm>
          <a:prstGeom prst="straightConnector1">
            <a:avLst/>
          </a:prstGeom>
          <a:noFill/>
          <a:ln cap="rnd" cmpd="sng" w="22225">
            <a:solidFill>
              <a:srgbClr val="BFBFBF"/>
            </a:solidFill>
            <a:prstDash val="dot"/>
            <a:round/>
            <a:headEnd len="sm" w="sm" type="none"/>
            <a:tailEnd len="sm" w="sm" type="none"/>
          </a:ln>
        </p:spPr>
      </p:cxnSp>
      <p:cxnSp>
        <p:nvCxnSpPr>
          <p:cNvPr id="135" name="Google Shape;135;p17"/>
          <p:cNvCxnSpPr/>
          <p:nvPr/>
        </p:nvCxnSpPr>
        <p:spPr>
          <a:xfrm rot="10800000">
            <a:off x="1033893" y="5151802"/>
            <a:ext cx="7076214" cy="0"/>
          </a:xfrm>
          <a:prstGeom prst="straightConnector1">
            <a:avLst/>
          </a:prstGeom>
          <a:noFill/>
          <a:ln cap="rnd" cmpd="sng" w="22225">
            <a:solidFill>
              <a:srgbClr val="BFBFBF"/>
            </a:solidFill>
            <a:prstDash val="dot"/>
            <a:round/>
            <a:headEnd len="sm" w="sm" type="none"/>
            <a:tailEnd len="sm" w="sm" type="none"/>
          </a:ln>
        </p:spPr>
      </p:cxnSp>
      <p:sp>
        <p:nvSpPr>
          <p:cNvPr id="136" name="Google Shape;136;p17"/>
          <p:cNvSpPr txBox="1"/>
          <p:nvPr/>
        </p:nvSpPr>
        <p:spPr>
          <a:xfrm>
            <a:off x="2550017" y="5857998"/>
            <a:ext cx="5886008" cy="28475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Tabla 2. Huella hídrica de algunos productos de consumo básico</a:t>
            </a:r>
            <a:endParaRPr b="0" i="0" sz="1400" u="none" cap="none" strike="noStrike">
              <a:solidFill>
                <a:srgbClr val="000000"/>
              </a:solidFill>
              <a:latin typeface="Arial"/>
              <a:ea typeface="Arial"/>
              <a:cs typeface="Arial"/>
              <a:sym typeface="Arial"/>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“Relevancia e importancia de la eficiencia hídrica para el planeta”. </a:t>
            </a:r>
            <a:endParaRPr b="0" i="0" sz="1400" u="none" cap="none" strike="noStrike">
              <a:solidFill>
                <a:srgbClr val="000000"/>
              </a:solidFill>
              <a:latin typeface="Arial"/>
              <a:ea typeface="Arial"/>
              <a:cs typeface="Arial"/>
              <a:sym typeface="Arial"/>
            </a:endParaRPr>
          </a:p>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sp>
        <p:nvSpPr>
          <p:cNvPr id="141" name="Google Shape;141;p18"/>
          <p:cNvSpPr txBox="1"/>
          <p:nvPr/>
        </p:nvSpPr>
        <p:spPr>
          <a:xfrm>
            <a:off x="595417"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TRATAMIENTO DEL AGUA: LA SOLUCIÓN AL PROBLEMA DEL AGUA EN EL MUNDO</a:t>
            </a:r>
            <a:endParaRPr b="0" i="0" sz="2400" u="none" cap="none" strike="noStrike">
              <a:solidFill>
                <a:srgbClr val="3E237F"/>
              </a:solidFill>
              <a:latin typeface="Calibri"/>
              <a:ea typeface="Calibri"/>
              <a:cs typeface="Calibri"/>
              <a:sym typeface="Calibri"/>
            </a:endParaRPr>
          </a:p>
        </p:txBody>
      </p:sp>
      <p:sp>
        <p:nvSpPr>
          <p:cNvPr id="142" name="Google Shape;142;p18"/>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“Relevancia e importancia de la eficiencia hídrica para el planeta”. </a:t>
            </a:r>
            <a:endParaRPr b="0" i="0" sz="1400" u="none" cap="none" strike="noStrike">
              <a:solidFill>
                <a:srgbClr val="000000"/>
              </a:solidFill>
              <a:latin typeface="Arial"/>
              <a:ea typeface="Arial"/>
              <a:cs typeface="Arial"/>
              <a:sym typeface="Arial"/>
            </a:endParaRPr>
          </a:p>
        </p:txBody>
      </p:sp>
      <p:sp>
        <p:nvSpPr>
          <p:cNvPr id="143" name="Google Shape;143;p18"/>
          <p:cNvSpPr txBox="1"/>
          <p:nvPr/>
        </p:nvSpPr>
        <p:spPr>
          <a:xfrm>
            <a:off x="650383" y="3647052"/>
            <a:ext cx="7843234"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1800"/>
              <a:buFont typeface="Calibri"/>
              <a:buNone/>
            </a:pPr>
            <a:r>
              <a:rPr b="0" i="0" lang="es-CL" sz="1800" u="none" cap="none" strike="noStrike">
                <a:solidFill>
                  <a:srgbClr val="7F7F7F"/>
                </a:solidFill>
                <a:latin typeface="Calibri"/>
                <a:ea typeface="Calibri"/>
                <a:cs typeface="Calibri"/>
                <a:sym typeface="Calibri"/>
              </a:rPr>
              <a:t>El agua es el recurso básico para garantizar la vida de todos los seres vivos del planeta. El acceso a agua, saneamiento e higiene es un derecho fundamental; sin embargo, miles de millones de personas de todo el mundo siguen enfrentándose a diario a enormes dificultades para acceder a los servicios más básicos.</a:t>
            </a:r>
            <a:endParaRPr b="0" i="0" sz="1400" u="none" cap="none" strike="noStrike">
              <a:solidFill>
                <a:srgbClr val="000000"/>
              </a:solidFill>
              <a:latin typeface="Arial"/>
              <a:ea typeface="Arial"/>
              <a:cs typeface="Arial"/>
              <a:sym typeface="Arial"/>
            </a:endParaRPr>
          </a:p>
        </p:txBody>
      </p:sp>
      <p:pic>
        <p:nvPicPr>
          <p:cNvPr id="144" name="Google Shape;144;p18"/>
          <p:cNvPicPr preferRelativeResize="0"/>
          <p:nvPr/>
        </p:nvPicPr>
        <p:blipFill rotWithShape="1">
          <a:blip r:embed="rId4">
            <a:alphaModFix/>
          </a:blip>
          <a:srcRect b="0" l="0" r="0" t="0"/>
          <a:stretch/>
        </p:blipFill>
        <p:spPr>
          <a:xfrm>
            <a:off x="3603671" y="1788328"/>
            <a:ext cx="1936658" cy="19695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19"/>
          <p:cNvSpPr txBox="1"/>
          <p:nvPr/>
        </p:nvSpPr>
        <p:spPr>
          <a:xfrm>
            <a:off x="595417" y="350427"/>
            <a:ext cx="611447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PROBLEMAS PARA ACCEDER A RECURSOS</a:t>
            </a:r>
            <a:endParaRPr b="0" i="0" sz="2400" u="none" cap="none" strike="noStrike">
              <a:solidFill>
                <a:srgbClr val="3E237F"/>
              </a:solidFill>
              <a:latin typeface="Calibri"/>
              <a:ea typeface="Calibri"/>
              <a:cs typeface="Calibri"/>
              <a:sym typeface="Calibri"/>
            </a:endParaRPr>
          </a:p>
        </p:txBody>
      </p:sp>
      <p:pic>
        <p:nvPicPr>
          <p:cNvPr id="150" name="Google Shape;150;p19"/>
          <p:cNvPicPr preferRelativeResize="0"/>
          <p:nvPr/>
        </p:nvPicPr>
        <p:blipFill rotWithShape="1">
          <a:blip r:embed="rId4">
            <a:alphaModFix/>
          </a:blip>
          <a:srcRect b="0" l="0" r="0" t="0"/>
          <a:stretch/>
        </p:blipFill>
        <p:spPr>
          <a:xfrm>
            <a:off x="3703517" y="2401417"/>
            <a:ext cx="1663788" cy="1692084"/>
          </a:xfrm>
          <a:prstGeom prst="rect">
            <a:avLst/>
          </a:prstGeom>
          <a:noFill/>
          <a:ln>
            <a:noFill/>
          </a:ln>
        </p:spPr>
      </p:pic>
      <p:sp>
        <p:nvSpPr>
          <p:cNvPr id="151" name="Google Shape;151;p19"/>
          <p:cNvSpPr/>
          <p:nvPr/>
        </p:nvSpPr>
        <p:spPr>
          <a:xfrm>
            <a:off x="531023" y="1124129"/>
            <a:ext cx="8003377" cy="107721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Aunque 2.100 millones de personas han conseguido acceso a mejores condiciones de agua y saneamiento desde 1990, la decreciente disponibilidad de agua potable de calidad es un problema importante que aqueja a todos los continentes. Se estima que al menos 1 de cada 4 personas se verá afectada por escasez de agua para 2050.</a:t>
            </a:r>
            <a:endParaRPr b="0" i="0" sz="1400" u="none" cap="none" strike="noStrike">
              <a:solidFill>
                <a:srgbClr val="000000"/>
              </a:solidFill>
              <a:latin typeface="Arial"/>
              <a:ea typeface="Arial"/>
              <a:cs typeface="Arial"/>
              <a:sym typeface="Arial"/>
            </a:endParaRPr>
          </a:p>
        </p:txBody>
      </p:sp>
      <p:sp>
        <p:nvSpPr>
          <p:cNvPr id="152" name="Google Shape;152;p19"/>
          <p:cNvSpPr/>
          <p:nvPr/>
        </p:nvSpPr>
        <p:spPr>
          <a:xfrm>
            <a:off x="582538" y="3771387"/>
            <a:ext cx="3950824" cy="3385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Escasez del agua</a:t>
            </a:r>
            <a:endParaRPr b="0" i="0" sz="1400" u="none" cap="none" strike="noStrike">
              <a:solidFill>
                <a:srgbClr val="000000"/>
              </a:solidFill>
              <a:latin typeface="Arial"/>
              <a:ea typeface="Arial"/>
              <a:cs typeface="Arial"/>
              <a:sym typeface="Arial"/>
            </a:endParaRPr>
          </a:p>
        </p:txBody>
      </p:sp>
      <p:cxnSp>
        <p:nvCxnSpPr>
          <p:cNvPr id="153" name="Google Shape;153;p19"/>
          <p:cNvCxnSpPr/>
          <p:nvPr/>
        </p:nvCxnSpPr>
        <p:spPr>
          <a:xfrm rot="10800000">
            <a:off x="4548470" y="3923944"/>
            <a:ext cx="10651" cy="1550932"/>
          </a:xfrm>
          <a:prstGeom prst="straightConnector1">
            <a:avLst/>
          </a:prstGeom>
          <a:noFill/>
          <a:ln cap="rnd" cmpd="sng" w="22225">
            <a:solidFill>
              <a:srgbClr val="BFBFBF"/>
            </a:solidFill>
            <a:prstDash val="dot"/>
            <a:round/>
            <a:headEnd len="sm" w="sm" type="none"/>
            <a:tailEnd len="sm" w="sm" type="none"/>
          </a:ln>
        </p:spPr>
      </p:cxnSp>
      <p:sp>
        <p:nvSpPr>
          <p:cNvPr id="154" name="Google Shape;154;p19"/>
          <p:cNvSpPr/>
          <p:nvPr/>
        </p:nvSpPr>
        <p:spPr>
          <a:xfrm>
            <a:off x="5039894" y="3776632"/>
            <a:ext cx="2991119" cy="3385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Contaminación del agua</a:t>
            </a:r>
            <a:endParaRPr b="0" i="0" sz="1400" u="none" cap="none" strike="noStrike">
              <a:solidFill>
                <a:srgbClr val="000000"/>
              </a:solidFill>
              <a:latin typeface="Arial"/>
              <a:ea typeface="Arial"/>
              <a:cs typeface="Arial"/>
              <a:sym typeface="Arial"/>
            </a:endParaRPr>
          </a:p>
        </p:txBody>
      </p:sp>
      <p:sp>
        <p:nvSpPr>
          <p:cNvPr id="155" name="Google Shape;155;p19"/>
          <p:cNvSpPr/>
          <p:nvPr/>
        </p:nvSpPr>
        <p:spPr>
          <a:xfrm>
            <a:off x="1076578" y="4109901"/>
            <a:ext cx="2991119" cy="1384995"/>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La escasez de agua es un problema que afecta a más del 40% de la población mundial y se prevé que este porcentaje puede aumentar, debido en parte al calentamiento global y la desertificación.</a:t>
            </a:r>
            <a:endParaRPr b="0" i="0" sz="1400" u="none" cap="none" strike="noStrike">
              <a:solidFill>
                <a:srgbClr val="000000"/>
              </a:solidFill>
              <a:latin typeface="Arial"/>
              <a:ea typeface="Arial"/>
              <a:cs typeface="Arial"/>
              <a:sym typeface="Arial"/>
            </a:endParaRPr>
          </a:p>
        </p:txBody>
      </p:sp>
      <p:sp>
        <p:nvSpPr>
          <p:cNvPr id="156" name="Google Shape;156;p19"/>
          <p:cNvSpPr/>
          <p:nvPr/>
        </p:nvSpPr>
        <p:spPr>
          <a:xfrm>
            <a:off x="5039893" y="4127333"/>
            <a:ext cx="2991119" cy="160043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El ser humano es el principal causante de la contaminación del agua. Más del 80% de las aguas residuales resultantes de la actividad humana se vierten en los ríos o en el mar sin ningún tipo de tratamiento, lo que provoca su contaminación.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0"/>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ALGUNOS VIDEOS QUE PODEMOS REVISAR…</a:t>
            </a:r>
            <a:endParaRPr b="0" i="0" sz="2400" u="none" cap="none" strike="noStrike">
              <a:solidFill>
                <a:srgbClr val="3E237F"/>
              </a:solidFill>
              <a:latin typeface="Calibri"/>
              <a:ea typeface="Calibri"/>
              <a:cs typeface="Calibri"/>
              <a:sym typeface="Calibri"/>
            </a:endParaRPr>
          </a:p>
        </p:txBody>
      </p:sp>
      <p:pic>
        <p:nvPicPr>
          <p:cNvPr id="162" name="Google Shape;162;p20"/>
          <p:cNvPicPr preferRelativeResize="0"/>
          <p:nvPr/>
        </p:nvPicPr>
        <p:blipFill rotWithShape="1">
          <a:blip r:embed="rId4">
            <a:alphaModFix/>
          </a:blip>
          <a:srcRect b="0" l="0" r="0" t="0"/>
          <a:stretch/>
        </p:blipFill>
        <p:spPr>
          <a:xfrm>
            <a:off x="226200" y="1981200"/>
            <a:ext cx="4138900" cy="2590722"/>
          </a:xfrm>
          <a:prstGeom prst="rect">
            <a:avLst/>
          </a:prstGeom>
          <a:noFill/>
          <a:ln>
            <a:noFill/>
          </a:ln>
        </p:spPr>
      </p:pic>
      <p:pic>
        <p:nvPicPr>
          <p:cNvPr id="163" name="Google Shape;163;p20"/>
          <p:cNvPicPr preferRelativeResize="0"/>
          <p:nvPr/>
        </p:nvPicPr>
        <p:blipFill rotWithShape="1">
          <a:blip r:embed="rId5">
            <a:alphaModFix/>
          </a:blip>
          <a:srcRect b="0" l="0" r="0" t="0"/>
          <a:stretch/>
        </p:blipFill>
        <p:spPr>
          <a:xfrm>
            <a:off x="4922123" y="1981200"/>
            <a:ext cx="4018678" cy="2590722"/>
          </a:xfrm>
          <a:prstGeom prst="rect">
            <a:avLst/>
          </a:prstGeom>
          <a:noFill/>
          <a:ln>
            <a:noFill/>
          </a:ln>
        </p:spPr>
      </p:pic>
      <p:sp>
        <p:nvSpPr>
          <p:cNvPr id="164" name="Google Shape;164;p20"/>
          <p:cNvSpPr txBox="1"/>
          <p:nvPr/>
        </p:nvSpPr>
        <p:spPr>
          <a:xfrm>
            <a:off x="226200" y="4814669"/>
            <a:ext cx="4138900" cy="5539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Video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El Ciclo del Agua/ Sostenibilidad</a:t>
            </a:r>
            <a:endParaRPr b="0" i="0" sz="1400" u="none" cap="none" strike="noStrike">
              <a:solidFill>
                <a:srgbClr val="000000"/>
              </a:solidFill>
              <a:latin typeface="Arial"/>
              <a:ea typeface="Arial"/>
              <a:cs typeface="Arial"/>
              <a:sym typeface="Arial"/>
            </a:endParaRPr>
          </a:p>
        </p:txBody>
      </p:sp>
      <p:sp>
        <p:nvSpPr>
          <p:cNvPr id="165" name="Google Shape;165;p20"/>
          <p:cNvSpPr txBox="1"/>
          <p:nvPr/>
        </p:nvSpPr>
        <p:spPr>
          <a:xfrm>
            <a:off x="4922123" y="4814669"/>
            <a:ext cx="4018678"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rgbClr val="7F7F7F"/>
                </a:solidFill>
                <a:latin typeface="Corbel"/>
                <a:ea typeface="Corbel"/>
                <a:cs typeface="Corbel"/>
                <a:sym typeface="Corbel"/>
              </a:rPr>
              <a:t>Video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Causas y Consecuencias de la contaminación del agua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Sostenibilidad / ACCIONA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21"/>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¿CÓMO SOLUCIONAR EL PROBLEMA DEL AGUA?</a:t>
            </a:r>
            <a:endParaRPr b="0" i="0" sz="2400" u="none" cap="none" strike="noStrike">
              <a:solidFill>
                <a:srgbClr val="3E237F"/>
              </a:solidFill>
              <a:latin typeface="Calibri"/>
              <a:ea typeface="Calibri"/>
              <a:cs typeface="Calibri"/>
              <a:sym typeface="Calibri"/>
            </a:endParaRPr>
          </a:p>
        </p:txBody>
      </p:sp>
      <p:sp>
        <p:nvSpPr>
          <p:cNvPr id="171" name="Google Shape;171;p21"/>
          <p:cNvSpPr txBox="1"/>
          <p:nvPr/>
        </p:nvSpPr>
        <p:spPr>
          <a:xfrm>
            <a:off x="785611" y="5986788"/>
            <a:ext cx="7650414" cy="156435"/>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https://www.sostenibilidad.com/agua/reduccion-del-impacto-medioambiental-en-el-tratamiento-de-aguas-residuales/ </a:t>
            </a:r>
            <a:endParaRPr b="0" i="0" sz="1400" u="none" cap="none" strike="noStrike">
              <a:solidFill>
                <a:srgbClr val="000000"/>
              </a:solidFill>
              <a:latin typeface="Arial"/>
              <a:ea typeface="Arial"/>
              <a:cs typeface="Arial"/>
              <a:sym typeface="Arial"/>
            </a:endParaRPr>
          </a:p>
        </p:txBody>
      </p:sp>
      <p:sp>
        <p:nvSpPr>
          <p:cNvPr id="172" name="Google Shape;172;p21"/>
          <p:cNvSpPr txBox="1"/>
          <p:nvPr/>
        </p:nvSpPr>
        <p:spPr>
          <a:xfrm>
            <a:off x="595418" y="1594440"/>
            <a:ext cx="5972808" cy="430780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Debido a la creciente preocupación por el cambio climático, existe una creciente conciencia respecto de la emisión de gases de efecto invernadero (GEI) -principalmente dióxido de carbono (CO2), metano (CH4) y óxido nitroso (N2O)-. A pesar de que el más conocido es el CO2, que se asocia generalmente al consumo de energía eléctrica, los tres gases mencionados se producen durante el tratamiento de aguas residuales.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Aparte de las emisiones indirectas, se producen emisiones directas a la atmósfera de CO2 y N2O durante los procesos biológicos de eliminación de materia orgánica y nitrógeno en las estaciones depuradoras de aguas residuales (EDAR). El metano se produce fundamentalmente en las redes de distribución de agua y en el tratamiento de los fangos. Por tanto, durante el proceso de depuración de aguas residuales en sí, son el CO2 y el N2O los principales gases de efecto invernadero producidos.</a:t>
            </a:r>
            <a:endParaRPr b="1" i="0" sz="1600" u="none" cap="none" strike="noStrike">
              <a:solidFill>
                <a:srgbClr val="3E237F"/>
              </a:solidFill>
              <a:latin typeface="Corbel"/>
              <a:ea typeface="Corbel"/>
              <a:cs typeface="Corbel"/>
              <a:sym typeface="Corbel"/>
            </a:endParaRPr>
          </a:p>
        </p:txBody>
      </p:sp>
      <p:pic>
        <p:nvPicPr>
          <p:cNvPr id="173" name="Google Shape;173;p21"/>
          <p:cNvPicPr preferRelativeResize="0"/>
          <p:nvPr/>
        </p:nvPicPr>
        <p:blipFill rotWithShape="1">
          <a:blip r:embed="rId4">
            <a:alphaModFix/>
          </a:blip>
          <a:srcRect b="0" l="0" r="0" t="0"/>
          <a:stretch/>
        </p:blipFill>
        <p:spPr>
          <a:xfrm>
            <a:off x="7068221" y="3768252"/>
            <a:ext cx="1480361" cy="1505537"/>
          </a:xfrm>
          <a:prstGeom prst="rect">
            <a:avLst/>
          </a:prstGeom>
          <a:noFill/>
          <a:ln>
            <a:noFill/>
          </a:ln>
        </p:spPr>
      </p:pic>
      <p:pic>
        <p:nvPicPr>
          <p:cNvPr id="174" name="Google Shape;174;p21"/>
          <p:cNvPicPr preferRelativeResize="0"/>
          <p:nvPr/>
        </p:nvPicPr>
        <p:blipFill rotWithShape="1">
          <a:blip r:embed="rId5">
            <a:alphaModFix/>
          </a:blip>
          <a:srcRect b="0" l="0" r="0" t="0"/>
          <a:stretch/>
        </p:blipFill>
        <p:spPr>
          <a:xfrm>
            <a:off x="7068221" y="2733182"/>
            <a:ext cx="1480361" cy="1505537"/>
          </a:xfrm>
          <a:prstGeom prst="rect">
            <a:avLst/>
          </a:prstGeom>
          <a:noFill/>
          <a:ln>
            <a:noFill/>
          </a:ln>
        </p:spPr>
      </p:pic>
      <p:pic>
        <p:nvPicPr>
          <p:cNvPr id="175" name="Google Shape;175;p21"/>
          <p:cNvPicPr preferRelativeResize="0"/>
          <p:nvPr/>
        </p:nvPicPr>
        <p:blipFill rotWithShape="1">
          <a:blip r:embed="rId6">
            <a:alphaModFix/>
          </a:blip>
          <a:srcRect b="0" l="0" r="0" t="0"/>
          <a:stretch/>
        </p:blipFill>
        <p:spPr>
          <a:xfrm>
            <a:off x="7068221" y="1686838"/>
            <a:ext cx="1480361" cy="15055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2"/>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¿CÓMO SOLUCIONAR EL PROBLEMA DEL AGUA?</a:t>
            </a:r>
            <a:endParaRPr b="0" i="0" sz="2400" u="none" cap="none" strike="noStrike">
              <a:solidFill>
                <a:srgbClr val="3E237F"/>
              </a:solidFill>
              <a:latin typeface="Calibri"/>
              <a:ea typeface="Calibri"/>
              <a:cs typeface="Calibri"/>
              <a:sym typeface="Calibri"/>
            </a:endParaRPr>
          </a:p>
        </p:txBody>
      </p:sp>
      <p:sp>
        <p:nvSpPr>
          <p:cNvPr id="181" name="Google Shape;181;p22"/>
          <p:cNvSpPr txBox="1"/>
          <p:nvPr/>
        </p:nvSpPr>
        <p:spPr>
          <a:xfrm>
            <a:off x="785611" y="5986788"/>
            <a:ext cx="7650414" cy="156435"/>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https://www.sostenibilidad.com/agua/reduccion-del-impacto-medioambiental-en-el-tratamiento-de-aguas-residuales/ </a:t>
            </a:r>
            <a:endParaRPr b="0" i="0" sz="1400" u="none" cap="none" strike="noStrike">
              <a:solidFill>
                <a:srgbClr val="000000"/>
              </a:solidFill>
              <a:latin typeface="Arial"/>
              <a:ea typeface="Arial"/>
              <a:cs typeface="Arial"/>
              <a:sym typeface="Arial"/>
            </a:endParaRPr>
          </a:p>
        </p:txBody>
      </p:sp>
      <p:sp>
        <p:nvSpPr>
          <p:cNvPr id="182" name="Google Shape;182;p22"/>
          <p:cNvSpPr txBox="1"/>
          <p:nvPr/>
        </p:nvSpPr>
        <p:spPr>
          <a:xfrm>
            <a:off x="595418" y="1594440"/>
            <a:ext cx="5972808" cy="378086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Las emisiones de N2O son un problema emergente, puesto que las aguas residuales ocupan el sexto lugar en la contribución de emisiones de N2O mundiales, con un 3% del N2O total emitido. Así, las emisiones de N2O de las plantas de tratamiento de aguas residuales aportan el 26% de la huella de carbono de todo el ciclo del agua.</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Aparte del impacto sobre la atmósfera, las EDAR también tienen un impacto sobre las aguas receptoras. Las plantas de tratamiento de aguas residuales están diseñadas generalmente para eliminar materia orgánica, sólidos en suspensión, nitrógeno y fósforo, y minimizar así este impacto. Sin embargo, existen sustancias recalcitrantes que no son eliminadas eficazmente con los procesos de tratamiento convencionales.</a:t>
            </a:r>
            <a:endParaRPr b="0" i="0" sz="1400" u="none" cap="none" strike="noStrike">
              <a:solidFill>
                <a:srgbClr val="000000"/>
              </a:solidFill>
              <a:latin typeface="Arial"/>
              <a:ea typeface="Arial"/>
              <a:cs typeface="Arial"/>
              <a:sym typeface="Arial"/>
            </a:endParaRPr>
          </a:p>
        </p:txBody>
      </p:sp>
      <p:pic>
        <p:nvPicPr>
          <p:cNvPr id="183" name="Google Shape;183;p22"/>
          <p:cNvPicPr preferRelativeResize="0"/>
          <p:nvPr/>
        </p:nvPicPr>
        <p:blipFill rotWithShape="1">
          <a:blip r:embed="rId4">
            <a:alphaModFix/>
          </a:blip>
          <a:srcRect b="0" l="0" r="0" t="0"/>
          <a:stretch/>
        </p:blipFill>
        <p:spPr>
          <a:xfrm>
            <a:off x="6774290" y="2357316"/>
            <a:ext cx="2107526" cy="21433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23"/>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¿CÓMO SOLUCIONAR EL PROBLEMA DEL AGUA?</a:t>
            </a:r>
            <a:endParaRPr b="0" i="0" sz="2400" u="none" cap="none" strike="noStrike">
              <a:solidFill>
                <a:srgbClr val="3E237F"/>
              </a:solidFill>
              <a:latin typeface="Calibri"/>
              <a:ea typeface="Calibri"/>
              <a:cs typeface="Calibri"/>
              <a:sym typeface="Calibri"/>
            </a:endParaRPr>
          </a:p>
        </p:txBody>
      </p:sp>
      <p:sp>
        <p:nvSpPr>
          <p:cNvPr id="189" name="Google Shape;189;p23"/>
          <p:cNvSpPr txBox="1"/>
          <p:nvPr/>
        </p:nvSpPr>
        <p:spPr>
          <a:xfrm>
            <a:off x="785611" y="5986788"/>
            <a:ext cx="7650414" cy="156435"/>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https://www.sostenibilidad.com/agua/reduccion-del-impacto-medioambiental-en-el-tratamiento-de-aguas-residuales/ </a:t>
            </a:r>
            <a:endParaRPr b="0" i="0" sz="1400" u="none" cap="none" strike="noStrike">
              <a:solidFill>
                <a:srgbClr val="000000"/>
              </a:solidFill>
              <a:latin typeface="Arial"/>
              <a:ea typeface="Arial"/>
              <a:cs typeface="Arial"/>
              <a:sym typeface="Arial"/>
            </a:endParaRPr>
          </a:p>
        </p:txBody>
      </p:sp>
      <p:sp>
        <p:nvSpPr>
          <p:cNvPr id="190" name="Google Shape;190;p23"/>
          <p:cNvSpPr txBox="1"/>
          <p:nvPr/>
        </p:nvSpPr>
        <p:spPr>
          <a:xfrm>
            <a:off x="595418" y="1594440"/>
            <a:ext cx="5972808" cy="299045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Estas sustancias, llamadas contaminantes emergentes, incluyen desde fármacos a productos de higiene personal y nanomateriales y pueden llegar a las aguas receptoras en cantidades relevantes. La naturaleza de estos contaminantes emergentes depende en gran medida de las actividades humanas y, por tanto, su aparición no se restringe a ningún área geográfica.</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Si bien se ha observado que estos compuestos pueden afectar negativamente a los ecosistemas acuáticos, los estudios en redes de distribución de agua no han podido demostrar ningún efecto adverso sobre la salud humana.</a:t>
            </a:r>
            <a:endParaRPr b="0" i="0" sz="1400" u="none" cap="none" strike="noStrike">
              <a:solidFill>
                <a:srgbClr val="000000"/>
              </a:solidFill>
              <a:latin typeface="Arial"/>
              <a:ea typeface="Arial"/>
              <a:cs typeface="Arial"/>
              <a:sym typeface="Arial"/>
            </a:endParaRPr>
          </a:p>
        </p:txBody>
      </p:sp>
      <p:pic>
        <p:nvPicPr>
          <p:cNvPr id="191" name="Google Shape;191;p23"/>
          <p:cNvPicPr preferRelativeResize="0"/>
          <p:nvPr/>
        </p:nvPicPr>
        <p:blipFill rotWithShape="1">
          <a:blip r:embed="rId4">
            <a:alphaModFix/>
          </a:blip>
          <a:srcRect b="0" l="0" r="0" t="0"/>
          <a:stretch/>
        </p:blipFill>
        <p:spPr>
          <a:xfrm>
            <a:off x="6774290" y="2357316"/>
            <a:ext cx="2107525" cy="21433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4"/>
          <p:cNvSpPr txBox="1"/>
          <p:nvPr/>
        </p:nvSpPr>
        <p:spPr>
          <a:xfrm>
            <a:off x="531023" y="714777"/>
            <a:ext cx="6500842"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TRATAMIENTO DE AGUA PARA GARANTIZAR EL ACCESO A AGUA LIMPIA Y EVITAR LA CONTAMINACIÓN DE RÍOS Y MARES</a:t>
            </a:r>
            <a:endParaRPr b="0" i="0" sz="2400" u="none" cap="none" strike="noStrike">
              <a:solidFill>
                <a:srgbClr val="3E237F"/>
              </a:solidFill>
              <a:latin typeface="Calibri"/>
              <a:ea typeface="Calibri"/>
              <a:cs typeface="Calibri"/>
              <a:sym typeface="Calibri"/>
            </a:endParaRPr>
          </a:p>
        </p:txBody>
      </p:sp>
      <p:sp>
        <p:nvSpPr>
          <p:cNvPr id="197" name="Google Shape;197;p24"/>
          <p:cNvSpPr txBox="1"/>
          <p:nvPr/>
        </p:nvSpPr>
        <p:spPr>
          <a:xfrm>
            <a:off x="785611" y="5986788"/>
            <a:ext cx="7650414" cy="156435"/>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https://www.sostenibilidad.com/agua/reduccion-del-impacto-medioambiental-en-el-tratamiento-de-aguas-residuales/ </a:t>
            </a:r>
            <a:endParaRPr b="0" i="0" sz="1400" u="none" cap="none" strike="noStrike">
              <a:solidFill>
                <a:srgbClr val="000000"/>
              </a:solidFill>
              <a:latin typeface="Arial"/>
              <a:ea typeface="Arial"/>
              <a:cs typeface="Arial"/>
              <a:sym typeface="Arial"/>
            </a:endParaRPr>
          </a:p>
        </p:txBody>
      </p:sp>
      <p:sp>
        <p:nvSpPr>
          <p:cNvPr id="198" name="Google Shape;198;p24"/>
          <p:cNvSpPr txBox="1"/>
          <p:nvPr/>
        </p:nvSpPr>
        <p:spPr>
          <a:xfrm>
            <a:off x="595418" y="2197240"/>
            <a:ext cx="5972808" cy="246351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A través del tratamiento de agua, un proceso con operaciones de distintos tipos (físico, químico, físico-químico o biológico), se busca la eliminación y/o reducción de la contaminación o de las características no deseables de las aguas.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0"/>
              </a:spcBef>
              <a:spcAft>
                <a:spcPts val="0"/>
              </a:spcAft>
              <a:buClr>
                <a:srgbClr val="000000"/>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107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La finalidad de este proceso es obtener agua con las características adecuadas al uso que se le quiera dar. Por eso, el proceso de tratamiento de agua varía en función de las propiedades de partida del agua y también de su uso final.</a:t>
            </a:r>
            <a:endParaRPr b="0" i="0" sz="1400" u="none" cap="none" strike="noStrike">
              <a:solidFill>
                <a:srgbClr val="000000"/>
              </a:solidFill>
              <a:latin typeface="Arial"/>
              <a:ea typeface="Arial"/>
              <a:cs typeface="Arial"/>
              <a:sym typeface="Arial"/>
            </a:endParaRPr>
          </a:p>
        </p:txBody>
      </p:sp>
      <p:pic>
        <p:nvPicPr>
          <p:cNvPr id="199" name="Google Shape;199;p24"/>
          <p:cNvPicPr preferRelativeResize="0"/>
          <p:nvPr/>
        </p:nvPicPr>
        <p:blipFill rotWithShape="1">
          <a:blip r:embed="rId4">
            <a:alphaModFix/>
          </a:blip>
          <a:srcRect b="0" l="0" r="0" t="0"/>
          <a:stretch/>
        </p:blipFill>
        <p:spPr>
          <a:xfrm>
            <a:off x="6774290" y="2357316"/>
            <a:ext cx="2107525" cy="214336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25"/>
          <p:cNvSpPr txBox="1"/>
          <p:nvPr/>
        </p:nvSpPr>
        <p:spPr>
          <a:xfrm>
            <a:off x="531023" y="714777"/>
            <a:ext cx="6500842"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TRATAMIENTO DE AGUA PARA GARANTIZAR EL ACCESO A AGUA LIMPIA Y EVITAR LA CONTAMINACIÓN DE RÍOS Y MARES</a:t>
            </a:r>
            <a:endParaRPr b="0" i="0" sz="2400" u="none" cap="none" strike="noStrike">
              <a:solidFill>
                <a:srgbClr val="3E237F"/>
              </a:solidFill>
              <a:latin typeface="Calibri"/>
              <a:ea typeface="Calibri"/>
              <a:cs typeface="Calibri"/>
              <a:sym typeface="Calibri"/>
            </a:endParaRPr>
          </a:p>
        </p:txBody>
      </p:sp>
      <p:sp>
        <p:nvSpPr>
          <p:cNvPr id="205" name="Google Shape;205;p25"/>
          <p:cNvSpPr txBox="1"/>
          <p:nvPr/>
        </p:nvSpPr>
        <p:spPr>
          <a:xfrm>
            <a:off x="785611" y="5986788"/>
            <a:ext cx="7650414" cy="156435"/>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https://www.sostenibilidad.com/agua/reduccion-del-impacto-medioambiental-en-el-tratamiento-de-aguas-residuales/ </a:t>
            </a:r>
            <a:endParaRPr b="0" i="0" sz="1400" u="none" cap="none" strike="noStrike">
              <a:solidFill>
                <a:srgbClr val="000000"/>
              </a:solidFill>
              <a:latin typeface="Arial"/>
              <a:ea typeface="Arial"/>
              <a:cs typeface="Arial"/>
              <a:sym typeface="Arial"/>
            </a:endParaRPr>
          </a:p>
        </p:txBody>
      </p:sp>
      <p:sp>
        <p:nvSpPr>
          <p:cNvPr id="206" name="Google Shape;206;p25"/>
          <p:cNvSpPr txBox="1"/>
          <p:nvPr/>
        </p:nvSpPr>
        <p:spPr>
          <a:xfrm>
            <a:off x="531022" y="1711360"/>
            <a:ext cx="8007661" cy="9852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1800"/>
              <a:buFont typeface="Calibri"/>
              <a:buNone/>
            </a:pPr>
            <a:r>
              <a:rPr b="0" i="0" lang="es-CL" sz="1800" u="none" cap="none" strike="noStrike">
                <a:solidFill>
                  <a:srgbClr val="7F7F7F"/>
                </a:solidFill>
                <a:latin typeface="Calibri"/>
                <a:ea typeface="Calibri"/>
                <a:cs typeface="Calibri"/>
                <a:sym typeface="Calibri"/>
              </a:rPr>
              <a:t>El tratamiento de agua es cada vez más necesario, debido a la escasez de agua potable y la creciente necesidad de la población mundial. Del total de agua que hay en el planeta, tan solo un 2,5% es agua dulce; y de esa cantidad, tan solo el 0,4% es agua apta para el consumo humano.</a:t>
            </a:r>
            <a:endParaRPr b="0" i="0" sz="1400" u="none" cap="none" strike="noStrike">
              <a:solidFill>
                <a:srgbClr val="000000"/>
              </a:solidFill>
              <a:latin typeface="Arial"/>
              <a:ea typeface="Arial"/>
              <a:cs typeface="Arial"/>
              <a:sym typeface="Arial"/>
            </a:endParaRPr>
          </a:p>
        </p:txBody>
      </p:sp>
      <p:sp>
        <p:nvSpPr>
          <p:cNvPr id="207" name="Google Shape;207;p25"/>
          <p:cNvSpPr/>
          <p:nvPr/>
        </p:nvSpPr>
        <p:spPr>
          <a:xfrm>
            <a:off x="3064213" y="3616755"/>
            <a:ext cx="2811235"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Tratamiento de agua potable</a:t>
            </a:r>
            <a:endParaRPr b="0" i="0" sz="1400" u="none" cap="none" strike="noStrike">
              <a:solidFill>
                <a:srgbClr val="000000"/>
              </a:solidFill>
              <a:latin typeface="Arial"/>
              <a:ea typeface="Arial"/>
              <a:cs typeface="Arial"/>
              <a:sym typeface="Arial"/>
            </a:endParaRPr>
          </a:p>
        </p:txBody>
      </p:sp>
      <p:sp>
        <p:nvSpPr>
          <p:cNvPr id="208" name="Google Shape;208;p25"/>
          <p:cNvSpPr/>
          <p:nvPr/>
        </p:nvSpPr>
        <p:spPr>
          <a:xfrm>
            <a:off x="531022" y="2987397"/>
            <a:ext cx="8007660"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1" lang="es-CL" sz="1600" u="none" cap="none" strike="noStrike">
                <a:solidFill>
                  <a:srgbClr val="3E237F"/>
                </a:solidFill>
                <a:latin typeface="Corbel"/>
                <a:ea typeface="Corbel"/>
                <a:cs typeface="Corbel"/>
                <a:sym typeface="Corbel"/>
              </a:rPr>
              <a:t>La solución está en invertir en diferentes tipos de tratamiento de aguas:</a:t>
            </a:r>
            <a:endParaRPr b="0" i="0" sz="1400" u="none" cap="none" strike="noStrike">
              <a:solidFill>
                <a:srgbClr val="000000"/>
              </a:solidFill>
              <a:latin typeface="Arial"/>
              <a:ea typeface="Arial"/>
              <a:cs typeface="Arial"/>
              <a:sym typeface="Arial"/>
            </a:endParaRPr>
          </a:p>
        </p:txBody>
      </p:sp>
      <p:sp>
        <p:nvSpPr>
          <p:cNvPr id="209" name="Google Shape;209;p25"/>
          <p:cNvSpPr/>
          <p:nvPr/>
        </p:nvSpPr>
        <p:spPr>
          <a:xfrm>
            <a:off x="2286000" y="3935312"/>
            <a:ext cx="4342856"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orbel"/>
                <a:ea typeface="Corbel"/>
                <a:cs typeface="Corbel"/>
                <a:sym typeface="Corbel"/>
              </a:rPr>
              <a:t>https://www.acciona.com/es/tratamiento-de-agua/potabilizacion/</a:t>
            </a:r>
            <a:endParaRPr b="0" i="0" sz="1400" u="none" cap="none" strike="noStrike">
              <a:solidFill>
                <a:srgbClr val="000000"/>
              </a:solidFill>
              <a:latin typeface="Arial"/>
              <a:ea typeface="Arial"/>
              <a:cs typeface="Arial"/>
              <a:sym typeface="Arial"/>
            </a:endParaRPr>
          </a:p>
        </p:txBody>
      </p:sp>
      <p:sp>
        <p:nvSpPr>
          <p:cNvPr id="210" name="Google Shape;210;p25"/>
          <p:cNvSpPr/>
          <p:nvPr/>
        </p:nvSpPr>
        <p:spPr>
          <a:xfrm>
            <a:off x="3064213" y="4389487"/>
            <a:ext cx="2811235"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Desalación o desalinización</a:t>
            </a:r>
            <a:endParaRPr b="0" i="0" sz="1400" u="none" cap="none" strike="noStrike">
              <a:solidFill>
                <a:srgbClr val="000000"/>
              </a:solidFill>
              <a:latin typeface="Arial"/>
              <a:ea typeface="Arial"/>
              <a:cs typeface="Arial"/>
              <a:sym typeface="Arial"/>
            </a:endParaRPr>
          </a:p>
        </p:txBody>
      </p:sp>
      <p:sp>
        <p:nvSpPr>
          <p:cNvPr id="211" name="Google Shape;211;p25"/>
          <p:cNvSpPr/>
          <p:nvPr/>
        </p:nvSpPr>
        <p:spPr>
          <a:xfrm>
            <a:off x="2707589" y="4708044"/>
            <a:ext cx="4156907"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orbel"/>
                <a:ea typeface="Corbel"/>
                <a:cs typeface="Corbel"/>
                <a:sym typeface="Corbel"/>
              </a:rPr>
              <a:t>https://www.acciona.com/es/tratamiento-de-agua/desalacion/ </a:t>
            </a:r>
            <a:endParaRPr b="0" i="0" sz="1400" u="none" cap="none" strike="noStrike">
              <a:solidFill>
                <a:srgbClr val="000000"/>
              </a:solidFill>
              <a:latin typeface="Arial"/>
              <a:ea typeface="Arial"/>
              <a:cs typeface="Arial"/>
              <a:sym typeface="Arial"/>
            </a:endParaRPr>
          </a:p>
        </p:txBody>
      </p:sp>
      <p:sp>
        <p:nvSpPr>
          <p:cNvPr id="212" name="Google Shape;212;p25"/>
          <p:cNvSpPr/>
          <p:nvPr/>
        </p:nvSpPr>
        <p:spPr>
          <a:xfrm>
            <a:off x="3000479" y="5214056"/>
            <a:ext cx="3220677"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3E237F"/>
                </a:solidFill>
                <a:latin typeface="Corbel"/>
                <a:ea typeface="Corbel"/>
                <a:cs typeface="Corbel"/>
                <a:sym typeface="Corbel"/>
              </a:rPr>
              <a:t>Tratamiento de aguas residuales</a:t>
            </a:r>
            <a:endParaRPr b="0" i="0" sz="1400" u="none" cap="none" strike="noStrike">
              <a:solidFill>
                <a:srgbClr val="000000"/>
              </a:solidFill>
              <a:latin typeface="Arial"/>
              <a:ea typeface="Arial"/>
              <a:cs typeface="Arial"/>
              <a:sym typeface="Arial"/>
            </a:endParaRPr>
          </a:p>
        </p:txBody>
      </p:sp>
      <p:sp>
        <p:nvSpPr>
          <p:cNvPr id="213" name="Google Shape;213;p25"/>
          <p:cNvSpPr/>
          <p:nvPr/>
        </p:nvSpPr>
        <p:spPr>
          <a:xfrm>
            <a:off x="2687551" y="5506534"/>
            <a:ext cx="4196983"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orbel"/>
                <a:ea typeface="Corbel"/>
                <a:cs typeface="Corbel"/>
                <a:sym typeface="Corbel"/>
              </a:rPr>
              <a:t>https://www.acciona.com/es/tratamiento-de-agua/depuracion/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pic>
        <p:nvPicPr>
          <p:cNvPr id="218" name="Google Shape;218;p26"/>
          <p:cNvPicPr preferRelativeResize="0"/>
          <p:nvPr/>
        </p:nvPicPr>
        <p:blipFill rotWithShape="1">
          <a:blip r:embed="rId4">
            <a:alphaModFix/>
          </a:blip>
          <a:srcRect b="0" l="0" r="0" t="0"/>
          <a:stretch/>
        </p:blipFill>
        <p:spPr>
          <a:xfrm>
            <a:off x="3609723" y="1299092"/>
            <a:ext cx="1924551" cy="1957282"/>
          </a:xfrm>
          <a:prstGeom prst="rect">
            <a:avLst/>
          </a:prstGeom>
          <a:noFill/>
          <a:ln>
            <a:noFill/>
          </a:ln>
        </p:spPr>
      </p:pic>
      <p:sp>
        <p:nvSpPr>
          <p:cNvPr id="219" name="Google Shape;219;p26"/>
          <p:cNvSpPr/>
          <p:nvPr/>
        </p:nvSpPr>
        <p:spPr>
          <a:xfrm>
            <a:off x="1272534" y="3429000"/>
            <a:ext cx="6598928"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1" lang="es-CL" sz="1600" u="none" cap="none" strike="noStrike">
                <a:solidFill>
                  <a:srgbClr val="3E237F"/>
                </a:solidFill>
                <a:latin typeface="Corbel"/>
                <a:ea typeface="Corbel"/>
                <a:cs typeface="Corbel"/>
                <a:sym typeface="Corbel"/>
              </a:rPr>
              <a:t>En la actualidad, la escasez hídrica es un problema de todos. Es por ello que debemos hacernos responsables y cuidar este recurso esencial para todos los seres vivos. Es importante mantenerse informado y aplicar cada una de las medidas necesarias para aportar positivamente al cuidado y protección del agua en nuestro planeta. El aporte de cada uno cuenta.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7"/>
          <p:cNvSpPr/>
          <p:nvPr/>
        </p:nvSpPr>
        <p:spPr>
          <a:xfrm>
            <a:off x="3064747" y="1244334"/>
            <a:ext cx="3014502"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chemeClr val="lt1"/>
                </a:solidFill>
                <a:latin typeface="Corbel"/>
                <a:ea typeface="Corbel"/>
                <a:cs typeface="Corbel"/>
                <a:sym typeface="Corbel"/>
              </a:rPr>
              <a:t>PARA FINALIZAR…</a:t>
            </a:r>
            <a:endParaRPr b="1" i="0" sz="2400" u="none" cap="none" strike="noStrike">
              <a:solidFill>
                <a:schemeClr val="lt1"/>
              </a:solidFill>
              <a:latin typeface="Corbel"/>
              <a:ea typeface="Corbel"/>
              <a:cs typeface="Corbel"/>
              <a:sym typeface="Corbel"/>
            </a:endParaRPr>
          </a:p>
        </p:txBody>
      </p:sp>
      <p:cxnSp>
        <p:nvCxnSpPr>
          <p:cNvPr id="225" name="Google Shape;225;p27"/>
          <p:cNvCxnSpPr/>
          <p:nvPr/>
        </p:nvCxnSpPr>
        <p:spPr>
          <a:xfrm rot="10800000">
            <a:off x="3275589" y="5382832"/>
            <a:ext cx="2592820" cy="0"/>
          </a:xfrm>
          <a:prstGeom prst="straightConnector1">
            <a:avLst/>
          </a:prstGeom>
          <a:noFill/>
          <a:ln cap="rnd" cmpd="sng" w="38100">
            <a:solidFill>
              <a:schemeClr val="lt1"/>
            </a:solidFill>
            <a:prstDash val="dot"/>
            <a:round/>
            <a:headEnd len="sm" w="sm" type="none"/>
            <a:tailEnd len="sm" w="sm" type="none"/>
          </a:ln>
        </p:spPr>
      </p:cxnSp>
      <p:cxnSp>
        <p:nvCxnSpPr>
          <p:cNvPr id="226" name="Google Shape;226;p27"/>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227" name="Google Shape;227;p27"/>
          <p:cNvSpPr/>
          <p:nvPr/>
        </p:nvSpPr>
        <p:spPr>
          <a:xfrm>
            <a:off x="1435259" y="3213862"/>
            <a:ext cx="6273478" cy="1631216"/>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100000"/>
              </a:lnSpc>
              <a:spcBef>
                <a:spcPts val="0"/>
              </a:spcBef>
              <a:spcAft>
                <a:spcPts val="0"/>
              </a:spcAft>
              <a:buClr>
                <a:schemeClr val="lt1"/>
              </a:buClr>
              <a:buSzPts val="1800"/>
              <a:buFont typeface="Arial"/>
              <a:buChar char="•"/>
            </a:pPr>
            <a:r>
              <a:rPr b="0" i="0" lang="es-CL" sz="2000" u="none" cap="none" strike="noStrike">
                <a:solidFill>
                  <a:schemeClr val="lt1"/>
                </a:solidFill>
                <a:latin typeface="Corbel"/>
                <a:ea typeface="Corbel"/>
                <a:cs typeface="Corbel"/>
                <a:sym typeface="Corbel"/>
              </a:rPr>
              <a:t>Comentar lo revisado en clases.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orbel"/>
              <a:ea typeface="Corbel"/>
              <a:cs typeface="Corbel"/>
              <a:sym typeface="Corbel"/>
            </a:endParaRPr>
          </a:p>
          <a:p>
            <a:pPr indent="-285750" lvl="0" marL="285750" marR="0" rtl="0" algn="ctr">
              <a:lnSpc>
                <a:spcPct val="100000"/>
              </a:lnSpc>
              <a:spcBef>
                <a:spcPts val="0"/>
              </a:spcBef>
              <a:spcAft>
                <a:spcPts val="0"/>
              </a:spcAft>
              <a:buClr>
                <a:schemeClr val="lt1"/>
              </a:buClr>
              <a:buSzPts val="1800"/>
              <a:buFont typeface="Arial"/>
              <a:buChar char="•"/>
            </a:pPr>
            <a:r>
              <a:rPr b="0" i="0" lang="es-CL" sz="2000" u="none" cap="none" strike="noStrike">
                <a:solidFill>
                  <a:schemeClr val="lt1"/>
                </a:solidFill>
                <a:latin typeface="Corbel"/>
                <a:ea typeface="Corbel"/>
                <a:cs typeface="Corbel"/>
                <a:sym typeface="Corbel"/>
              </a:rPr>
              <a:t>Realizar una de las opciones de actividades diseñadas en este módulo.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cxnSp>
        <p:nvCxnSpPr>
          <p:cNvPr id="232" name="Google Shape;232;p28"/>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233" name="Google Shape;233;p28"/>
          <p:cNvSpPr txBox="1"/>
          <p:nvPr/>
        </p:nvSpPr>
        <p:spPr>
          <a:xfrm>
            <a:off x="1236813" y="2100572"/>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RELEVANCIA E IMPORTANCIA DE LA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EFICIENCIA HÍDRICA PARA EL PLANETA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234" name="Google Shape;234;p28"/>
          <p:cNvSpPr txBox="1"/>
          <p:nvPr/>
        </p:nvSpPr>
        <p:spPr>
          <a:xfrm>
            <a:off x="2357274" y="2887119"/>
            <a:ext cx="4458269" cy="34310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Uso y cuidado del agua</a:t>
            </a:r>
            <a:endParaRPr b="0" i="0" sz="1400" u="none" cap="none" strike="noStrike">
              <a:solidFill>
                <a:srgbClr val="000000"/>
              </a:solidFill>
              <a:latin typeface="Arial"/>
              <a:ea typeface="Arial"/>
              <a:cs typeface="Arial"/>
              <a:sym typeface="Arial"/>
            </a:endParaRPr>
          </a:p>
        </p:txBody>
      </p:sp>
      <p:sp>
        <p:nvSpPr>
          <p:cNvPr id="235" name="Google Shape;235;p28"/>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1 a 2 clases</a:t>
            </a:r>
            <a:endParaRPr b="0" i="0" sz="1400" u="none" cap="none" strike="noStrike">
              <a:solidFill>
                <a:srgbClr val="000000"/>
              </a:solidFill>
              <a:latin typeface="Arial"/>
              <a:ea typeface="Arial"/>
              <a:cs typeface="Arial"/>
              <a:sym typeface="Arial"/>
            </a:endParaRPr>
          </a:p>
        </p:txBody>
      </p:sp>
      <p:sp>
        <p:nvSpPr>
          <p:cNvPr id="236" name="Google Shape;236;p28"/>
          <p:cNvSpPr/>
          <p:nvPr/>
        </p:nvSpPr>
        <p:spPr>
          <a:xfrm>
            <a:off x="3344743" y="3663614"/>
            <a:ext cx="245451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IV / CLASE 2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