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Lst>
  <p:sldSz cy="6858000" cx="9144000"/>
  <p:notesSz cx="6858000" cy="9144000"/>
  <p:embeddedFontLst>
    <p:embeddedFont>
      <p:font typeface="Corbel"/>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font" Target="fonts/Corbel-bold.fntdata"/><Relationship Id="rId14" Type="http://schemas.openxmlformats.org/officeDocument/2006/relationships/slide" Target="slides/slide10.xml"/><Relationship Id="rId36" Type="http://schemas.openxmlformats.org/officeDocument/2006/relationships/font" Target="fonts/Corbel-regular.fntdata"/><Relationship Id="rId17" Type="http://schemas.openxmlformats.org/officeDocument/2006/relationships/slide" Target="slides/slide13.xml"/><Relationship Id="rId39" Type="http://schemas.openxmlformats.org/officeDocument/2006/relationships/font" Target="fonts/Corbel-boldItalic.fntdata"/><Relationship Id="rId16" Type="http://schemas.openxmlformats.org/officeDocument/2006/relationships/slide" Target="slides/slide12.xml"/><Relationship Id="rId38" Type="http://schemas.openxmlformats.org/officeDocument/2006/relationships/font" Target="fonts/Corbel-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C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 name="Google Shape;129;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 name="Google Shape;159;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 name="Google Shape;181;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0" name="Google Shape;310;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2" name="Google Shape;342;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 name="Google Shape;361;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p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7" name="Google Shape;397;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5" name="Google Shape;405;p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1" name="Google Shape;411;p2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7" name="Google Shape;417;p2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4" name="Google Shape;424;p2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9" name="Google Shape;439;p3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7" name="Google Shape;447;p3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27" name="Shape 27"/>
        <p:cNvGrpSpPr/>
        <p:nvPr/>
      </p:nvGrpSpPr>
      <p:grpSpPr>
        <a:xfrm>
          <a:off x="0" y="0"/>
          <a:ext cx="0" cy="0"/>
          <a:chOff x="0" y="0"/>
          <a:chExt cx="0" cy="0"/>
        </a:xfrm>
      </p:grpSpPr>
      <p:sp>
        <p:nvSpPr>
          <p:cNvPr id="28" name="Google Shape;28;p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7"/>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7"/>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7"/>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7"/>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3887391" y="987426"/>
            <a:ext cx="4629150" cy="4873625"/>
          </a:xfrm>
          <a:prstGeom prst="rect">
            <a:avLst/>
          </a:prstGeom>
          <a:noFill/>
          <a:ln>
            <a:noFill/>
          </a:ln>
        </p:spPr>
      </p:sp>
      <p:sp>
        <p:nvSpPr>
          <p:cNvPr id="68" name="Google Shape;68;p10"/>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7.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7.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8.png"/><Relationship Id="rId7"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7.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7.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7.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7.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7.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7.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7.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7.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7.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7.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7.pn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7.png"/><Relationship Id="rId4" Type="http://schemas.openxmlformats.org/officeDocument/2006/relationships/image" Target="../media/image26.png"/><Relationship Id="rId5" Type="http://schemas.openxmlformats.org/officeDocument/2006/relationships/image" Target="../media/image28.png"/><Relationship Id="rId6" Type="http://schemas.openxmlformats.org/officeDocument/2006/relationships/image" Target="../media/image4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7.png"/><Relationship Id="rId4" Type="http://schemas.openxmlformats.org/officeDocument/2006/relationships/image" Target="../media/image36.png"/><Relationship Id="rId5" Type="http://schemas.openxmlformats.org/officeDocument/2006/relationships/image" Target="../media/image33.png"/><Relationship Id="rId6"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37.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37.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7.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7.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7.png"/><Relationship Id="rId4" Type="http://schemas.openxmlformats.org/officeDocument/2006/relationships/image" Target="../media/image32.png"/><Relationship Id="rId5" Type="http://schemas.openxmlformats.org/officeDocument/2006/relationships/image" Target="../media/image4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7.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7.png"/><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37.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37.png"/><Relationship Id="rId4" Type="http://schemas.openxmlformats.org/officeDocument/2006/relationships/image" Target="../media/image46.png"/><Relationship Id="rId5" Type="http://schemas.openxmlformats.org/officeDocument/2006/relationships/image" Target="../media/image44.png"/><Relationship Id="rId6" Type="http://schemas.openxmlformats.org/officeDocument/2006/relationships/image" Target="../media/image4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cxnSp>
        <p:nvCxnSpPr>
          <p:cNvPr id="88" name="Google Shape;88;p13"/>
          <p:cNvCxnSpPr/>
          <p:nvPr/>
        </p:nvCxnSpPr>
        <p:spPr>
          <a:xfrm rot="10800000">
            <a:off x="2500436" y="3362741"/>
            <a:ext cx="4054783" cy="0"/>
          </a:xfrm>
          <a:prstGeom prst="straightConnector1">
            <a:avLst/>
          </a:prstGeom>
          <a:noFill/>
          <a:ln cap="rnd" cmpd="sng" w="38100">
            <a:solidFill>
              <a:schemeClr val="lt1"/>
            </a:solidFill>
            <a:prstDash val="solid"/>
            <a:round/>
            <a:headEnd len="sm" w="sm" type="none"/>
            <a:tailEnd len="sm" w="sm" type="none"/>
          </a:ln>
        </p:spPr>
      </p:cxnSp>
      <p:sp>
        <p:nvSpPr>
          <p:cNvPr id="89" name="Google Shape;89;p13"/>
          <p:cNvSpPr txBox="1"/>
          <p:nvPr/>
        </p:nvSpPr>
        <p:spPr>
          <a:xfrm>
            <a:off x="1236813" y="2223746"/>
            <a:ext cx="6699193" cy="49171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2400" u="none" cap="none" strike="noStrike">
                <a:solidFill>
                  <a:srgbClr val="FFFFFF"/>
                </a:solidFill>
                <a:latin typeface="Corbel"/>
                <a:ea typeface="Corbel"/>
                <a:cs typeface="Corbel"/>
                <a:sym typeface="Corbel"/>
              </a:rPr>
              <a:t>ENERGÍA ELÉCTRICA EN CHILE</a:t>
            </a:r>
            <a:endParaRPr b="1" i="0" sz="2400" u="none" cap="none" strike="noStrike">
              <a:solidFill>
                <a:srgbClr val="FFFFFF"/>
              </a:solidFill>
              <a:latin typeface="Corbel"/>
              <a:ea typeface="Corbel"/>
              <a:cs typeface="Corbel"/>
              <a:sym typeface="Corbel"/>
            </a:endParaRPr>
          </a:p>
          <a:p>
            <a:pPr indent="0" lvl="0" marL="0" marR="0" rtl="0" algn="ctr">
              <a:spcBef>
                <a:spcPts val="0"/>
              </a:spcBef>
              <a:spcAft>
                <a:spcPts val="0"/>
              </a:spcAft>
              <a:buNone/>
            </a:pPr>
            <a:r>
              <a:t/>
            </a:r>
            <a:endParaRPr b="0" i="0" sz="2400" u="none" cap="none" strike="noStrike">
              <a:solidFill>
                <a:srgbClr val="000000"/>
              </a:solidFill>
              <a:latin typeface="Arial"/>
              <a:ea typeface="Arial"/>
              <a:cs typeface="Arial"/>
              <a:sym typeface="Arial"/>
            </a:endParaRPr>
          </a:p>
        </p:txBody>
      </p:sp>
      <p:sp>
        <p:nvSpPr>
          <p:cNvPr id="90" name="Google Shape;90;p13"/>
          <p:cNvSpPr txBox="1"/>
          <p:nvPr/>
        </p:nvSpPr>
        <p:spPr>
          <a:xfrm>
            <a:off x="2357274" y="2657673"/>
            <a:ext cx="4458269" cy="49171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800" u="none" cap="none" strike="noStrike">
                <a:solidFill>
                  <a:srgbClr val="FFFFFF"/>
                </a:solidFill>
                <a:latin typeface="Corbel"/>
                <a:ea typeface="Corbel"/>
                <a:cs typeface="Corbel"/>
                <a:sym typeface="Corbel"/>
              </a:rPr>
              <a:t>Fuentes de energía no convencionales y circuito eléctrico domiciliario</a:t>
            </a:r>
            <a:endParaRPr/>
          </a:p>
        </p:txBody>
      </p:sp>
      <p:sp>
        <p:nvSpPr>
          <p:cNvPr id="91" name="Google Shape;91;p13"/>
          <p:cNvSpPr/>
          <p:nvPr/>
        </p:nvSpPr>
        <p:spPr>
          <a:xfrm>
            <a:off x="1546501" y="4849840"/>
            <a:ext cx="5962651"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1200" u="none" cap="none" strike="noStrike">
                <a:solidFill>
                  <a:schemeClr val="lt1"/>
                </a:solidFill>
                <a:latin typeface="Corbel"/>
                <a:ea typeface="Corbel"/>
                <a:cs typeface="Corbel"/>
                <a:sym typeface="Corbel"/>
              </a:rPr>
              <a:t>MATERIAL DE APOYO PARA EL PROFESOR</a:t>
            </a:r>
            <a:endParaRPr/>
          </a:p>
          <a:p>
            <a:pPr indent="0" lvl="0" marL="0" marR="0" rtl="0" algn="ctr">
              <a:spcBef>
                <a:spcPts val="0"/>
              </a:spcBef>
              <a:spcAft>
                <a:spcPts val="0"/>
              </a:spcAft>
              <a:buNone/>
            </a:pPr>
            <a:r>
              <a:rPr b="0" i="0" lang="es-CL" sz="1200" u="none" cap="none" strike="noStrike">
                <a:solidFill>
                  <a:schemeClr val="lt1"/>
                </a:solidFill>
                <a:latin typeface="Corbel"/>
                <a:ea typeface="Corbel"/>
                <a:cs typeface="Corbel"/>
                <a:sym typeface="Corbel"/>
              </a:rPr>
              <a:t>Tiempo estimado para ser trabajado en 2 a 3 clases</a:t>
            </a:r>
            <a:endParaRPr/>
          </a:p>
        </p:txBody>
      </p:sp>
      <p:sp>
        <p:nvSpPr>
          <p:cNvPr id="92" name="Google Shape;92;p13"/>
          <p:cNvSpPr/>
          <p:nvPr/>
        </p:nvSpPr>
        <p:spPr>
          <a:xfrm>
            <a:off x="3351956" y="3663614"/>
            <a:ext cx="2440092"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CIENCIA CIUDADANA</a:t>
            </a:r>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MÓDULO III / CLASE 3 / Ob. 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6" name="Shape 96"/>
        <p:cNvGrpSpPr/>
        <p:nvPr/>
      </p:nvGrpSpPr>
      <p:grpSpPr>
        <a:xfrm>
          <a:off x="0" y="0"/>
          <a:ext cx="0" cy="0"/>
          <a:chOff x="0" y="0"/>
          <a:chExt cx="0" cy="0"/>
        </a:xfrm>
      </p:grpSpPr>
      <p:cxnSp>
        <p:nvCxnSpPr>
          <p:cNvPr id="97" name="Google Shape;97;p14"/>
          <p:cNvCxnSpPr/>
          <p:nvPr/>
        </p:nvCxnSpPr>
        <p:spPr>
          <a:xfrm rot="10800000">
            <a:off x="3275589" y="4743721"/>
            <a:ext cx="2592820" cy="0"/>
          </a:xfrm>
          <a:prstGeom prst="straightConnector1">
            <a:avLst/>
          </a:prstGeom>
          <a:noFill/>
          <a:ln cap="rnd" cmpd="sng" w="38100">
            <a:solidFill>
              <a:schemeClr val="lt1"/>
            </a:solidFill>
            <a:prstDash val="dot"/>
            <a:round/>
            <a:headEnd len="sm" w="sm" type="none"/>
            <a:tailEnd len="sm" w="sm" type="none"/>
          </a:ln>
        </p:spPr>
      </p:cxnSp>
      <p:sp>
        <p:nvSpPr>
          <p:cNvPr id="98" name="Google Shape;98;p14"/>
          <p:cNvSpPr/>
          <p:nvPr/>
        </p:nvSpPr>
        <p:spPr>
          <a:xfrm>
            <a:off x="1030307" y="3105834"/>
            <a:ext cx="7083381"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1" lang="es-CL" sz="1800" u="none" cap="none" strike="noStrike">
                <a:solidFill>
                  <a:srgbClr val="FFFFFF"/>
                </a:solidFill>
                <a:latin typeface="Corbel"/>
                <a:ea typeface="Corbel"/>
                <a:cs typeface="Corbel"/>
                <a:sym typeface="Corbel"/>
              </a:rPr>
              <a:t>Analizar, a partir de modelos, riesgos de origen natural o provocado por la acción humana en su contexto local.</a:t>
            </a:r>
            <a:endParaRPr b="0" i="1" sz="1800" u="none" cap="none" strike="noStrike">
              <a:solidFill>
                <a:srgbClr val="FFFFFF"/>
              </a:solidFill>
              <a:latin typeface="Corbel"/>
              <a:ea typeface="Corbel"/>
              <a:cs typeface="Corbel"/>
              <a:sym typeface="Corbel"/>
            </a:endParaRPr>
          </a:p>
        </p:txBody>
      </p:sp>
      <p:cxnSp>
        <p:nvCxnSpPr>
          <p:cNvPr id="99" name="Google Shape;99;p14"/>
          <p:cNvCxnSpPr/>
          <p:nvPr/>
        </p:nvCxnSpPr>
        <p:spPr>
          <a:xfrm rot="10800000">
            <a:off x="3275589" y="2245220"/>
            <a:ext cx="2592820" cy="0"/>
          </a:xfrm>
          <a:prstGeom prst="straightConnector1">
            <a:avLst/>
          </a:prstGeom>
          <a:noFill/>
          <a:ln cap="rnd" cmpd="sng" w="38100">
            <a:solidFill>
              <a:schemeClr val="lt1"/>
            </a:solidFill>
            <a:prstDash val="dot"/>
            <a:round/>
            <a:headEnd len="sm" w="sm" type="none"/>
            <a:tailEnd len="sm" w="sm" type="none"/>
          </a:ln>
        </p:spPr>
      </p:cxnSp>
      <p:sp>
        <p:nvSpPr>
          <p:cNvPr id="100" name="Google Shape;100;p14"/>
          <p:cNvSpPr/>
          <p:nvPr/>
        </p:nvSpPr>
        <p:spPr>
          <a:xfrm>
            <a:off x="3244630" y="1201852"/>
            <a:ext cx="2654737"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400"/>
              <a:buFont typeface="Corbel"/>
              <a:buNone/>
            </a:pPr>
            <a:r>
              <a:rPr b="1" i="0" lang="es-CL" sz="2400" u="none" cap="none" strike="noStrike">
                <a:solidFill>
                  <a:srgbClr val="FFFFFF"/>
                </a:solidFill>
                <a:latin typeface="Corbel"/>
                <a:ea typeface="Corbel"/>
                <a:cs typeface="Corbel"/>
                <a:sym typeface="Corbel"/>
              </a:rPr>
              <a:t>Objetivos</a:t>
            </a:r>
            <a:endParaRPr b="1" i="0" sz="2400" u="none" cap="none" strike="noStrike">
              <a:solidFill>
                <a:srgbClr val="FFFFFF"/>
              </a:solidFill>
              <a:latin typeface="Corbel"/>
              <a:ea typeface="Corbel"/>
              <a:cs typeface="Corbel"/>
              <a:sym typeface="Corbe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4" name="Shape 104"/>
        <p:cNvGrpSpPr/>
        <p:nvPr/>
      </p:nvGrpSpPr>
      <p:grpSpPr>
        <a:xfrm>
          <a:off x="0" y="0"/>
          <a:ext cx="0" cy="0"/>
          <a:chOff x="0" y="0"/>
          <a:chExt cx="0" cy="0"/>
        </a:xfrm>
      </p:grpSpPr>
      <p:sp>
        <p:nvSpPr>
          <p:cNvPr id="105" name="Google Shape;105;p15"/>
          <p:cNvSpPr/>
          <p:nvPr/>
        </p:nvSpPr>
        <p:spPr>
          <a:xfrm>
            <a:off x="1401534" y="2446744"/>
            <a:ext cx="6340928" cy="1964512"/>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b="0" i="0" lang="es-CL" sz="2800" u="none" cap="none" strike="noStrike">
                <a:solidFill>
                  <a:srgbClr val="D8D8D8"/>
                </a:solidFill>
                <a:latin typeface="Corbel"/>
                <a:ea typeface="Corbel"/>
                <a:cs typeface="Corbel"/>
                <a:sym typeface="Corbel"/>
              </a:rPr>
              <a:t>1. </a:t>
            </a:r>
            <a:r>
              <a:rPr b="0" i="0" lang="es-CL" sz="1800" u="none" cap="none" strike="noStrike">
                <a:solidFill>
                  <a:schemeClr val="lt1"/>
                </a:solidFill>
                <a:latin typeface="Corbel"/>
                <a:ea typeface="Corbel"/>
                <a:cs typeface="Corbel"/>
                <a:sym typeface="Corbel"/>
              </a:rPr>
              <a:t>Central eléctrica</a:t>
            </a:r>
            <a:endParaRPr/>
          </a:p>
          <a:p>
            <a:pPr indent="0" lvl="0" marL="0" marR="0" rtl="0" algn="ctr">
              <a:lnSpc>
                <a:spcPct val="150000"/>
              </a:lnSpc>
              <a:spcBef>
                <a:spcPts val="0"/>
              </a:spcBef>
              <a:spcAft>
                <a:spcPts val="0"/>
              </a:spcAft>
              <a:buNone/>
            </a:pPr>
            <a:r>
              <a:rPr b="1" i="0" lang="es-CL" sz="2800" u="none" cap="none" strike="noStrike">
                <a:solidFill>
                  <a:srgbClr val="D8D8D8"/>
                </a:solidFill>
                <a:latin typeface="Corbel"/>
                <a:ea typeface="Corbel"/>
                <a:cs typeface="Corbel"/>
                <a:sym typeface="Corbel"/>
              </a:rPr>
              <a:t>2. </a:t>
            </a:r>
            <a:r>
              <a:rPr b="0" i="0" lang="es-CL" sz="1800" u="none" cap="none" strike="noStrike">
                <a:solidFill>
                  <a:schemeClr val="lt1"/>
                </a:solidFill>
                <a:latin typeface="Corbel"/>
                <a:ea typeface="Corbel"/>
                <a:cs typeface="Corbel"/>
                <a:sym typeface="Corbel"/>
              </a:rPr>
              <a:t>Corriente eléctrica.</a:t>
            </a:r>
            <a:endParaRPr/>
          </a:p>
          <a:p>
            <a:pPr indent="0" lvl="0" marL="0" marR="0" rtl="0" algn="ctr">
              <a:lnSpc>
                <a:spcPct val="150000"/>
              </a:lnSpc>
              <a:spcBef>
                <a:spcPts val="0"/>
              </a:spcBef>
              <a:spcAft>
                <a:spcPts val="0"/>
              </a:spcAft>
              <a:buNone/>
            </a:pPr>
            <a:r>
              <a:rPr b="1" i="0" lang="es-CL" sz="2800" u="none" cap="none" strike="noStrike">
                <a:solidFill>
                  <a:srgbClr val="D8D8D8"/>
                </a:solidFill>
                <a:latin typeface="Corbel"/>
                <a:ea typeface="Corbel"/>
                <a:cs typeface="Corbel"/>
                <a:sym typeface="Corbel"/>
              </a:rPr>
              <a:t>3. </a:t>
            </a:r>
            <a:r>
              <a:rPr b="0" i="0" lang="es-CL" sz="1800" u="none" cap="none" strike="noStrike">
                <a:solidFill>
                  <a:schemeClr val="lt1"/>
                </a:solidFill>
                <a:latin typeface="Corbel"/>
                <a:ea typeface="Corbel"/>
                <a:cs typeface="Corbel"/>
                <a:sym typeface="Corbel"/>
              </a:rPr>
              <a:t>Circuito eléctrico domiciliario. </a:t>
            </a:r>
            <a:endParaRPr/>
          </a:p>
        </p:txBody>
      </p:sp>
      <p:sp>
        <p:nvSpPr>
          <p:cNvPr id="106" name="Google Shape;106;p15"/>
          <p:cNvSpPr/>
          <p:nvPr/>
        </p:nvSpPr>
        <p:spPr>
          <a:xfrm>
            <a:off x="3244630" y="1201852"/>
            <a:ext cx="2654737"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2400" u="none" cap="none" strike="noStrike">
                <a:solidFill>
                  <a:schemeClr val="lt1"/>
                </a:solidFill>
                <a:latin typeface="Corbel"/>
                <a:ea typeface="Corbel"/>
                <a:cs typeface="Corbel"/>
                <a:sym typeface="Corbel"/>
              </a:rPr>
              <a:t>CONTENIDOS</a:t>
            </a:r>
            <a:endParaRPr b="1" i="0" sz="2400" u="none" cap="none" strike="noStrike">
              <a:solidFill>
                <a:schemeClr val="lt1"/>
              </a:solidFill>
              <a:latin typeface="Corbel"/>
              <a:ea typeface="Corbel"/>
              <a:cs typeface="Corbel"/>
              <a:sym typeface="Corbel"/>
            </a:endParaRPr>
          </a:p>
        </p:txBody>
      </p:sp>
      <p:cxnSp>
        <p:nvCxnSpPr>
          <p:cNvPr id="107" name="Google Shape;107;p15"/>
          <p:cNvCxnSpPr/>
          <p:nvPr/>
        </p:nvCxnSpPr>
        <p:spPr>
          <a:xfrm rot="10800000">
            <a:off x="3275589" y="4839496"/>
            <a:ext cx="2592820" cy="0"/>
          </a:xfrm>
          <a:prstGeom prst="straightConnector1">
            <a:avLst/>
          </a:prstGeom>
          <a:noFill/>
          <a:ln cap="rnd" cmpd="sng" w="38100">
            <a:solidFill>
              <a:schemeClr val="lt1"/>
            </a:solidFill>
            <a:prstDash val="dot"/>
            <a:round/>
            <a:headEnd len="sm" w="sm" type="none"/>
            <a:tailEnd len="sm" w="sm" type="none"/>
          </a:ln>
        </p:spPr>
      </p:cxnSp>
      <p:cxnSp>
        <p:nvCxnSpPr>
          <p:cNvPr id="108" name="Google Shape;108;p15"/>
          <p:cNvCxnSpPr/>
          <p:nvPr/>
        </p:nvCxnSpPr>
        <p:spPr>
          <a:xfrm rot="10800000">
            <a:off x="3275589" y="2297087"/>
            <a:ext cx="2592820" cy="0"/>
          </a:xfrm>
          <a:prstGeom prst="straightConnector1">
            <a:avLst/>
          </a:prstGeom>
          <a:noFill/>
          <a:ln cap="rnd" cmpd="sng" w="38100">
            <a:solidFill>
              <a:schemeClr val="lt1"/>
            </a:solidFill>
            <a:prstDash val="dot"/>
            <a:round/>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sp>
        <p:nvSpPr>
          <p:cNvPr id="113" name="Google Shape;113;p16"/>
          <p:cNvSpPr txBox="1"/>
          <p:nvPr/>
        </p:nvSpPr>
        <p:spPr>
          <a:xfrm>
            <a:off x="464963" y="2986551"/>
            <a:ext cx="8214074" cy="240356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rPr b="1" i="0" lang="es-CL" sz="1600" u="none" cap="none" strike="noStrike">
                <a:solidFill>
                  <a:srgbClr val="3AAFDE"/>
                </a:solidFill>
                <a:latin typeface="Calibri"/>
                <a:ea typeface="Calibri"/>
                <a:cs typeface="Calibri"/>
                <a:sym typeface="Calibri"/>
              </a:rPr>
              <a:t>AL COMPARAR LAS CONEXIONES EN SERIE Y EN PARALELO, ¿QUÉ DIFERENCIAS SE DETECTAN ENTRE ESTOS DOS SISTEMAS?</a:t>
            </a:r>
            <a:endParaRPr/>
          </a:p>
          <a:p>
            <a:pPr indent="0" lvl="0" marL="0" marR="0" rtl="0" algn="ctr">
              <a:lnSpc>
                <a:spcPct val="100000"/>
              </a:lnSpc>
              <a:spcBef>
                <a:spcPts val="0"/>
              </a:spcBef>
              <a:spcAft>
                <a:spcPts val="0"/>
              </a:spcAft>
              <a:buClr>
                <a:schemeClr val="dk1"/>
              </a:buClr>
              <a:buSzPts val="1800"/>
              <a:buFont typeface="Calibri"/>
              <a:buNone/>
            </a:pPr>
            <a:r>
              <a:t/>
            </a:r>
            <a:endParaRPr b="1" i="0" sz="1600" u="none" cap="none" strike="noStrike">
              <a:solidFill>
                <a:srgbClr val="3AAFDE"/>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rPr b="1" i="0" lang="es-CL" sz="1600" u="none" cap="none" strike="noStrike">
                <a:solidFill>
                  <a:srgbClr val="3AAFDE"/>
                </a:solidFill>
                <a:latin typeface="Calibri"/>
                <a:ea typeface="Calibri"/>
                <a:cs typeface="Calibri"/>
                <a:sym typeface="Calibri"/>
              </a:rPr>
              <a:t>¿CUÁLES SON LAS VENTAJAS Y LAS DESVENTAJAS DE LA CORRIENTE CONTINUA COMPARADA CON LA ALTERNA?</a:t>
            </a:r>
            <a:endParaRPr/>
          </a:p>
          <a:p>
            <a:pPr indent="0" lvl="0" marL="0" marR="0" rtl="0" algn="ctr">
              <a:lnSpc>
                <a:spcPct val="100000"/>
              </a:lnSpc>
              <a:spcBef>
                <a:spcPts val="0"/>
              </a:spcBef>
              <a:spcAft>
                <a:spcPts val="0"/>
              </a:spcAft>
              <a:buClr>
                <a:schemeClr val="dk1"/>
              </a:buClr>
              <a:buSzPts val="1800"/>
              <a:buFont typeface="Calibri"/>
              <a:buNone/>
            </a:pPr>
            <a:r>
              <a:t/>
            </a:r>
            <a:endParaRPr b="1" i="0" sz="1600" u="none" cap="none" strike="noStrike">
              <a:solidFill>
                <a:srgbClr val="3AAFDE"/>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rPr b="1" i="0" lang="es-CL" sz="1600" u="none" cap="none" strike="noStrike">
                <a:solidFill>
                  <a:srgbClr val="3AAFDE"/>
                </a:solidFill>
                <a:latin typeface="Calibri"/>
                <a:ea typeface="Calibri"/>
                <a:cs typeface="Calibri"/>
                <a:sym typeface="Calibri"/>
              </a:rPr>
              <a:t>¿QUÉ SISTEMA UTILIZAS EN LA ACTUALIDAD? ¿POR QUÉ?</a:t>
            </a:r>
            <a:endParaRPr/>
          </a:p>
          <a:p>
            <a:pPr indent="0" lvl="0" marL="0" marR="0" rtl="0" algn="ctr">
              <a:lnSpc>
                <a:spcPct val="100000"/>
              </a:lnSpc>
              <a:spcBef>
                <a:spcPts val="0"/>
              </a:spcBef>
              <a:spcAft>
                <a:spcPts val="0"/>
              </a:spcAft>
              <a:buClr>
                <a:schemeClr val="dk1"/>
              </a:buClr>
              <a:buSzPts val="1800"/>
              <a:buFont typeface="Calibri"/>
              <a:buNone/>
            </a:pPr>
            <a:r>
              <a:t/>
            </a:r>
            <a:endParaRPr b="1" i="0" sz="1600" u="none" cap="none" strike="noStrike">
              <a:solidFill>
                <a:srgbClr val="3AAFDE"/>
              </a:solidFill>
              <a:latin typeface="Calibri"/>
              <a:ea typeface="Calibri"/>
              <a:cs typeface="Calibri"/>
              <a:sym typeface="Calibri"/>
            </a:endParaRPr>
          </a:p>
        </p:txBody>
      </p:sp>
      <p:pic>
        <p:nvPicPr>
          <p:cNvPr id="114" name="Google Shape;114;p16"/>
          <p:cNvPicPr preferRelativeResize="0"/>
          <p:nvPr/>
        </p:nvPicPr>
        <p:blipFill rotWithShape="1">
          <a:blip r:embed="rId4">
            <a:alphaModFix/>
          </a:blip>
          <a:srcRect b="0" l="0" r="0" t="0"/>
          <a:stretch/>
        </p:blipFill>
        <p:spPr>
          <a:xfrm>
            <a:off x="3926513" y="1467889"/>
            <a:ext cx="1290973" cy="1312928"/>
          </a:xfrm>
          <a:prstGeom prst="rect">
            <a:avLst/>
          </a:prstGeom>
          <a:noFill/>
          <a:ln>
            <a:noFill/>
          </a:ln>
        </p:spPr>
      </p:pic>
      <p:sp>
        <p:nvSpPr>
          <p:cNvPr id="115" name="Google Shape;115;p16"/>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ANTES DE COMENZAR</a:t>
            </a:r>
            <a:endParaRPr b="0" i="0" sz="2400" u="none" cap="none" strike="noStrike">
              <a:solidFill>
                <a:srgbClr val="3AAFDE"/>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9" name="Shape 119"/>
        <p:cNvGrpSpPr/>
        <p:nvPr/>
      </p:nvGrpSpPr>
      <p:grpSpPr>
        <a:xfrm>
          <a:off x="0" y="0"/>
          <a:ext cx="0" cy="0"/>
          <a:chOff x="0" y="0"/>
          <a:chExt cx="0" cy="0"/>
        </a:xfrm>
      </p:grpSpPr>
      <p:pic>
        <p:nvPicPr>
          <p:cNvPr id="120" name="Google Shape;120;p17"/>
          <p:cNvPicPr preferRelativeResize="0"/>
          <p:nvPr/>
        </p:nvPicPr>
        <p:blipFill rotWithShape="1">
          <a:blip r:embed="rId4">
            <a:alphaModFix/>
          </a:blip>
          <a:srcRect b="0" l="0" r="0" t="0"/>
          <a:stretch/>
        </p:blipFill>
        <p:spPr>
          <a:xfrm>
            <a:off x="5914393" y="2002862"/>
            <a:ext cx="2248400" cy="2285608"/>
          </a:xfrm>
          <a:prstGeom prst="rect">
            <a:avLst/>
          </a:prstGeom>
          <a:noFill/>
          <a:ln>
            <a:noFill/>
          </a:ln>
        </p:spPr>
      </p:pic>
      <p:sp>
        <p:nvSpPr>
          <p:cNvPr id="121" name="Google Shape;121;p17"/>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INTRODUCCIÓN</a:t>
            </a:r>
            <a:endParaRPr b="0" i="0" sz="2400" u="none" cap="none" strike="noStrike">
              <a:solidFill>
                <a:srgbClr val="3AAFDE"/>
              </a:solidFill>
              <a:latin typeface="Calibri"/>
              <a:ea typeface="Calibri"/>
              <a:cs typeface="Calibri"/>
              <a:sym typeface="Calibri"/>
            </a:endParaRPr>
          </a:p>
        </p:txBody>
      </p:sp>
      <p:pic>
        <p:nvPicPr>
          <p:cNvPr id="122" name="Google Shape;122;p17"/>
          <p:cNvPicPr preferRelativeResize="0"/>
          <p:nvPr/>
        </p:nvPicPr>
        <p:blipFill rotWithShape="1">
          <a:blip r:embed="rId5">
            <a:alphaModFix/>
          </a:blip>
          <a:srcRect b="0" l="0" r="0" t="0"/>
          <a:stretch/>
        </p:blipFill>
        <p:spPr>
          <a:xfrm>
            <a:off x="4227260" y="2002861"/>
            <a:ext cx="2248400" cy="2285608"/>
          </a:xfrm>
          <a:prstGeom prst="rect">
            <a:avLst/>
          </a:prstGeom>
          <a:noFill/>
          <a:ln>
            <a:noFill/>
          </a:ln>
        </p:spPr>
      </p:pic>
      <p:pic>
        <p:nvPicPr>
          <p:cNvPr id="123" name="Google Shape;123;p17"/>
          <p:cNvPicPr preferRelativeResize="0"/>
          <p:nvPr/>
        </p:nvPicPr>
        <p:blipFill rotWithShape="1">
          <a:blip r:embed="rId6">
            <a:alphaModFix/>
          </a:blip>
          <a:srcRect b="0" l="0" r="0" t="0"/>
          <a:stretch/>
        </p:blipFill>
        <p:spPr>
          <a:xfrm>
            <a:off x="2514370" y="2002861"/>
            <a:ext cx="2248400" cy="2285608"/>
          </a:xfrm>
          <a:prstGeom prst="rect">
            <a:avLst/>
          </a:prstGeom>
          <a:noFill/>
          <a:ln>
            <a:noFill/>
          </a:ln>
        </p:spPr>
      </p:pic>
      <p:pic>
        <p:nvPicPr>
          <p:cNvPr id="124" name="Google Shape;124;p17"/>
          <p:cNvPicPr preferRelativeResize="0"/>
          <p:nvPr/>
        </p:nvPicPr>
        <p:blipFill rotWithShape="1">
          <a:blip r:embed="rId7">
            <a:alphaModFix/>
          </a:blip>
          <a:srcRect b="0" l="0" r="0" t="0"/>
          <a:stretch/>
        </p:blipFill>
        <p:spPr>
          <a:xfrm>
            <a:off x="827237" y="2002860"/>
            <a:ext cx="2248400" cy="2285608"/>
          </a:xfrm>
          <a:prstGeom prst="rect">
            <a:avLst/>
          </a:prstGeom>
          <a:noFill/>
          <a:ln>
            <a:noFill/>
          </a:ln>
        </p:spPr>
      </p:pic>
      <p:sp>
        <p:nvSpPr>
          <p:cNvPr id="125" name="Google Shape;125;p17"/>
          <p:cNvSpPr/>
          <p:nvPr/>
        </p:nvSpPr>
        <p:spPr>
          <a:xfrm>
            <a:off x="2679973" y="4457375"/>
            <a:ext cx="3784054"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1800" u="none" cap="none" strike="noStrike">
                <a:solidFill>
                  <a:srgbClr val="7F7F7F"/>
                </a:solidFill>
                <a:latin typeface="Corbel"/>
                <a:ea typeface="Corbel"/>
                <a:cs typeface="Corbel"/>
                <a:sym typeface="Corbel"/>
              </a:rPr>
              <a:t>EVOLUCIÓN = PROGRESO</a:t>
            </a:r>
            <a:endParaRPr/>
          </a:p>
        </p:txBody>
      </p:sp>
      <p:sp>
        <p:nvSpPr>
          <p:cNvPr id="126" name="Google Shape;126;p17"/>
          <p:cNvSpPr txBox="1"/>
          <p:nvPr/>
        </p:nvSpPr>
        <p:spPr>
          <a:xfrm>
            <a:off x="4956362" y="5883756"/>
            <a:ext cx="3466783"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Esquema 1 (Elaboración propia).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0" name="Shape 130"/>
        <p:cNvGrpSpPr/>
        <p:nvPr/>
      </p:nvGrpSpPr>
      <p:grpSpPr>
        <a:xfrm>
          <a:off x="0" y="0"/>
          <a:ext cx="0" cy="0"/>
          <a:chOff x="0" y="0"/>
          <a:chExt cx="0" cy="0"/>
        </a:xfrm>
      </p:grpSpPr>
      <p:sp>
        <p:nvSpPr>
          <p:cNvPr id="131" name="Google Shape;131;p18"/>
          <p:cNvSpPr txBox="1"/>
          <p:nvPr/>
        </p:nvSpPr>
        <p:spPr>
          <a:xfrm>
            <a:off x="1427017" y="5833861"/>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Figura 1: “Evolución de consumo energético”</a:t>
            </a:r>
            <a:endParaRPr/>
          </a:p>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Fuente: Guía docente “Energía eléctrica en Chile”. </a:t>
            </a:r>
            <a:endParaRPr/>
          </a:p>
        </p:txBody>
      </p:sp>
      <p:sp>
        <p:nvSpPr>
          <p:cNvPr id="132" name="Google Shape;132;p18"/>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EVOLUCIÓN DEL CONSUMO ENERGÉTICO</a:t>
            </a:r>
            <a:endParaRPr b="0" i="0" sz="2400" u="none" cap="none" strike="noStrike">
              <a:solidFill>
                <a:srgbClr val="3AAFDE"/>
              </a:solidFill>
              <a:latin typeface="Calibri"/>
              <a:ea typeface="Calibri"/>
              <a:cs typeface="Calibri"/>
              <a:sym typeface="Calibri"/>
            </a:endParaRPr>
          </a:p>
        </p:txBody>
      </p:sp>
      <p:pic>
        <p:nvPicPr>
          <p:cNvPr id="133" name="Google Shape;133;p18"/>
          <p:cNvPicPr preferRelativeResize="0"/>
          <p:nvPr/>
        </p:nvPicPr>
        <p:blipFill rotWithShape="1">
          <a:blip r:embed="rId4">
            <a:alphaModFix/>
          </a:blip>
          <a:srcRect b="0" l="0" r="0" t="0"/>
          <a:stretch/>
        </p:blipFill>
        <p:spPr>
          <a:xfrm>
            <a:off x="1427017" y="2143871"/>
            <a:ext cx="6620925" cy="3439313"/>
          </a:xfrm>
          <a:prstGeom prst="rect">
            <a:avLst/>
          </a:prstGeom>
          <a:noFill/>
          <a:ln>
            <a:noFill/>
          </a:ln>
        </p:spPr>
      </p:pic>
      <p:sp>
        <p:nvSpPr>
          <p:cNvPr id="134" name="Google Shape;134;p18"/>
          <p:cNvSpPr/>
          <p:nvPr/>
        </p:nvSpPr>
        <p:spPr>
          <a:xfrm>
            <a:off x="570311" y="948468"/>
            <a:ext cx="8003377" cy="83099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0" i="0" lang="es-CL" sz="1600" u="none" cap="none" strike="noStrike">
                <a:solidFill>
                  <a:srgbClr val="7F7F7F"/>
                </a:solidFill>
                <a:latin typeface="Corbel"/>
                <a:ea typeface="Corbel"/>
                <a:cs typeface="Corbel"/>
                <a:sym typeface="Corbel"/>
              </a:rPr>
              <a:t>Por siglos, la principal fuente de energía fue la leña, mientras paralelamente las construcciones eran de madera, piedra, barro, ladrillos cerámicos y diversas pastas construidas a partir de distintos materiales extraídos de la naturaleza.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8" name="Shape 138"/>
        <p:cNvGrpSpPr/>
        <p:nvPr/>
      </p:nvGrpSpPr>
      <p:grpSpPr>
        <a:xfrm>
          <a:off x="0" y="0"/>
          <a:ext cx="0" cy="0"/>
          <a:chOff x="0" y="0"/>
          <a:chExt cx="0" cy="0"/>
        </a:xfrm>
      </p:grpSpPr>
      <p:sp>
        <p:nvSpPr>
          <p:cNvPr id="139" name="Google Shape;139;p19"/>
          <p:cNvSpPr txBox="1"/>
          <p:nvPr/>
        </p:nvSpPr>
        <p:spPr>
          <a:xfrm>
            <a:off x="595419" y="1912052"/>
            <a:ext cx="5972807" cy="3253927"/>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b="0" i="0" lang="es-CL" sz="1600" u="none" cap="none" strike="noStrike">
                <a:solidFill>
                  <a:srgbClr val="7F7F7F"/>
                </a:solidFill>
                <a:latin typeface="Corbel"/>
                <a:ea typeface="Corbel"/>
                <a:cs typeface="Corbel"/>
                <a:sym typeface="Corbel"/>
              </a:rPr>
              <a:t>Luego del intenso uso de biomasa (leña), surge el período del carbón (combustible fósil), que acompañó a gran parte de la Revolución Industrial, la que para algunos historiadores finaliza con el inicio de la Primera Guerra Mundial (1918). Tras la era del carbón, fuente utilizada muy intensivamente en la industria y el transporte, nace la era del petróleo, un hidrocarburo del que surge una serie de derivados, entre los que se encuentran la gasolina y el petróleo diésel (usados también en el transporte), el kerosene (parafina, usada para calefacción), el gas licuado de petróleo (GLP, usado en nuestras casas en cocinas y estufas). Otros derivados del petróleo son aceites lubricantes, plásticos, productos de limpieza, fertilizantes y muchos otros. </a:t>
            </a:r>
            <a:endParaRPr/>
          </a:p>
        </p:txBody>
      </p:sp>
      <p:pic>
        <p:nvPicPr>
          <p:cNvPr id="140" name="Google Shape;140;p19"/>
          <p:cNvPicPr preferRelativeResize="0"/>
          <p:nvPr/>
        </p:nvPicPr>
        <p:blipFill rotWithShape="1">
          <a:blip r:embed="rId4">
            <a:alphaModFix/>
          </a:blip>
          <a:srcRect b="0" l="0" r="0" t="0"/>
          <a:stretch/>
        </p:blipFill>
        <p:spPr>
          <a:xfrm>
            <a:off x="6699517" y="2598761"/>
            <a:ext cx="1849064" cy="1880510"/>
          </a:xfrm>
          <a:prstGeom prst="rect">
            <a:avLst/>
          </a:prstGeom>
          <a:noFill/>
          <a:ln>
            <a:noFill/>
          </a:ln>
        </p:spPr>
      </p:pic>
      <p:sp>
        <p:nvSpPr>
          <p:cNvPr id="141" name="Google Shape;141;p19"/>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EVOLUCIÓN DEL CONSUMO ENERGÉTICO</a:t>
            </a:r>
            <a:endParaRPr b="0" i="0" sz="2400" u="none" cap="none" strike="noStrike">
              <a:solidFill>
                <a:srgbClr val="3AAFDE"/>
              </a:solidFill>
              <a:latin typeface="Calibri"/>
              <a:ea typeface="Calibri"/>
              <a:cs typeface="Calibri"/>
              <a:sym typeface="Calibri"/>
            </a:endParaRPr>
          </a:p>
        </p:txBody>
      </p:sp>
      <p:sp>
        <p:nvSpPr>
          <p:cNvPr id="142" name="Google Shape;142;p19"/>
          <p:cNvSpPr txBox="1"/>
          <p:nvPr/>
        </p:nvSpPr>
        <p:spPr>
          <a:xfrm>
            <a:off x="1427017" y="5833861"/>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Figura 1: “Evolución de consumo energético”</a:t>
            </a:r>
            <a:endParaRPr/>
          </a:p>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Fuente: Guía docente “Energía eléctrica en Chile”.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6" name="Shape 146"/>
        <p:cNvGrpSpPr/>
        <p:nvPr/>
      </p:nvGrpSpPr>
      <p:grpSpPr>
        <a:xfrm>
          <a:off x="0" y="0"/>
          <a:ext cx="0" cy="0"/>
          <a:chOff x="0" y="0"/>
          <a:chExt cx="0" cy="0"/>
        </a:xfrm>
      </p:grpSpPr>
      <p:sp>
        <p:nvSpPr>
          <p:cNvPr id="147" name="Google Shape;147;p20"/>
          <p:cNvSpPr txBox="1"/>
          <p:nvPr/>
        </p:nvSpPr>
        <p:spPr>
          <a:xfrm>
            <a:off x="4956362" y="5883756"/>
            <a:ext cx="3466783"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Esquema 2  (Elaboración propia).</a:t>
            </a:r>
            <a:endParaRPr/>
          </a:p>
        </p:txBody>
      </p:sp>
      <p:pic>
        <p:nvPicPr>
          <p:cNvPr id="148" name="Google Shape;148;p20"/>
          <p:cNvPicPr preferRelativeResize="0"/>
          <p:nvPr/>
        </p:nvPicPr>
        <p:blipFill rotWithShape="1">
          <a:blip r:embed="rId4">
            <a:alphaModFix/>
          </a:blip>
          <a:srcRect b="0" l="0" r="0" t="0"/>
          <a:stretch/>
        </p:blipFill>
        <p:spPr>
          <a:xfrm>
            <a:off x="0" y="2749685"/>
            <a:ext cx="3104675" cy="2995419"/>
          </a:xfrm>
          <a:prstGeom prst="rect">
            <a:avLst/>
          </a:prstGeom>
          <a:noFill/>
          <a:ln>
            <a:noFill/>
          </a:ln>
        </p:spPr>
      </p:pic>
      <p:pic>
        <p:nvPicPr>
          <p:cNvPr id="149" name="Google Shape;149;p20"/>
          <p:cNvPicPr preferRelativeResize="0"/>
          <p:nvPr/>
        </p:nvPicPr>
        <p:blipFill rotWithShape="1">
          <a:blip r:embed="rId4">
            <a:alphaModFix/>
          </a:blip>
          <a:srcRect b="0" l="0" r="0" t="0"/>
          <a:stretch/>
        </p:blipFill>
        <p:spPr>
          <a:xfrm>
            <a:off x="2992582" y="2766982"/>
            <a:ext cx="3104675" cy="2995419"/>
          </a:xfrm>
          <a:prstGeom prst="rect">
            <a:avLst/>
          </a:prstGeom>
          <a:noFill/>
          <a:ln>
            <a:noFill/>
          </a:ln>
        </p:spPr>
      </p:pic>
      <p:pic>
        <p:nvPicPr>
          <p:cNvPr id="150" name="Google Shape;150;p20"/>
          <p:cNvPicPr preferRelativeResize="0"/>
          <p:nvPr/>
        </p:nvPicPr>
        <p:blipFill rotWithShape="1">
          <a:blip r:embed="rId4">
            <a:alphaModFix/>
          </a:blip>
          <a:srcRect b="0" l="0" r="0" t="0"/>
          <a:stretch/>
        </p:blipFill>
        <p:spPr>
          <a:xfrm>
            <a:off x="5985163" y="2749685"/>
            <a:ext cx="3104675" cy="2995419"/>
          </a:xfrm>
          <a:prstGeom prst="rect">
            <a:avLst/>
          </a:prstGeom>
          <a:noFill/>
          <a:ln>
            <a:noFill/>
          </a:ln>
        </p:spPr>
      </p:pic>
      <p:sp>
        <p:nvSpPr>
          <p:cNvPr id="151" name="Google Shape;151;p20"/>
          <p:cNvSpPr/>
          <p:nvPr/>
        </p:nvSpPr>
        <p:spPr>
          <a:xfrm>
            <a:off x="374702" y="3779824"/>
            <a:ext cx="2355273" cy="738664"/>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0" i="0" lang="es-CL" sz="1400" u="none" cap="none" strike="noStrike">
                <a:solidFill>
                  <a:srgbClr val="7F7F7F"/>
                </a:solidFill>
                <a:latin typeface="Calibri"/>
                <a:ea typeface="Calibri"/>
                <a:cs typeface="Calibri"/>
                <a:sym typeface="Calibri"/>
              </a:rPr>
              <a:t>En el mundo, alrededor del 35% de la energía consumida proviene del petróleo.</a:t>
            </a:r>
            <a:endParaRPr/>
          </a:p>
        </p:txBody>
      </p:sp>
      <p:pic>
        <p:nvPicPr>
          <p:cNvPr id="152" name="Google Shape;152;p20"/>
          <p:cNvPicPr preferRelativeResize="0"/>
          <p:nvPr/>
        </p:nvPicPr>
        <p:blipFill rotWithShape="1">
          <a:blip r:embed="rId5">
            <a:alphaModFix/>
          </a:blip>
          <a:srcRect b="0" l="0" r="0" t="0"/>
          <a:stretch/>
        </p:blipFill>
        <p:spPr>
          <a:xfrm>
            <a:off x="679021" y="963245"/>
            <a:ext cx="1774345" cy="1803707"/>
          </a:xfrm>
          <a:prstGeom prst="rect">
            <a:avLst/>
          </a:prstGeom>
          <a:noFill/>
          <a:ln>
            <a:noFill/>
          </a:ln>
        </p:spPr>
      </p:pic>
      <p:pic>
        <p:nvPicPr>
          <p:cNvPr id="153" name="Google Shape;153;p20"/>
          <p:cNvPicPr preferRelativeResize="0"/>
          <p:nvPr/>
        </p:nvPicPr>
        <p:blipFill rotWithShape="1">
          <a:blip r:embed="rId6">
            <a:alphaModFix/>
          </a:blip>
          <a:srcRect b="0" l="0" r="0" t="0"/>
          <a:stretch/>
        </p:blipFill>
        <p:spPr>
          <a:xfrm>
            <a:off x="3701410" y="963245"/>
            <a:ext cx="1770149" cy="1803707"/>
          </a:xfrm>
          <a:prstGeom prst="rect">
            <a:avLst/>
          </a:prstGeom>
          <a:noFill/>
          <a:ln>
            <a:noFill/>
          </a:ln>
        </p:spPr>
      </p:pic>
      <p:pic>
        <p:nvPicPr>
          <p:cNvPr id="154" name="Google Shape;154;p20"/>
          <p:cNvPicPr preferRelativeResize="0"/>
          <p:nvPr/>
        </p:nvPicPr>
        <p:blipFill rotWithShape="1">
          <a:blip r:embed="rId7">
            <a:alphaModFix/>
          </a:blip>
          <a:srcRect b="0" l="0" r="0" t="0"/>
          <a:stretch/>
        </p:blipFill>
        <p:spPr>
          <a:xfrm>
            <a:off x="6636476" y="963245"/>
            <a:ext cx="1774344" cy="1803707"/>
          </a:xfrm>
          <a:prstGeom prst="rect">
            <a:avLst/>
          </a:prstGeom>
          <a:noFill/>
          <a:ln>
            <a:noFill/>
          </a:ln>
        </p:spPr>
      </p:pic>
      <p:sp>
        <p:nvSpPr>
          <p:cNvPr id="155" name="Google Shape;155;p20"/>
          <p:cNvSpPr/>
          <p:nvPr/>
        </p:nvSpPr>
        <p:spPr>
          <a:xfrm>
            <a:off x="3394993" y="3779824"/>
            <a:ext cx="2355273" cy="1815882"/>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0" i="0" lang="es-CL" sz="1400" u="none" cap="none" strike="noStrike">
                <a:solidFill>
                  <a:srgbClr val="7F7F7F"/>
                </a:solidFill>
                <a:latin typeface="Calibri"/>
                <a:ea typeface="Calibri"/>
                <a:cs typeface="Calibri"/>
                <a:sym typeface="Calibri"/>
              </a:rPr>
              <a:t>Si a la energía que usamos, que proviene del petróleo, le agregamos el consumo de gas natural y de carbón, se tiene que alrededor del 60% de la energía usada en el mundo proviene de estas tres fuentes.</a:t>
            </a:r>
            <a:endParaRPr/>
          </a:p>
        </p:txBody>
      </p:sp>
      <p:sp>
        <p:nvSpPr>
          <p:cNvPr id="156" name="Google Shape;156;p20"/>
          <p:cNvSpPr/>
          <p:nvPr/>
        </p:nvSpPr>
        <p:spPr>
          <a:xfrm>
            <a:off x="6387575" y="3779824"/>
            <a:ext cx="2355273" cy="1600438"/>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0" i="0" lang="es-CL" sz="1400" u="none" cap="none" strike="noStrike">
                <a:solidFill>
                  <a:srgbClr val="7F7F7F"/>
                </a:solidFill>
                <a:latin typeface="Calibri"/>
                <a:ea typeface="Calibri"/>
                <a:cs typeface="Calibri"/>
                <a:sym typeface="Calibri"/>
              </a:rPr>
              <a:t>Estas fuentes de energía emiten CO2, que permanece por décadas en la parte superior de la atmósfera y es  el principal responsable del cambio climático que nos afecta actualmente.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0" name="Shape 160"/>
        <p:cNvGrpSpPr/>
        <p:nvPr/>
      </p:nvGrpSpPr>
      <p:grpSpPr>
        <a:xfrm>
          <a:off x="0" y="0"/>
          <a:ext cx="0" cy="0"/>
          <a:chOff x="0" y="0"/>
          <a:chExt cx="0" cy="0"/>
        </a:xfrm>
      </p:grpSpPr>
      <p:sp>
        <p:nvSpPr>
          <p:cNvPr id="161" name="Google Shape;161;p21"/>
          <p:cNvSpPr txBox="1"/>
          <p:nvPr/>
        </p:nvSpPr>
        <p:spPr>
          <a:xfrm>
            <a:off x="1427017" y="5833861"/>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Esquema 3 (Elaboración propia)</a:t>
            </a:r>
            <a:endParaRPr/>
          </a:p>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Fuente: Guía docente “Energía eléctrica en Chile”. </a:t>
            </a:r>
            <a:endParaRPr/>
          </a:p>
        </p:txBody>
      </p:sp>
      <p:sp>
        <p:nvSpPr>
          <p:cNvPr id="162" name="Google Shape;162;p21"/>
          <p:cNvSpPr txBox="1"/>
          <p:nvPr/>
        </p:nvSpPr>
        <p:spPr>
          <a:xfrm>
            <a:off x="595417" y="350427"/>
            <a:ext cx="6256143"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CONSUMO ENERGÉTICO A NIVEL MUNDIAL</a:t>
            </a:r>
            <a:endParaRPr b="0" i="0" sz="2400" u="none" cap="none" strike="noStrike">
              <a:solidFill>
                <a:srgbClr val="3AAFDE"/>
              </a:solidFill>
              <a:latin typeface="Calibri"/>
              <a:ea typeface="Calibri"/>
              <a:cs typeface="Calibri"/>
              <a:sym typeface="Calibri"/>
            </a:endParaRPr>
          </a:p>
        </p:txBody>
      </p:sp>
      <p:sp>
        <p:nvSpPr>
          <p:cNvPr id="163" name="Google Shape;163;p21"/>
          <p:cNvSpPr/>
          <p:nvPr/>
        </p:nvSpPr>
        <p:spPr>
          <a:xfrm>
            <a:off x="570311" y="948468"/>
            <a:ext cx="8003377" cy="1323439"/>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0" i="0" lang="es-CL" sz="1600" u="none" cap="none" strike="noStrike">
                <a:solidFill>
                  <a:srgbClr val="7F7F7F"/>
                </a:solidFill>
                <a:latin typeface="Corbel"/>
                <a:ea typeface="Corbel"/>
                <a:cs typeface="Corbel"/>
                <a:sym typeface="Corbel"/>
              </a:rPr>
              <a:t>De un universo de energía mayoritariamente producida a partir de combustibles fósiles a nivel mundial, un 22% se invierte en el sector residencial. Dado que es el único sector que mantiene una relación periódica con todos los habitantes del mundo, nace aquí la necesidad de concientizar sobre el problema energético que se está viviendo en el mundo, y particularmente con lo que ocurre en el sector residencial.</a:t>
            </a:r>
            <a:endParaRPr/>
          </a:p>
        </p:txBody>
      </p:sp>
      <p:pic>
        <p:nvPicPr>
          <p:cNvPr id="164" name="Google Shape;164;p21"/>
          <p:cNvPicPr preferRelativeResize="0"/>
          <p:nvPr/>
        </p:nvPicPr>
        <p:blipFill rotWithShape="1">
          <a:blip r:embed="rId4">
            <a:alphaModFix/>
          </a:blip>
          <a:srcRect b="0" l="0" r="0" t="0"/>
          <a:stretch/>
        </p:blipFill>
        <p:spPr>
          <a:xfrm>
            <a:off x="-115912" y="2413576"/>
            <a:ext cx="9144000" cy="3287843"/>
          </a:xfrm>
          <a:prstGeom prst="rect">
            <a:avLst/>
          </a:prstGeom>
          <a:noFill/>
          <a:ln>
            <a:noFill/>
          </a:ln>
        </p:spPr>
      </p:pic>
      <p:sp>
        <p:nvSpPr>
          <p:cNvPr id="165" name="Google Shape;165;p21"/>
          <p:cNvSpPr/>
          <p:nvPr/>
        </p:nvSpPr>
        <p:spPr>
          <a:xfrm>
            <a:off x="1174844" y="4519344"/>
            <a:ext cx="663964"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1800" u="none" cap="none" strike="noStrike">
                <a:solidFill>
                  <a:schemeClr val="lt1"/>
                </a:solidFill>
                <a:latin typeface="Corbel"/>
                <a:ea typeface="Corbel"/>
                <a:cs typeface="Corbel"/>
                <a:sym typeface="Corbel"/>
              </a:rPr>
              <a:t>1995</a:t>
            </a:r>
            <a:endParaRPr/>
          </a:p>
        </p:txBody>
      </p:sp>
      <p:sp>
        <p:nvSpPr>
          <p:cNvPr id="166" name="Google Shape;166;p21"/>
          <p:cNvSpPr/>
          <p:nvPr/>
        </p:nvSpPr>
        <p:spPr>
          <a:xfrm>
            <a:off x="2713096" y="3025395"/>
            <a:ext cx="678391"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1800" u="none" cap="none" strike="noStrike">
                <a:solidFill>
                  <a:schemeClr val="lt1"/>
                </a:solidFill>
                <a:latin typeface="Corbel"/>
                <a:ea typeface="Corbel"/>
                <a:cs typeface="Corbel"/>
                <a:sym typeface="Corbel"/>
              </a:rPr>
              <a:t>1996</a:t>
            </a:r>
            <a:endParaRPr/>
          </a:p>
        </p:txBody>
      </p:sp>
      <p:sp>
        <p:nvSpPr>
          <p:cNvPr id="167" name="Google Shape;167;p21"/>
          <p:cNvSpPr/>
          <p:nvPr/>
        </p:nvSpPr>
        <p:spPr>
          <a:xfrm>
            <a:off x="7426708" y="4545102"/>
            <a:ext cx="652744"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1800" u="none" cap="none" strike="noStrike">
                <a:solidFill>
                  <a:schemeClr val="lt1"/>
                </a:solidFill>
                <a:latin typeface="Corbel"/>
                <a:ea typeface="Corbel"/>
                <a:cs typeface="Corbel"/>
                <a:sym typeface="Corbel"/>
              </a:rPr>
              <a:t>2020</a:t>
            </a:r>
            <a:endParaRPr/>
          </a:p>
        </p:txBody>
      </p:sp>
      <p:sp>
        <p:nvSpPr>
          <p:cNvPr id="168" name="Google Shape;168;p21"/>
          <p:cNvSpPr/>
          <p:nvPr/>
        </p:nvSpPr>
        <p:spPr>
          <a:xfrm>
            <a:off x="7426708" y="2973879"/>
            <a:ext cx="652744"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1800" u="none" cap="none" strike="noStrike">
                <a:solidFill>
                  <a:schemeClr val="lt1"/>
                </a:solidFill>
                <a:latin typeface="Corbel"/>
                <a:ea typeface="Corbel"/>
                <a:cs typeface="Corbel"/>
                <a:sym typeface="Corbel"/>
              </a:rPr>
              <a:t>2020</a:t>
            </a:r>
            <a:endParaRPr/>
          </a:p>
        </p:txBody>
      </p:sp>
      <p:sp>
        <p:nvSpPr>
          <p:cNvPr id="169" name="Google Shape;169;p21"/>
          <p:cNvSpPr/>
          <p:nvPr/>
        </p:nvSpPr>
        <p:spPr>
          <a:xfrm>
            <a:off x="2285396" y="4545102"/>
            <a:ext cx="4754334"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s-CL" sz="1200" u="none" cap="none" strike="noStrike">
                <a:solidFill>
                  <a:srgbClr val="7F7F7F"/>
                </a:solidFill>
                <a:latin typeface="Arial"/>
                <a:ea typeface="Arial"/>
                <a:cs typeface="Arial"/>
                <a:sym typeface="Arial"/>
              </a:rPr>
              <a:t>Aumentó en un 35% el consumo de energía, sobre todo la basada en combustibles fósiles. </a:t>
            </a:r>
            <a:endParaRPr sz="1200">
              <a:solidFill>
                <a:srgbClr val="7F7F7F"/>
              </a:solidFill>
              <a:latin typeface="Calibri"/>
              <a:ea typeface="Calibri"/>
              <a:cs typeface="Calibri"/>
              <a:sym typeface="Calibri"/>
            </a:endParaRPr>
          </a:p>
        </p:txBody>
      </p:sp>
      <p:sp>
        <p:nvSpPr>
          <p:cNvPr id="170" name="Google Shape;170;p21"/>
          <p:cNvSpPr/>
          <p:nvPr/>
        </p:nvSpPr>
        <p:spPr>
          <a:xfrm>
            <a:off x="3898623" y="2986758"/>
            <a:ext cx="3244139"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L" sz="1200">
                <a:solidFill>
                  <a:srgbClr val="7F7F7F"/>
                </a:solidFill>
                <a:latin typeface="Corbel"/>
                <a:ea typeface="Corbel"/>
                <a:cs typeface="Corbel"/>
                <a:sym typeface="Corbel"/>
              </a:rPr>
              <a:t>Aumento en el uso de energías renovables (Europa, Asia, América Central, Norte y Sur).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4" name="Shape 174"/>
        <p:cNvGrpSpPr/>
        <p:nvPr/>
      </p:nvGrpSpPr>
      <p:grpSpPr>
        <a:xfrm>
          <a:off x="0" y="0"/>
          <a:ext cx="0" cy="0"/>
          <a:chOff x="0" y="0"/>
          <a:chExt cx="0" cy="0"/>
        </a:xfrm>
      </p:grpSpPr>
      <p:sp>
        <p:nvSpPr>
          <p:cNvPr id="175" name="Google Shape;175;p22"/>
          <p:cNvSpPr txBox="1"/>
          <p:nvPr/>
        </p:nvSpPr>
        <p:spPr>
          <a:xfrm>
            <a:off x="595417" y="350427"/>
            <a:ext cx="6256143"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CONSUMO ENERGÉTICO A NIVEL NACIONAL</a:t>
            </a:r>
            <a:endParaRPr b="0" i="0" sz="2400" u="none" cap="none" strike="noStrike">
              <a:solidFill>
                <a:srgbClr val="3AAFDE"/>
              </a:solidFill>
              <a:latin typeface="Calibri"/>
              <a:ea typeface="Calibri"/>
              <a:cs typeface="Calibri"/>
              <a:sym typeface="Calibri"/>
            </a:endParaRPr>
          </a:p>
        </p:txBody>
      </p:sp>
      <p:sp>
        <p:nvSpPr>
          <p:cNvPr id="176" name="Google Shape;176;p22"/>
          <p:cNvSpPr txBox="1"/>
          <p:nvPr/>
        </p:nvSpPr>
        <p:spPr>
          <a:xfrm>
            <a:off x="1427017" y="5833861"/>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2: Total de la oferta primaria en Chile en GWh / Modificado de CNE (2018), Anuario CNE 2018</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“Energía eléctrica en Chile”. </a:t>
            </a:r>
            <a:endParaRPr/>
          </a:p>
        </p:txBody>
      </p:sp>
      <p:pic>
        <p:nvPicPr>
          <p:cNvPr id="177" name="Google Shape;177;p22"/>
          <p:cNvPicPr preferRelativeResize="0"/>
          <p:nvPr/>
        </p:nvPicPr>
        <p:blipFill rotWithShape="1">
          <a:blip r:embed="rId4">
            <a:alphaModFix/>
          </a:blip>
          <a:srcRect b="0" l="0" r="0" t="0"/>
          <a:stretch/>
        </p:blipFill>
        <p:spPr>
          <a:xfrm>
            <a:off x="1369090" y="2488611"/>
            <a:ext cx="6405820" cy="2927625"/>
          </a:xfrm>
          <a:prstGeom prst="rect">
            <a:avLst/>
          </a:prstGeom>
          <a:noFill/>
          <a:ln>
            <a:noFill/>
          </a:ln>
        </p:spPr>
      </p:pic>
      <p:sp>
        <p:nvSpPr>
          <p:cNvPr id="178" name="Google Shape;178;p22"/>
          <p:cNvSpPr/>
          <p:nvPr/>
        </p:nvSpPr>
        <p:spPr>
          <a:xfrm>
            <a:off x="570311" y="948468"/>
            <a:ext cx="8003377" cy="1579920"/>
          </a:xfrm>
          <a:prstGeom prst="rect">
            <a:avLst/>
          </a:prstGeom>
          <a:noFill/>
          <a:ln>
            <a:noFill/>
          </a:ln>
        </p:spPr>
        <p:txBody>
          <a:bodyPr anchorCtr="0" anchor="t" bIns="45700" lIns="91425" spcFirstLastPara="1" rIns="91425" wrap="square" tIns="45700">
            <a:noAutofit/>
          </a:bodyPr>
          <a:lstStyle/>
          <a:p>
            <a:pPr indent="-285750" lvl="0" marL="285750" marR="0" rtl="0" algn="just">
              <a:spcBef>
                <a:spcPts val="0"/>
              </a:spcBef>
              <a:spcAft>
                <a:spcPts val="0"/>
              </a:spcAft>
              <a:buClr>
                <a:srgbClr val="3AAFDE"/>
              </a:buClr>
              <a:buSzPts val="1500"/>
              <a:buFont typeface="Courier New"/>
              <a:buChar char="o"/>
            </a:pPr>
            <a:r>
              <a:rPr lang="es-CL" sz="1500">
                <a:solidFill>
                  <a:srgbClr val="7F7F7F"/>
                </a:solidFill>
                <a:latin typeface="Corbel"/>
                <a:ea typeface="Corbel"/>
                <a:cs typeface="Corbel"/>
                <a:sym typeface="Corbel"/>
              </a:rPr>
              <a:t>La producción de petróleo crudo ha disminuido significativamente en los últimos 10 años, pasando de un 40% de participación en el consumo nacional en 2006 a un 27% en 2016. Se observa también en 2016  una participación de un 0,7% de energía solar. Aunque el porcentaje de producción de energías renovables es bajo, se considera que seguirá en aumento. </a:t>
            </a:r>
            <a:endParaRPr/>
          </a:p>
          <a:p>
            <a:pPr indent="-285750" lvl="0" marL="285750" marR="0" rtl="0" algn="just">
              <a:spcBef>
                <a:spcPts val="800"/>
              </a:spcBef>
              <a:spcAft>
                <a:spcPts val="0"/>
              </a:spcAft>
              <a:buClr>
                <a:srgbClr val="3AAFDE"/>
              </a:buClr>
              <a:buSzPts val="1500"/>
              <a:buFont typeface="Courier New"/>
              <a:buChar char="o"/>
            </a:pPr>
            <a:r>
              <a:rPr lang="es-CL" sz="1500">
                <a:solidFill>
                  <a:srgbClr val="7F7F7F"/>
                </a:solidFill>
                <a:latin typeface="Corbel"/>
                <a:ea typeface="Corbel"/>
                <a:cs typeface="Corbel"/>
                <a:sym typeface="Corbel"/>
              </a:rPr>
              <a:t>La Ley 20.257 de Fomento a las Energías Renovables No Convencionales (ERNC) establece una meta de un 10% de ERNC al 2024.</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 name="Shape 182"/>
        <p:cNvGrpSpPr/>
        <p:nvPr/>
      </p:nvGrpSpPr>
      <p:grpSpPr>
        <a:xfrm>
          <a:off x="0" y="0"/>
          <a:ext cx="0" cy="0"/>
          <a:chOff x="0" y="0"/>
          <a:chExt cx="0" cy="0"/>
        </a:xfrm>
      </p:grpSpPr>
      <p:sp>
        <p:nvSpPr>
          <p:cNvPr id="183" name="Google Shape;183;p23"/>
          <p:cNvSpPr txBox="1"/>
          <p:nvPr/>
        </p:nvSpPr>
        <p:spPr>
          <a:xfrm>
            <a:off x="1427017" y="5833861"/>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3: “Distribución del consumo anual de energía por vivienda promedio”</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CNE (2010), Usos finales y curva de oferta de conservación de la energía en el sector residencial en Chile</a:t>
            </a:r>
            <a:endParaRPr/>
          </a:p>
        </p:txBody>
      </p:sp>
      <p:pic>
        <p:nvPicPr>
          <p:cNvPr id="184" name="Google Shape;184;p23"/>
          <p:cNvPicPr preferRelativeResize="0"/>
          <p:nvPr/>
        </p:nvPicPr>
        <p:blipFill rotWithShape="1">
          <a:blip r:embed="rId4">
            <a:alphaModFix/>
          </a:blip>
          <a:srcRect b="0" l="0" r="0" t="0"/>
          <a:stretch/>
        </p:blipFill>
        <p:spPr>
          <a:xfrm>
            <a:off x="273006" y="2539705"/>
            <a:ext cx="8752535" cy="1778590"/>
          </a:xfrm>
          <a:prstGeom prst="rect">
            <a:avLst/>
          </a:prstGeom>
          <a:noFill/>
          <a:ln>
            <a:noFill/>
          </a:ln>
        </p:spPr>
      </p:pic>
      <p:sp>
        <p:nvSpPr>
          <p:cNvPr id="185" name="Google Shape;185;p23"/>
          <p:cNvSpPr txBox="1"/>
          <p:nvPr/>
        </p:nvSpPr>
        <p:spPr>
          <a:xfrm>
            <a:off x="7861438" y="4294058"/>
            <a:ext cx="68102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OTROS</a:t>
            </a:r>
            <a:endParaRPr/>
          </a:p>
        </p:txBody>
      </p:sp>
      <p:sp>
        <p:nvSpPr>
          <p:cNvPr id="186" name="Google Shape;186;p23"/>
          <p:cNvSpPr txBox="1"/>
          <p:nvPr/>
        </p:nvSpPr>
        <p:spPr>
          <a:xfrm>
            <a:off x="8079007" y="4072168"/>
            <a:ext cx="4571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267A99"/>
                </a:solidFill>
                <a:latin typeface="Corbel"/>
                <a:ea typeface="Corbel"/>
                <a:cs typeface="Corbel"/>
                <a:sym typeface="Corbel"/>
              </a:rPr>
              <a:t>7%</a:t>
            </a:r>
            <a:endParaRPr/>
          </a:p>
        </p:txBody>
      </p:sp>
      <p:cxnSp>
        <p:nvCxnSpPr>
          <p:cNvPr id="187" name="Google Shape;187;p23"/>
          <p:cNvCxnSpPr/>
          <p:nvPr/>
        </p:nvCxnSpPr>
        <p:spPr>
          <a:xfrm>
            <a:off x="8384869" y="3760339"/>
            <a:ext cx="0" cy="347729"/>
          </a:xfrm>
          <a:prstGeom prst="straightConnector1">
            <a:avLst/>
          </a:prstGeom>
          <a:noFill/>
          <a:ln cap="rnd" cmpd="sng" w="38100">
            <a:solidFill>
              <a:srgbClr val="267A99"/>
            </a:solidFill>
            <a:prstDash val="dot"/>
            <a:round/>
            <a:headEnd len="sm" w="sm" type="none"/>
            <a:tailEnd len="sm" w="sm" type="none"/>
          </a:ln>
        </p:spPr>
      </p:cxnSp>
      <p:sp>
        <p:nvSpPr>
          <p:cNvPr id="188" name="Google Shape;188;p23"/>
          <p:cNvSpPr txBox="1"/>
          <p:nvPr/>
        </p:nvSpPr>
        <p:spPr>
          <a:xfrm>
            <a:off x="595417" y="350427"/>
            <a:ext cx="6256143"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DISTRIBUCIÓN DEL CONSUMO ANUAL DE ENERGÍA POR VIVIENDA PROMEDIO</a:t>
            </a:r>
            <a:endParaRPr b="0" i="0" sz="2400" u="none" cap="none" strike="noStrike">
              <a:solidFill>
                <a:srgbClr val="3AAFDE"/>
              </a:solidFill>
              <a:latin typeface="Calibri"/>
              <a:ea typeface="Calibri"/>
              <a:cs typeface="Calibri"/>
              <a:sym typeface="Calibri"/>
            </a:endParaRPr>
          </a:p>
        </p:txBody>
      </p:sp>
      <p:cxnSp>
        <p:nvCxnSpPr>
          <p:cNvPr id="189" name="Google Shape;189;p23"/>
          <p:cNvCxnSpPr/>
          <p:nvPr/>
        </p:nvCxnSpPr>
        <p:spPr>
          <a:xfrm>
            <a:off x="7822222" y="2691685"/>
            <a:ext cx="0" cy="321922"/>
          </a:xfrm>
          <a:prstGeom prst="straightConnector1">
            <a:avLst/>
          </a:prstGeom>
          <a:noFill/>
          <a:ln cap="rnd" cmpd="sng" w="38100">
            <a:solidFill>
              <a:srgbClr val="287E9F"/>
            </a:solidFill>
            <a:prstDash val="dot"/>
            <a:round/>
            <a:headEnd len="sm" w="sm" type="none"/>
            <a:tailEnd len="sm" w="sm" type="none"/>
          </a:ln>
        </p:spPr>
      </p:cxnSp>
      <p:sp>
        <p:nvSpPr>
          <p:cNvPr id="190" name="Google Shape;190;p23"/>
          <p:cNvSpPr txBox="1"/>
          <p:nvPr/>
        </p:nvSpPr>
        <p:spPr>
          <a:xfrm>
            <a:off x="7152011" y="2409667"/>
            <a:ext cx="77777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REPOSO</a:t>
            </a:r>
            <a:endParaRPr/>
          </a:p>
        </p:txBody>
      </p:sp>
      <p:sp>
        <p:nvSpPr>
          <p:cNvPr id="191" name="Google Shape;191;p23"/>
          <p:cNvSpPr txBox="1"/>
          <p:nvPr/>
        </p:nvSpPr>
        <p:spPr>
          <a:xfrm>
            <a:off x="7464845" y="2187777"/>
            <a:ext cx="4571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287E9F"/>
                </a:solidFill>
                <a:latin typeface="Corbel"/>
                <a:ea typeface="Corbel"/>
                <a:cs typeface="Corbel"/>
                <a:sym typeface="Corbel"/>
              </a:rPr>
              <a:t>2%</a:t>
            </a:r>
            <a:endParaRPr/>
          </a:p>
        </p:txBody>
      </p:sp>
      <p:sp>
        <p:nvSpPr>
          <p:cNvPr id="192" name="Google Shape;192;p23"/>
          <p:cNvSpPr txBox="1"/>
          <p:nvPr/>
        </p:nvSpPr>
        <p:spPr>
          <a:xfrm>
            <a:off x="7311561" y="4698749"/>
            <a:ext cx="37061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TV</a:t>
            </a:r>
            <a:endParaRPr/>
          </a:p>
        </p:txBody>
      </p:sp>
      <p:sp>
        <p:nvSpPr>
          <p:cNvPr id="193" name="Google Shape;193;p23"/>
          <p:cNvSpPr txBox="1"/>
          <p:nvPr/>
        </p:nvSpPr>
        <p:spPr>
          <a:xfrm>
            <a:off x="7236257" y="4438222"/>
            <a:ext cx="4571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2D86A9"/>
                </a:solidFill>
                <a:latin typeface="Corbel"/>
                <a:ea typeface="Corbel"/>
                <a:cs typeface="Corbel"/>
                <a:sym typeface="Corbel"/>
              </a:rPr>
              <a:t>2%</a:t>
            </a:r>
            <a:endParaRPr/>
          </a:p>
        </p:txBody>
      </p:sp>
      <p:cxnSp>
        <p:nvCxnSpPr>
          <p:cNvPr id="194" name="Google Shape;194;p23"/>
          <p:cNvCxnSpPr/>
          <p:nvPr/>
        </p:nvCxnSpPr>
        <p:spPr>
          <a:xfrm>
            <a:off x="7542119" y="3910238"/>
            <a:ext cx="0" cy="605258"/>
          </a:xfrm>
          <a:prstGeom prst="straightConnector1">
            <a:avLst/>
          </a:prstGeom>
          <a:noFill/>
          <a:ln cap="rnd" cmpd="sng" w="38100">
            <a:solidFill>
              <a:srgbClr val="2D86A9"/>
            </a:solidFill>
            <a:prstDash val="dot"/>
            <a:round/>
            <a:headEnd len="sm" w="sm" type="none"/>
            <a:tailEnd len="sm" w="sm" type="none"/>
          </a:ln>
        </p:spPr>
      </p:cxnSp>
      <p:cxnSp>
        <p:nvCxnSpPr>
          <p:cNvPr id="195" name="Google Shape;195;p23"/>
          <p:cNvCxnSpPr/>
          <p:nvPr/>
        </p:nvCxnSpPr>
        <p:spPr>
          <a:xfrm>
            <a:off x="7179441" y="2340519"/>
            <a:ext cx="0" cy="605258"/>
          </a:xfrm>
          <a:prstGeom prst="straightConnector1">
            <a:avLst/>
          </a:prstGeom>
          <a:noFill/>
          <a:ln cap="rnd" cmpd="sng" w="38100">
            <a:solidFill>
              <a:srgbClr val="338EB1"/>
            </a:solidFill>
            <a:prstDash val="dot"/>
            <a:round/>
            <a:headEnd len="sm" w="sm" type="none"/>
            <a:tailEnd len="sm" w="sm" type="none"/>
          </a:ln>
        </p:spPr>
      </p:cxnSp>
      <p:sp>
        <p:nvSpPr>
          <p:cNvPr id="196" name="Google Shape;196;p23"/>
          <p:cNvSpPr txBox="1"/>
          <p:nvPr/>
        </p:nvSpPr>
        <p:spPr>
          <a:xfrm>
            <a:off x="6164604" y="2034327"/>
            <a:ext cx="1154611"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ILUMINACIÓN</a:t>
            </a:r>
            <a:endParaRPr/>
          </a:p>
        </p:txBody>
      </p:sp>
      <p:sp>
        <p:nvSpPr>
          <p:cNvPr id="197" name="Google Shape;197;p23"/>
          <p:cNvSpPr txBox="1"/>
          <p:nvPr/>
        </p:nvSpPr>
        <p:spPr>
          <a:xfrm>
            <a:off x="6860701" y="1773800"/>
            <a:ext cx="4571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338EB1"/>
                </a:solidFill>
                <a:latin typeface="Corbel"/>
                <a:ea typeface="Corbel"/>
                <a:cs typeface="Corbel"/>
                <a:sym typeface="Corbel"/>
              </a:rPr>
              <a:t>3%</a:t>
            </a:r>
            <a:endParaRPr/>
          </a:p>
        </p:txBody>
      </p:sp>
      <p:sp>
        <p:nvSpPr>
          <p:cNvPr id="198" name="Google Shape;198;p23"/>
          <p:cNvSpPr txBox="1"/>
          <p:nvPr/>
        </p:nvSpPr>
        <p:spPr>
          <a:xfrm>
            <a:off x="5690635" y="5230651"/>
            <a:ext cx="129234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REFRIGERADOR</a:t>
            </a:r>
            <a:endParaRPr/>
          </a:p>
        </p:txBody>
      </p:sp>
      <p:sp>
        <p:nvSpPr>
          <p:cNvPr id="199" name="Google Shape;199;p23"/>
          <p:cNvSpPr txBox="1"/>
          <p:nvPr/>
        </p:nvSpPr>
        <p:spPr>
          <a:xfrm>
            <a:off x="6503323" y="4939156"/>
            <a:ext cx="4571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359EC8"/>
                </a:solidFill>
                <a:latin typeface="Corbel"/>
                <a:ea typeface="Corbel"/>
                <a:cs typeface="Corbel"/>
                <a:sym typeface="Corbel"/>
              </a:rPr>
              <a:t>5%</a:t>
            </a:r>
            <a:endParaRPr/>
          </a:p>
        </p:txBody>
      </p:sp>
      <p:cxnSp>
        <p:nvCxnSpPr>
          <p:cNvPr id="200" name="Google Shape;200;p23"/>
          <p:cNvCxnSpPr/>
          <p:nvPr/>
        </p:nvCxnSpPr>
        <p:spPr>
          <a:xfrm>
            <a:off x="6809185" y="3948875"/>
            <a:ext cx="0" cy="1067555"/>
          </a:xfrm>
          <a:prstGeom prst="straightConnector1">
            <a:avLst/>
          </a:prstGeom>
          <a:noFill/>
          <a:ln cap="rnd" cmpd="sng" w="38100">
            <a:solidFill>
              <a:srgbClr val="36A2CD"/>
            </a:solidFill>
            <a:prstDash val="dot"/>
            <a:round/>
            <a:headEnd len="sm" w="sm" type="none"/>
            <a:tailEnd len="sm" w="sm" type="none"/>
          </a:ln>
        </p:spPr>
      </p:cxnSp>
      <p:sp>
        <p:nvSpPr>
          <p:cNvPr id="201" name="Google Shape;201;p23"/>
          <p:cNvSpPr txBox="1"/>
          <p:nvPr/>
        </p:nvSpPr>
        <p:spPr>
          <a:xfrm>
            <a:off x="5495851" y="1533188"/>
            <a:ext cx="73289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COCINA</a:t>
            </a:r>
            <a:endParaRPr/>
          </a:p>
        </p:txBody>
      </p:sp>
      <p:sp>
        <p:nvSpPr>
          <p:cNvPr id="202" name="Google Shape;202;p23"/>
          <p:cNvSpPr txBox="1"/>
          <p:nvPr/>
        </p:nvSpPr>
        <p:spPr>
          <a:xfrm>
            <a:off x="5780504" y="1306088"/>
            <a:ext cx="46839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359EC8"/>
                </a:solidFill>
                <a:latin typeface="Corbel"/>
                <a:ea typeface="Corbel"/>
                <a:cs typeface="Corbel"/>
                <a:sym typeface="Corbel"/>
              </a:rPr>
              <a:t>8%</a:t>
            </a:r>
            <a:endParaRPr/>
          </a:p>
        </p:txBody>
      </p:sp>
      <p:cxnSp>
        <p:nvCxnSpPr>
          <p:cNvPr id="203" name="Google Shape;203;p23"/>
          <p:cNvCxnSpPr/>
          <p:nvPr/>
        </p:nvCxnSpPr>
        <p:spPr>
          <a:xfrm>
            <a:off x="6087968" y="1837171"/>
            <a:ext cx="0" cy="1067555"/>
          </a:xfrm>
          <a:prstGeom prst="straightConnector1">
            <a:avLst/>
          </a:prstGeom>
          <a:noFill/>
          <a:ln cap="rnd" cmpd="sng" w="38100">
            <a:solidFill>
              <a:srgbClr val="359EC8"/>
            </a:solidFill>
            <a:prstDash val="dot"/>
            <a:round/>
            <a:headEnd len="sm" w="sm" type="none"/>
            <a:tailEnd len="sm" w="sm" type="none"/>
          </a:ln>
        </p:spPr>
      </p:cxnSp>
      <p:sp>
        <p:nvSpPr>
          <p:cNvPr id="204" name="Google Shape;204;p23"/>
          <p:cNvSpPr txBox="1"/>
          <p:nvPr/>
        </p:nvSpPr>
        <p:spPr>
          <a:xfrm>
            <a:off x="5118972" y="4698749"/>
            <a:ext cx="46211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ACS</a:t>
            </a:r>
            <a:endParaRPr/>
          </a:p>
        </p:txBody>
      </p:sp>
      <p:sp>
        <p:nvSpPr>
          <p:cNvPr id="205" name="Google Shape;205;p23"/>
          <p:cNvSpPr txBox="1"/>
          <p:nvPr/>
        </p:nvSpPr>
        <p:spPr>
          <a:xfrm>
            <a:off x="5022251" y="4438222"/>
            <a:ext cx="552524"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4CC2E6"/>
                </a:solidFill>
                <a:latin typeface="Corbel"/>
                <a:ea typeface="Corbel"/>
                <a:cs typeface="Corbel"/>
                <a:sym typeface="Corbel"/>
              </a:rPr>
              <a:t>17%</a:t>
            </a:r>
            <a:endParaRPr/>
          </a:p>
        </p:txBody>
      </p:sp>
      <p:cxnSp>
        <p:nvCxnSpPr>
          <p:cNvPr id="206" name="Google Shape;206;p23"/>
          <p:cNvCxnSpPr/>
          <p:nvPr/>
        </p:nvCxnSpPr>
        <p:spPr>
          <a:xfrm>
            <a:off x="5431145" y="3910238"/>
            <a:ext cx="0" cy="605258"/>
          </a:xfrm>
          <a:prstGeom prst="straightConnector1">
            <a:avLst/>
          </a:prstGeom>
          <a:noFill/>
          <a:ln cap="rnd" cmpd="sng" w="38100">
            <a:solidFill>
              <a:srgbClr val="4CC2E6"/>
            </a:solidFill>
            <a:prstDash val="dot"/>
            <a:round/>
            <a:headEnd len="sm" w="sm" type="none"/>
            <a:tailEnd len="sm" w="sm" type="none"/>
          </a:ln>
        </p:spPr>
      </p:cxnSp>
      <p:cxnSp>
        <p:nvCxnSpPr>
          <p:cNvPr id="207" name="Google Shape;207;p23"/>
          <p:cNvCxnSpPr/>
          <p:nvPr/>
        </p:nvCxnSpPr>
        <p:spPr>
          <a:xfrm>
            <a:off x="2733044" y="2340519"/>
            <a:ext cx="0" cy="605258"/>
          </a:xfrm>
          <a:prstGeom prst="straightConnector1">
            <a:avLst/>
          </a:prstGeom>
          <a:noFill/>
          <a:ln cap="rnd" cmpd="sng" w="38100">
            <a:solidFill>
              <a:srgbClr val="60D5EF"/>
            </a:solidFill>
            <a:prstDash val="dot"/>
            <a:round/>
            <a:headEnd len="sm" w="sm" type="none"/>
            <a:tailEnd len="sm" w="sm" type="none"/>
          </a:ln>
        </p:spPr>
      </p:cxnSp>
      <p:sp>
        <p:nvSpPr>
          <p:cNvPr id="208" name="Google Shape;208;p23"/>
          <p:cNvSpPr txBox="1"/>
          <p:nvPr/>
        </p:nvSpPr>
        <p:spPr>
          <a:xfrm>
            <a:off x="1576380" y="2034327"/>
            <a:ext cx="1286455"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CALEFACTOR</a:t>
            </a:r>
            <a:endParaRPr/>
          </a:p>
        </p:txBody>
      </p:sp>
      <p:sp>
        <p:nvSpPr>
          <p:cNvPr id="209" name="Google Shape;209;p23"/>
          <p:cNvSpPr txBox="1"/>
          <p:nvPr/>
        </p:nvSpPr>
        <p:spPr>
          <a:xfrm>
            <a:off x="2321947" y="1773800"/>
            <a:ext cx="56457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60D5EF"/>
                </a:solidFill>
                <a:latin typeface="Corbel"/>
                <a:ea typeface="Corbel"/>
                <a:cs typeface="Corbel"/>
                <a:sym typeface="Corbel"/>
              </a:rPr>
              <a:t>54%</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3" name="Shape 213"/>
        <p:cNvGrpSpPr/>
        <p:nvPr/>
      </p:nvGrpSpPr>
      <p:grpSpPr>
        <a:xfrm>
          <a:off x="0" y="0"/>
          <a:ext cx="0" cy="0"/>
          <a:chOff x="0" y="0"/>
          <a:chExt cx="0" cy="0"/>
        </a:xfrm>
      </p:grpSpPr>
      <p:sp>
        <p:nvSpPr>
          <p:cNvPr id="214" name="Google Shape;214;p24"/>
          <p:cNvSpPr txBox="1"/>
          <p:nvPr/>
        </p:nvSpPr>
        <p:spPr>
          <a:xfrm>
            <a:off x="1427017" y="5833861"/>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3: “Distribución del consumo anual de energía por vivienda promedio”</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CNE (2010), Usos finales y curva de oferta de conservación de la energía en el sector residencial en Chile</a:t>
            </a:r>
            <a:endParaRPr/>
          </a:p>
        </p:txBody>
      </p:sp>
      <p:sp>
        <p:nvSpPr>
          <p:cNvPr id="215" name="Google Shape;215;p24"/>
          <p:cNvSpPr txBox="1"/>
          <p:nvPr/>
        </p:nvSpPr>
        <p:spPr>
          <a:xfrm>
            <a:off x="595417" y="350427"/>
            <a:ext cx="6256143"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DISTRIBUCIÓN DEL CONSUMO ANUAL DE ENERGÍA POR VIVIENDA PROMEDIO</a:t>
            </a:r>
            <a:endParaRPr b="0" i="0" sz="2400" u="none" cap="none" strike="noStrike">
              <a:solidFill>
                <a:srgbClr val="3AAFDE"/>
              </a:solidFill>
              <a:latin typeface="Calibri"/>
              <a:ea typeface="Calibri"/>
              <a:cs typeface="Calibri"/>
              <a:sym typeface="Calibri"/>
            </a:endParaRPr>
          </a:p>
        </p:txBody>
      </p:sp>
      <p:sp>
        <p:nvSpPr>
          <p:cNvPr id="216" name="Google Shape;216;p24"/>
          <p:cNvSpPr txBox="1"/>
          <p:nvPr/>
        </p:nvSpPr>
        <p:spPr>
          <a:xfrm>
            <a:off x="464961" y="3254612"/>
            <a:ext cx="8214074" cy="1969596"/>
          </a:xfrm>
          <a:prstGeom prst="rect">
            <a:avLst/>
          </a:prstGeom>
          <a:noFill/>
          <a:ln>
            <a:noFill/>
          </a:ln>
        </p:spPr>
        <p:txBody>
          <a:bodyPr anchorCtr="0" anchor="ctr" bIns="45700" lIns="91425" spcFirstLastPara="1" rIns="91425" wrap="square" tIns="45700">
            <a:noAutofit/>
          </a:bodyPr>
          <a:lstStyle/>
          <a:p>
            <a:pPr indent="-342900" lvl="0" marL="342900" marR="0" rtl="0" algn="ctr">
              <a:lnSpc>
                <a:spcPct val="100000"/>
              </a:lnSpc>
              <a:spcBef>
                <a:spcPts val="0"/>
              </a:spcBef>
              <a:spcAft>
                <a:spcPts val="0"/>
              </a:spcAft>
              <a:buClr>
                <a:srgbClr val="3AAFDE"/>
              </a:buClr>
              <a:buSzPts val="1600"/>
              <a:buFont typeface="Courier New"/>
              <a:buChar char="o"/>
            </a:pPr>
            <a:r>
              <a:rPr b="0" i="0" lang="es-CL" sz="1600" u="none" cap="none" strike="noStrike">
                <a:solidFill>
                  <a:srgbClr val="7F7F7F"/>
                </a:solidFill>
                <a:latin typeface="Calibri"/>
                <a:ea typeface="Calibri"/>
                <a:cs typeface="Calibri"/>
                <a:sym typeface="Calibri"/>
              </a:rPr>
              <a:t>La importancia del sector residencial radica en que toda persona forma parte de él, y el uso de energía que se realice dentro de cada hogar afecta directamente al resto del país. El consumo promedio nacional es de 4.470kWh/año.</a:t>
            </a:r>
            <a:endParaRPr/>
          </a:p>
          <a:p>
            <a:pPr indent="-241300" lvl="0" marL="342900" marR="0" rtl="0" algn="ctr">
              <a:lnSpc>
                <a:spcPct val="100000"/>
              </a:lnSpc>
              <a:spcBef>
                <a:spcPts val="0"/>
              </a:spcBef>
              <a:spcAft>
                <a:spcPts val="0"/>
              </a:spcAft>
              <a:buClr>
                <a:srgbClr val="3AAFDE"/>
              </a:buClr>
              <a:buSzPts val="1600"/>
              <a:buFont typeface="Courier New"/>
              <a:buNone/>
            </a:pPr>
            <a:r>
              <a:t/>
            </a:r>
            <a:endParaRPr b="0" i="0" sz="1600" u="none" cap="none" strike="noStrike">
              <a:solidFill>
                <a:srgbClr val="7F7F7F"/>
              </a:solidFill>
              <a:latin typeface="Calibri"/>
              <a:ea typeface="Calibri"/>
              <a:cs typeface="Calibri"/>
              <a:sym typeface="Calibri"/>
            </a:endParaRPr>
          </a:p>
          <a:p>
            <a:pPr indent="-342900" lvl="0" marL="342900" marR="0" rtl="0" algn="ctr">
              <a:lnSpc>
                <a:spcPct val="100000"/>
              </a:lnSpc>
              <a:spcBef>
                <a:spcPts val="0"/>
              </a:spcBef>
              <a:spcAft>
                <a:spcPts val="0"/>
              </a:spcAft>
              <a:buClr>
                <a:srgbClr val="3AAFDE"/>
              </a:buClr>
              <a:buSzPts val="1600"/>
              <a:buFont typeface="Courier New"/>
              <a:buChar char="o"/>
            </a:pPr>
            <a:r>
              <a:rPr b="0" i="0" lang="es-CL" sz="1600" u="none" cap="none" strike="noStrike">
                <a:solidFill>
                  <a:srgbClr val="7F7F7F"/>
                </a:solidFill>
                <a:latin typeface="Calibri"/>
                <a:ea typeface="Calibri"/>
                <a:cs typeface="Calibri"/>
                <a:sym typeface="Calibri"/>
              </a:rPr>
              <a:t>La distribución de consumo energético varía a lo largo del país principalmente en relación con el clima del lugar en que se encuentra la vivienda. En regiones, con inviernos con bajas temperaturas, el alto consumo de calefacción en la vivienda  podría estar indicando que ella es ineficiente desde el punto de vista energético. Esto puede deberse a un problema de diseño arquitectónico y/o de los materiales utilizados en la construcción.</a:t>
            </a:r>
            <a:endParaRPr/>
          </a:p>
          <a:p>
            <a:pPr indent="-241300" lvl="0" marL="342900" marR="0" rtl="0" algn="ctr">
              <a:lnSpc>
                <a:spcPct val="100000"/>
              </a:lnSpc>
              <a:spcBef>
                <a:spcPts val="0"/>
              </a:spcBef>
              <a:spcAft>
                <a:spcPts val="0"/>
              </a:spcAft>
              <a:buClr>
                <a:srgbClr val="3AAFDE"/>
              </a:buClr>
              <a:buSzPts val="1600"/>
              <a:buFont typeface="Courier New"/>
              <a:buNone/>
            </a:pPr>
            <a:r>
              <a:t/>
            </a:r>
            <a:endParaRPr b="0" i="0" sz="1600" u="none" cap="none" strike="noStrike">
              <a:solidFill>
                <a:srgbClr val="7F7F7F"/>
              </a:solidFill>
              <a:latin typeface="Calibri"/>
              <a:ea typeface="Calibri"/>
              <a:cs typeface="Calibri"/>
              <a:sym typeface="Calibri"/>
            </a:endParaRPr>
          </a:p>
        </p:txBody>
      </p:sp>
      <p:pic>
        <p:nvPicPr>
          <p:cNvPr id="217" name="Google Shape;217;p24"/>
          <p:cNvPicPr preferRelativeResize="0"/>
          <p:nvPr/>
        </p:nvPicPr>
        <p:blipFill rotWithShape="1">
          <a:blip r:embed="rId4">
            <a:alphaModFix/>
          </a:blip>
          <a:srcRect b="0" l="0" r="0" t="0"/>
          <a:stretch/>
        </p:blipFill>
        <p:spPr>
          <a:xfrm>
            <a:off x="3743564" y="1241983"/>
            <a:ext cx="1656868" cy="168504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1" name="Shape 221"/>
        <p:cNvGrpSpPr/>
        <p:nvPr/>
      </p:nvGrpSpPr>
      <p:grpSpPr>
        <a:xfrm>
          <a:off x="0" y="0"/>
          <a:ext cx="0" cy="0"/>
          <a:chOff x="0" y="0"/>
          <a:chExt cx="0" cy="0"/>
        </a:xfrm>
      </p:grpSpPr>
      <p:sp>
        <p:nvSpPr>
          <p:cNvPr id="222" name="Google Shape;222;p25"/>
          <p:cNvSpPr txBox="1"/>
          <p:nvPr/>
        </p:nvSpPr>
        <p:spPr>
          <a:xfrm>
            <a:off x="1427017" y="5614920"/>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4: “Distribución del consumo anual de energía por vivienda según zona térmica”</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del docente “Energía eléctrica en Chile”.  </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Thomas Herzog y otros (1996), Carta Europea para la energía solar en la arquitectura y el urbanismo.</a:t>
            </a:r>
            <a:endParaRPr/>
          </a:p>
          <a:p>
            <a:pPr indent="0" lvl="0" marL="64135" marR="0" rtl="0" algn="r">
              <a:lnSpc>
                <a:spcPct val="100000"/>
              </a:lnSpc>
              <a:spcBef>
                <a:spcPts val="0"/>
              </a:spcBef>
              <a:spcAft>
                <a:spcPts val="0"/>
              </a:spcAft>
              <a:buClr>
                <a:srgbClr val="7F7F7F"/>
              </a:buClr>
              <a:buSzPts val="2590"/>
              <a:buFont typeface="Arial"/>
              <a:buNone/>
            </a:pPr>
            <a:r>
              <a:t/>
            </a:r>
            <a:endParaRPr i="1" sz="1200">
              <a:solidFill>
                <a:srgbClr val="7F7F7F"/>
              </a:solidFill>
              <a:latin typeface="Corbel"/>
              <a:ea typeface="Corbel"/>
              <a:cs typeface="Corbel"/>
              <a:sym typeface="Corbel"/>
            </a:endParaRPr>
          </a:p>
        </p:txBody>
      </p:sp>
      <p:sp>
        <p:nvSpPr>
          <p:cNvPr id="223" name="Google Shape;223;p25"/>
          <p:cNvSpPr txBox="1"/>
          <p:nvPr/>
        </p:nvSpPr>
        <p:spPr>
          <a:xfrm>
            <a:off x="595417" y="545330"/>
            <a:ext cx="6475084"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DISTRIBUCIÓN DEL CONSUMO ANUAL DE ENERGÍA POR VIVIENDA SEGÚN ZONA TÉRMICA</a:t>
            </a:r>
            <a:endParaRPr b="0" i="0" sz="2400" u="none" cap="none" strike="noStrike">
              <a:solidFill>
                <a:srgbClr val="3AAFDE"/>
              </a:solidFill>
              <a:latin typeface="Calibri"/>
              <a:ea typeface="Calibri"/>
              <a:cs typeface="Calibri"/>
              <a:sym typeface="Calibri"/>
            </a:endParaRPr>
          </a:p>
        </p:txBody>
      </p:sp>
      <p:pic>
        <p:nvPicPr>
          <p:cNvPr id="224" name="Google Shape;224;p25"/>
          <p:cNvPicPr preferRelativeResize="0"/>
          <p:nvPr/>
        </p:nvPicPr>
        <p:blipFill rotWithShape="1">
          <a:blip r:embed="rId4">
            <a:alphaModFix/>
          </a:blip>
          <a:srcRect b="0" l="0" r="0" t="0"/>
          <a:stretch/>
        </p:blipFill>
        <p:spPr>
          <a:xfrm>
            <a:off x="273006" y="2539705"/>
            <a:ext cx="8752535" cy="1778590"/>
          </a:xfrm>
          <a:prstGeom prst="rect">
            <a:avLst/>
          </a:prstGeom>
          <a:noFill/>
          <a:ln>
            <a:noFill/>
          </a:ln>
        </p:spPr>
      </p:pic>
      <p:sp>
        <p:nvSpPr>
          <p:cNvPr id="225" name="Google Shape;225;p25"/>
          <p:cNvSpPr txBox="1"/>
          <p:nvPr/>
        </p:nvSpPr>
        <p:spPr>
          <a:xfrm>
            <a:off x="7682191" y="4294058"/>
            <a:ext cx="68102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OTROS</a:t>
            </a:r>
            <a:endParaRPr/>
          </a:p>
        </p:txBody>
      </p:sp>
      <p:sp>
        <p:nvSpPr>
          <p:cNvPr id="226" name="Google Shape;226;p25"/>
          <p:cNvSpPr txBox="1"/>
          <p:nvPr/>
        </p:nvSpPr>
        <p:spPr>
          <a:xfrm>
            <a:off x="7796728" y="4072168"/>
            <a:ext cx="556563"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267A99"/>
                </a:solidFill>
                <a:latin typeface="Corbel"/>
                <a:ea typeface="Corbel"/>
                <a:cs typeface="Corbel"/>
                <a:sym typeface="Corbel"/>
              </a:rPr>
              <a:t>11%</a:t>
            </a:r>
            <a:endParaRPr/>
          </a:p>
        </p:txBody>
      </p:sp>
      <p:cxnSp>
        <p:nvCxnSpPr>
          <p:cNvPr id="227" name="Google Shape;227;p25"/>
          <p:cNvCxnSpPr/>
          <p:nvPr/>
        </p:nvCxnSpPr>
        <p:spPr>
          <a:xfrm>
            <a:off x="8205622" y="3760339"/>
            <a:ext cx="0" cy="347729"/>
          </a:xfrm>
          <a:prstGeom prst="straightConnector1">
            <a:avLst/>
          </a:prstGeom>
          <a:noFill/>
          <a:ln cap="rnd" cmpd="sng" w="38100">
            <a:solidFill>
              <a:srgbClr val="267A99"/>
            </a:solidFill>
            <a:prstDash val="dot"/>
            <a:round/>
            <a:headEnd len="sm" w="sm" type="none"/>
            <a:tailEnd len="sm" w="sm" type="none"/>
          </a:ln>
        </p:spPr>
      </p:cxnSp>
      <p:cxnSp>
        <p:nvCxnSpPr>
          <p:cNvPr id="228" name="Google Shape;228;p25"/>
          <p:cNvCxnSpPr/>
          <p:nvPr/>
        </p:nvCxnSpPr>
        <p:spPr>
          <a:xfrm>
            <a:off x="7593540" y="2691685"/>
            <a:ext cx="0" cy="321922"/>
          </a:xfrm>
          <a:prstGeom prst="straightConnector1">
            <a:avLst/>
          </a:prstGeom>
          <a:noFill/>
          <a:ln cap="rnd" cmpd="sng" w="38100">
            <a:solidFill>
              <a:srgbClr val="287E9F"/>
            </a:solidFill>
            <a:prstDash val="dot"/>
            <a:round/>
            <a:headEnd len="sm" w="sm" type="none"/>
            <a:tailEnd len="sm" w="sm" type="none"/>
          </a:ln>
        </p:spPr>
      </p:cxnSp>
      <p:sp>
        <p:nvSpPr>
          <p:cNvPr id="229" name="Google Shape;229;p25"/>
          <p:cNvSpPr txBox="1"/>
          <p:nvPr/>
        </p:nvSpPr>
        <p:spPr>
          <a:xfrm>
            <a:off x="6923329" y="2409667"/>
            <a:ext cx="77777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REPOSO</a:t>
            </a:r>
            <a:endParaRPr/>
          </a:p>
        </p:txBody>
      </p:sp>
      <p:sp>
        <p:nvSpPr>
          <p:cNvPr id="230" name="Google Shape;230;p25"/>
          <p:cNvSpPr txBox="1"/>
          <p:nvPr/>
        </p:nvSpPr>
        <p:spPr>
          <a:xfrm>
            <a:off x="7236163" y="2187777"/>
            <a:ext cx="46358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287E9F"/>
                </a:solidFill>
                <a:latin typeface="Corbel"/>
                <a:ea typeface="Corbel"/>
                <a:cs typeface="Corbel"/>
                <a:sym typeface="Corbel"/>
              </a:rPr>
              <a:t>4%</a:t>
            </a:r>
            <a:endParaRPr/>
          </a:p>
        </p:txBody>
      </p:sp>
      <p:sp>
        <p:nvSpPr>
          <p:cNvPr id="231" name="Google Shape;231;p25"/>
          <p:cNvSpPr txBox="1"/>
          <p:nvPr/>
        </p:nvSpPr>
        <p:spPr>
          <a:xfrm>
            <a:off x="6941604" y="4698749"/>
            <a:ext cx="37061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TV</a:t>
            </a:r>
            <a:endParaRPr/>
          </a:p>
        </p:txBody>
      </p:sp>
      <p:sp>
        <p:nvSpPr>
          <p:cNvPr id="232" name="Google Shape;232;p25"/>
          <p:cNvSpPr txBox="1"/>
          <p:nvPr/>
        </p:nvSpPr>
        <p:spPr>
          <a:xfrm>
            <a:off x="6866300" y="4438222"/>
            <a:ext cx="4571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2D86A9"/>
                </a:solidFill>
                <a:latin typeface="Corbel"/>
                <a:ea typeface="Corbel"/>
                <a:cs typeface="Corbel"/>
                <a:sym typeface="Corbel"/>
              </a:rPr>
              <a:t>5%</a:t>
            </a:r>
            <a:endParaRPr/>
          </a:p>
        </p:txBody>
      </p:sp>
      <p:cxnSp>
        <p:nvCxnSpPr>
          <p:cNvPr id="233" name="Google Shape;233;p25"/>
          <p:cNvCxnSpPr/>
          <p:nvPr/>
        </p:nvCxnSpPr>
        <p:spPr>
          <a:xfrm>
            <a:off x="7172162" y="3910238"/>
            <a:ext cx="0" cy="605258"/>
          </a:xfrm>
          <a:prstGeom prst="straightConnector1">
            <a:avLst/>
          </a:prstGeom>
          <a:noFill/>
          <a:ln cap="rnd" cmpd="sng" w="38100">
            <a:solidFill>
              <a:srgbClr val="2D86A9"/>
            </a:solidFill>
            <a:prstDash val="dot"/>
            <a:round/>
            <a:headEnd len="sm" w="sm" type="none"/>
            <a:tailEnd len="sm" w="sm" type="none"/>
          </a:ln>
        </p:spPr>
      </p:cxnSp>
      <p:cxnSp>
        <p:nvCxnSpPr>
          <p:cNvPr id="234" name="Google Shape;234;p25"/>
          <p:cNvCxnSpPr/>
          <p:nvPr/>
        </p:nvCxnSpPr>
        <p:spPr>
          <a:xfrm>
            <a:off x="6637033" y="2340519"/>
            <a:ext cx="0" cy="605258"/>
          </a:xfrm>
          <a:prstGeom prst="straightConnector1">
            <a:avLst/>
          </a:prstGeom>
          <a:noFill/>
          <a:ln cap="rnd" cmpd="sng" w="38100">
            <a:solidFill>
              <a:srgbClr val="338EB1"/>
            </a:solidFill>
            <a:prstDash val="dot"/>
            <a:round/>
            <a:headEnd len="sm" w="sm" type="none"/>
            <a:tailEnd len="sm" w="sm" type="none"/>
          </a:ln>
        </p:spPr>
      </p:cxnSp>
      <p:sp>
        <p:nvSpPr>
          <p:cNvPr id="235" name="Google Shape;235;p25"/>
          <p:cNvSpPr txBox="1"/>
          <p:nvPr/>
        </p:nvSpPr>
        <p:spPr>
          <a:xfrm>
            <a:off x="5622196" y="2034327"/>
            <a:ext cx="1154611"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ILUMINACIÓN</a:t>
            </a:r>
            <a:endParaRPr/>
          </a:p>
        </p:txBody>
      </p:sp>
      <p:sp>
        <p:nvSpPr>
          <p:cNvPr id="236" name="Google Shape;236;p25"/>
          <p:cNvSpPr txBox="1"/>
          <p:nvPr/>
        </p:nvSpPr>
        <p:spPr>
          <a:xfrm>
            <a:off x="6318293" y="1773800"/>
            <a:ext cx="4571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338EB1"/>
                </a:solidFill>
                <a:latin typeface="Corbel"/>
                <a:ea typeface="Corbel"/>
                <a:cs typeface="Corbel"/>
                <a:sym typeface="Corbel"/>
              </a:rPr>
              <a:t>5%</a:t>
            </a:r>
            <a:endParaRPr/>
          </a:p>
        </p:txBody>
      </p:sp>
      <p:sp>
        <p:nvSpPr>
          <p:cNvPr id="237" name="Google Shape;237;p25"/>
          <p:cNvSpPr txBox="1"/>
          <p:nvPr/>
        </p:nvSpPr>
        <p:spPr>
          <a:xfrm>
            <a:off x="4907161" y="5230651"/>
            <a:ext cx="129234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REFRIGERADOR</a:t>
            </a:r>
            <a:endParaRPr/>
          </a:p>
        </p:txBody>
      </p:sp>
      <p:sp>
        <p:nvSpPr>
          <p:cNvPr id="238" name="Google Shape;238;p25"/>
          <p:cNvSpPr txBox="1"/>
          <p:nvPr/>
        </p:nvSpPr>
        <p:spPr>
          <a:xfrm>
            <a:off x="5616817" y="4939156"/>
            <a:ext cx="556563"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359EC8"/>
                </a:solidFill>
                <a:latin typeface="Corbel"/>
                <a:ea typeface="Corbel"/>
                <a:cs typeface="Corbel"/>
                <a:sym typeface="Corbel"/>
              </a:rPr>
              <a:t>11%</a:t>
            </a:r>
            <a:endParaRPr/>
          </a:p>
        </p:txBody>
      </p:sp>
      <p:cxnSp>
        <p:nvCxnSpPr>
          <p:cNvPr id="239" name="Google Shape;239;p25"/>
          <p:cNvCxnSpPr/>
          <p:nvPr/>
        </p:nvCxnSpPr>
        <p:spPr>
          <a:xfrm>
            <a:off x="6025711" y="3948875"/>
            <a:ext cx="0" cy="1067555"/>
          </a:xfrm>
          <a:prstGeom prst="straightConnector1">
            <a:avLst/>
          </a:prstGeom>
          <a:noFill/>
          <a:ln cap="rnd" cmpd="sng" w="38100">
            <a:solidFill>
              <a:srgbClr val="36A2CD"/>
            </a:solidFill>
            <a:prstDash val="dot"/>
            <a:round/>
            <a:headEnd len="sm" w="sm" type="none"/>
            <a:tailEnd len="sm" w="sm" type="none"/>
          </a:ln>
        </p:spPr>
      </p:cxnSp>
      <p:sp>
        <p:nvSpPr>
          <p:cNvPr id="240" name="Google Shape;240;p25"/>
          <p:cNvSpPr txBox="1"/>
          <p:nvPr/>
        </p:nvSpPr>
        <p:spPr>
          <a:xfrm>
            <a:off x="4298116" y="1533188"/>
            <a:ext cx="73289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COCINA</a:t>
            </a:r>
            <a:endParaRPr/>
          </a:p>
        </p:txBody>
      </p:sp>
      <p:cxnSp>
        <p:nvCxnSpPr>
          <p:cNvPr id="241" name="Google Shape;241;p25"/>
          <p:cNvCxnSpPr/>
          <p:nvPr/>
        </p:nvCxnSpPr>
        <p:spPr>
          <a:xfrm>
            <a:off x="4890233" y="1837171"/>
            <a:ext cx="0" cy="1067555"/>
          </a:xfrm>
          <a:prstGeom prst="straightConnector1">
            <a:avLst/>
          </a:prstGeom>
          <a:noFill/>
          <a:ln cap="rnd" cmpd="sng" w="38100">
            <a:solidFill>
              <a:srgbClr val="359EC8"/>
            </a:solidFill>
            <a:prstDash val="dot"/>
            <a:round/>
            <a:headEnd len="sm" w="sm" type="none"/>
            <a:tailEnd len="sm" w="sm" type="none"/>
          </a:ln>
        </p:spPr>
      </p:cxnSp>
      <p:sp>
        <p:nvSpPr>
          <p:cNvPr id="242" name="Google Shape;242;p25"/>
          <p:cNvSpPr txBox="1"/>
          <p:nvPr/>
        </p:nvSpPr>
        <p:spPr>
          <a:xfrm>
            <a:off x="2643643" y="4698749"/>
            <a:ext cx="46211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ACS</a:t>
            </a:r>
            <a:endParaRPr/>
          </a:p>
        </p:txBody>
      </p:sp>
      <p:sp>
        <p:nvSpPr>
          <p:cNvPr id="243" name="Google Shape;243;p25"/>
          <p:cNvSpPr txBox="1"/>
          <p:nvPr/>
        </p:nvSpPr>
        <p:spPr>
          <a:xfrm>
            <a:off x="2546922" y="4438222"/>
            <a:ext cx="55496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4CC2E6"/>
                </a:solidFill>
                <a:latin typeface="Corbel"/>
                <a:ea typeface="Corbel"/>
                <a:cs typeface="Corbel"/>
                <a:sym typeface="Corbel"/>
              </a:rPr>
              <a:t>35%</a:t>
            </a:r>
            <a:endParaRPr/>
          </a:p>
        </p:txBody>
      </p:sp>
      <p:cxnSp>
        <p:nvCxnSpPr>
          <p:cNvPr id="244" name="Google Shape;244;p25"/>
          <p:cNvCxnSpPr/>
          <p:nvPr/>
        </p:nvCxnSpPr>
        <p:spPr>
          <a:xfrm>
            <a:off x="2955816" y="3910238"/>
            <a:ext cx="0" cy="605258"/>
          </a:xfrm>
          <a:prstGeom prst="straightConnector1">
            <a:avLst/>
          </a:prstGeom>
          <a:noFill/>
          <a:ln cap="rnd" cmpd="sng" w="38100">
            <a:solidFill>
              <a:srgbClr val="4CC2E6"/>
            </a:solidFill>
            <a:prstDash val="dot"/>
            <a:round/>
            <a:headEnd len="sm" w="sm" type="none"/>
            <a:tailEnd len="sm" w="sm" type="none"/>
          </a:ln>
        </p:spPr>
      </p:cxnSp>
      <p:cxnSp>
        <p:nvCxnSpPr>
          <p:cNvPr id="245" name="Google Shape;245;p25"/>
          <p:cNvCxnSpPr/>
          <p:nvPr/>
        </p:nvCxnSpPr>
        <p:spPr>
          <a:xfrm>
            <a:off x="1236484" y="2340519"/>
            <a:ext cx="0" cy="605258"/>
          </a:xfrm>
          <a:prstGeom prst="straightConnector1">
            <a:avLst/>
          </a:prstGeom>
          <a:noFill/>
          <a:ln cap="rnd" cmpd="sng" w="38100">
            <a:solidFill>
              <a:srgbClr val="60D5EF"/>
            </a:solidFill>
            <a:prstDash val="dot"/>
            <a:round/>
            <a:headEnd len="sm" w="sm" type="none"/>
            <a:tailEnd len="sm" w="sm" type="none"/>
          </a:ln>
        </p:spPr>
      </p:cxnSp>
      <p:sp>
        <p:nvSpPr>
          <p:cNvPr id="246" name="Google Shape;246;p25"/>
          <p:cNvSpPr txBox="1"/>
          <p:nvPr/>
        </p:nvSpPr>
        <p:spPr>
          <a:xfrm>
            <a:off x="92699" y="2034327"/>
            <a:ext cx="1272449"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CALEFACTOR</a:t>
            </a:r>
            <a:endParaRPr/>
          </a:p>
        </p:txBody>
      </p:sp>
      <p:sp>
        <p:nvSpPr>
          <p:cNvPr id="247" name="Google Shape;247;p25"/>
          <p:cNvSpPr txBox="1"/>
          <p:nvPr/>
        </p:nvSpPr>
        <p:spPr>
          <a:xfrm>
            <a:off x="825387" y="1773800"/>
            <a:ext cx="55816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60D5EF"/>
                </a:solidFill>
                <a:latin typeface="Corbel"/>
                <a:ea typeface="Corbel"/>
                <a:cs typeface="Corbel"/>
                <a:sym typeface="Corbel"/>
              </a:rPr>
              <a:t>12%</a:t>
            </a:r>
            <a:endParaRPr/>
          </a:p>
        </p:txBody>
      </p:sp>
      <p:sp>
        <p:nvSpPr>
          <p:cNvPr id="248" name="Google Shape;248;p25"/>
          <p:cNvSpPr txBox="1"/>
          <p:nvPr/>
        </p:nvSpPr>
        <p:spPr>
          <a:xfrm>
            <a:off x="4505495" y="1306088"/>
            <a:ext cx="552524"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359EC8"/>
                </a:solidFill>
                <a:latin typeface="Corbel"/>
                <a:ea typeface="Corbel"/>
                <a:cs typeface="Corbel"/>
                <a:sym typeface="Corbel"/>
              </a:rPr>
              <a:t>17%</a:t>
            </a:r>
            <a:endParaRPr/>
          </a:p>
        </p:txBody>
      </p:sp>
      <p:sp>
        <p:nvSpPr>
          <p:cNvPr id="249" name="Google Shape;249;p25"/>
          <p:cNvSpPr txBox="1"/>
          <p:nvPr/>
        </p:nvSpPr>
        <p:spPr>
          <a:xfrm>
            <a:off x="1375501" y="954613"/>
            <a:ext cx="1961647"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1" i="1" lang="es-CL" sz="1600">
                <a:solidFill>
                  <a:srgbClr val="7F7F7F"/>
                </a:solidFill>
                <a:latin typeface="Corbel"/>
                <a:ea typeface="Corbel"/>
                <a:cs typeface="Corbel"/>
                <a:sym typeface="Corbel"/>
              </a:rPr>
              <a:t>/  </a:t>
            </a:r>
            <a:r>
              <a:rPr b="1" i="1" lang="es-CL" sz="1800">
                <a:solidFill>
                  <a:srgbClr val="7F7F7F"/>
                </a:solidFill>
                <a:latin typeface="Corbel"/>
                <a:ea typeface="Corbel"/>
                <a:cs typeface="Corbel"/>
                <a:sym typeface="Corbel"/>
              </a:rPr>
              <a:t>Zona 1 - 2</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3" name="Shape 253"/>
        <p:cNvGrpSpPr/>
        <p:nvPr/>
      </p:nvGrpSpPr>
      <p:grpSpPr>
        <a:xfrm>
          <a:off x="0" y="0"/>
          <a:ext cx="0" cy="0"/>
          <a:chOff x="0" y="0"/>
          <a:chExt cx="0" cy="0"/>
        </a:xfrm>
      </p:grpSpPr>
      <p:pic>
        <p:nvPicPr>
          <p:cNvPr id="254" name="Google Shape;254;p26"/>
          <p:cNvPicPr preferRelativeResize="0"/>
          <p:nvPr/>
        </p:nvPicPr>
        <p:blipFill rotWithShape="1">
          <a:blip r:embed="rId4">
            <a:alphaModFix/>
          </a:blip>
          <a:srcRect b="0" l="0" r="0" t="0"/>
          <a:stretch/>
        </p:blipFill>
        <p:spPr>
          <a:xfrm>
            <a:off x="273006" y="2539705"/>
            <a:ext cx="8752535" cy="1778590"/>
          </a:xfrm>
          <a:prstGeom prst="rect">
            <a:avLst/>
          </a:prstGeom>
          <a:noFill/>
          <a:ln>
            <a:noFill/>
          </a:ln>
        </p:spPr>
      </p:pic>
      <p:sp>
        <p:nvSpPr>
          <p:cNvPr id="255" name="Google Shape;255;p26"/>
          <p:cNvSpPr txBox="1"/>
          <p:nvPr/>
        </p:nvSpPr>
        <p:spPr>
          <a:xfrm>
            <a:off x="7861438" y="4294058"/>
            <a:ext cx="68102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OTROS</a:t>
            </a:r>
            <a:endParaRPr/>
          </a:p>
        </p:txBody>
      </p:sp>
      <p:sp>
        <p:nvSpPr>
          <p:cNvPr id="256" name="Google Shape;256;p26"/>
          <p:cNvSpPr txBox="1"/>
          <p:nvPr/>
        </p:nvSpPr>
        <p:spPr>
          <a:xfrm>
            <a:off x="8079007" y="4072168"/>
            <a:ext cx="4571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267A99"/>
                </a:solidFill>
                <a:latin typeface="Corbel"/>
                <a:ea typeface="Corbel"/>
                <a:cs typeface="Corbel"/>
                <a:sym typeface="Corbel"/>
              </a:rPr>
              <a:t>7%</a:t>
            </a:r>
            <a:endParaRPr/>
          </a:p>
        </p:txBody>
      </p:sp>
      <p:cxnSp>
        <p:nvCxnSpPr>
          <p:cNvPr id="257" name="Google Shape;257;p26"/>
          <p:cNvCxnSpPr/>
          <p:nvPr/>
        </p:nvCxnSpPr>
        <p:spPr>
          <a:xfrm>
            <a:off x="8384869" y="3760339"/>
            <a:ext cx="0" cy="347729"/>
          </a:xfrm>
          <a:prstGeom prst="straightConnector1">
            <a:avLst/>
          </a:prstGeom>
          <a:noFill/>
          <a:ln cap="rnd" cmpd="sng" w="38100">
            <a:solidFill>
              <a:srgbClr val="267A99"/>
            </a:solidFill>
            <a:prstDash val="dot"/>
            <a:round/>
            <a:headEnd len="sm" w="sm" type="none"/>
            <a:tailEnd len="sm" w="sm" type="none"/>
          </a:ln>
        </p:spPr>
      </p:cxnSp>
      <p:cxnSp>
        <p:nvCxnSpPr>
          <p:cNvPr id="258" name="Google Shape;258;p26"/>
          <p:cNvCxnSpPr/>
          <p:nvPr/>
        </p:nvCxnSpPr>
        <p:spPr>
          <a:xfrm>
            <a:off x="7822222" y="2691685"/>
            <a:ext cx="0" cy="321922"/>
          </a:xfrm>
          <a:prstGeom prst="straightConnector1">
            <a:avLst/>
          </a:prstGeom>
          <a:noFill/>
          <a:ln cap="rnd" cmpd="sng" w="38100">
            <a:solidFill>
              <a:srgbClr val="287E9F"/>
            </a:solidFill>
            <a:prstDash val="dot"/>
            <a:round/>
            <a:headEnd len="sm" w="sm" type="none"/>
            <a:tailEnd len="sm" w="sm" type="none"/>
          </a:ln>
        </p:spPr>
      </p:cxnSp>
      <p:sp>
        <p:nvSpPr>
          <p:cNvPr id="259" name="Google Shape;259;p26"/>
          <p:cNvSpPr txBox="1"/>
          <p:nvPr/>
        </p:nvSpPr>
        <p:spPr>
          <a:xfrm>
            <a:off x="7152011" y="2409667"/>
            <a:ext cx="77777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REPOSO</a:t>
            </a:r>
            <a:endParaRPr/>
          </a:p>
        </p:txBody>
      </p:sp>
      <p:sp>
        <p:nvSpPr>
          <p:cNvPr id="260" name="Google Shape;260;p26"/>
          <p:cNvSpPr txBox="1"/>
          <p:nvPr/>
        </p:nvSpPr>
        <p:spPr>
          <a:xfrm>
            <a:off x="7464845" y="2187777"/>
            <a:ext cx="4571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287E9F"/>
                </a:solidFill>
                <a:latin typeface="Corbel"/>
                <a:ea typeface="Corbel"/>
                <a:cs typeface="Corbel"/>
                <a:sym typeface="Corbel"/>
              </a:rPr>
              <a:t>2%</a:t>
            </a:r>
            <a:endParaRPr/>
          </a:p>
        </p:txBody>
      </p:sp>
      <p:sp>
        <p:nvSpPr>
          <p:cNvPr id="261" name="Google Shape;261;p26"/>
          <p:cNvSpPr txBox="1"/>
          <p:nvPr/>
        </p:nvSpPr>
        <p:spPr>
          <a:xfrm>
            <a:off x="7311561" y="4698749"/>
            <a:ext cx="37061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TV</a:t>
            </a:r>
            <a:endParaRPr/>
          </a:p>
        </p:txBody>
      </p:sp>
      <p:sp>
        <p:nvSpPr>
          <p:cNvPr id="262" name="Google Shape;262;p26"/>
          <p:cNvSpPr txBox="1"/>
          <p:nvPr/>
        </p:nvSpPr>
        <p:spPr>
          <a:xfrm>
            <a:off x="7236257" y="4438222"/>
            <a:ext cx="4571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2D86A9"/>
                </a:solidFill>
                <a:latin typeface="Corbel"/>
                <a:ea typeface="Corbel"/>
                <a:cs typeface="Corbel"/>
                <a:sym typeface="Corbel"/>
              </a:rPr>
              <a:t>2%</a:t>
            </a:r>
            <a:endParaRPr/>
          </a:p>
        </p:txBody>
      </p:sp>
      <p:cxnSp>
        <p:nvCxnSpPr>
          <p:cNvPr id="263" name="Google Shape;263;p26"/>
          <p:cNvCxnSpPr/>
          <p:nvPr/>
        </p:nvCxnSpPr>
        <p:spPr>
          <a:xfrm>
            <a:off x="7542119" y="3910238"/>
            <a:ext cx="0" cy="605258"/>
          </a:xfrm>
          <a:prstGeom prst="straightConnector1">
            <a:avLst/>
          </a:prstGeom>
          <a:noFill/>
          <a:ln cap="rnd" cmpd="sng" w="38100">
            <a:solidFill>
              <a:srgbClr val="2D86A9"/>
            </a:solidFill>
            <a:prstDash val="dot"/>
            <a:round/>
            <a:headEnd len="sm" w="sm" type="none"/>
            <a:tailEnd len="sm" w="sm" type="none"/>
          </a:ln>
        </p:spPr>
      </p:cxnSp>
      <p:cxnSp>
        <p:nvCxnSpPr>
          <p:cNvPr id="264" name="Google Shape;264;p26"/>
          <p:cNvCxnSpPr/>
          <p:nvPr/>
        </p:nvCxnSpPr>
        <p:spPr>
          <a:xfrm>
            <a:off x="7179441" y="2340519"/>
            <a:ext cx="0" cy="605258"/>
          </a:xfrm>
          <a:prstGeom prst="straightConnector1">
            <a:avLst/>
          </a:prstGeom>
          <a:noFill/>
          <a:ln cap="rnd" cmpd="sng" w="38100">
            <a:solidFill>
              <a:srgbClr val="338EB1"/>
            </a:solidFill>
            <a:prstDash val="dot"/>
            <a:round/>
            <a:headEnd len="sm" w="sm" type="none"/>
            <a:tailEnd len="sm" w="sm" type="none"/>
          </a:ln>
        </p:spPr>
      </p:cxnSp>
      <p:sp>
        <p:nvSpPr>
          <p:cNvPr id="265" name="Google Shape;265;p26"/>
          <p:cNvSpPr txBox="1"/>
          <p:nvPr/>
        </p:nvSpPr>
        <p:spPr>
          <a:xfrm>
            <a:off x="6164604" y="2034327"/>
            <a:ext cx="1154611"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ILUMINACIÓN</a:t>
            </a:r>
            <a:endParaRPr/>
          </a:p>
        </p:txBody>
      </p:sp>
      <p:sp>
        <p:nvSpPr>
          <p:cNvPr id="266" name="Google Shape;266;p26"/>
          <p:cNvSpPr txBox="1"/>
          <p:nvPr/>
        </p:nvSpPr>
        <p:spPr>
          <a:xfrm>
            <a:off x="6860701" y="1773800"/>
            <a:ext cx="4571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338EB1"/>
                </a:solidFill>
                <a:latin typeface="Corbel"/>
                <a:ea typeface="Corbel"/>
                <a:cs typeface="Corbel"/>
                <a:sym typeface="Corbel"/>
              </a:rPr>
              <a:t>3%</a:t>
            </a:r>
            <a:endParaRPr/>
          </a:p>
        </p:txBody>
      </p:sp>
      <p:sp>
        <p:nvSpPr>
          <p:cNvPr id="267" name="Google Shape;267;p26"/>
          <p:cNvSpPr txBox="1"/>
          <p:nvPr/>
        </p:nvSpPr>
        <p:spPr>
          <a:xfrm>
            <a:off x="5690635" y="5230651"/>
            <a:ext cx="129234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REFRIGERADOR</a:t>
            </a:r>
            <a:endParaRPr/>
          </a:p>
        </p:txBody>
      </p:sp>
      <p:sp>
        <p:nvSpPr>
          <p:cNvPr id="268" name="Google Shape;268;p26"/>
          <p:cNvSpPr txBox="1"/>
          <p:nvPr/>
        </p:nvSpPr>
        <p:spPr>
          <a:xfrm>
            <a:off x="6503323" y="4939156"/>
            <a:ext cx="4571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359EC8"/>
                </a:solidFill>
                <a:latin typeface="Corbel"/>
                <a:ea typeface="Corbel"/>
                <a:cs typeface="Corbel"/>
                <a:sym typeface="Corbel"/>
              </a:rPr>
              <a:t>5%</a:t>
            </a:r>
            <a:endParaRPr/>
          </a:p>
        </p:txBody>
      </p:sp>
      <p:cxnSp>
        <p:nvCxnSpPr>
          <p:cNvPr id="269" name="Google Shape;269;p26"/>
          <p:cNvCxnSpPr/>
          <p:nvPr/>
        </p:nvCxnSpPr>
        <p:spPr>
          <a:xfrm>
            <a:off x="6809185" y="3948875"/>
            <a:ext cx="0" cy="1067555"/>
          </a:xfrm>
          <a:prstGeom prst="straightConnector1">
            <a:avLst/>
          </a:prstGeom>
          <a:noFill/>
          <a:ln cap="rnd" cmpd="sng" w="38100">
            <a:solidFill>
              <a:srgbClr val="36A2CD"/>
            </a:solidFill>
            <a:prstDash val="dot"/>
            <a:round/>
            <a:headEnd len="sm" w="sm" type="none"/>
            <a:tailEnd len="sm" w="sm" type="none"/>
          </a:ln>
        </p:spPr>
      </p:cxnSp>
      <p:sp>
        <p:nvSpPr>
          <p:cNvPr id="270" name="Google Shape;270;p26"/>
          <p:cNvSpPr txBox="1"/>
          <p:nvPr/>
        </p:nvSpPr>
        <p:spPr>
          <a:xfrm>
            <a:off x="5495851" y="1533188"/>
            <a:ext cx="73289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COCINA</a:t>
            </a:r>
            <a:endParaRPr/>
          </a:p>
        </p:txBody>
      </p:sp>
      <p:sp>
        <p:nvSpPr>
          <p:cNvPr id="271" name="Google Shape;271;p26"/>
          <p:cNvSpPr txBox="1"/>
          <p:nvPr/>
        </p:nvSpPr>
        <p:spPr>
          <a:xfrm>
            <a:off x="5780504" y="1306088"/>
            <a:ext cx="46839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359EC8"/>
                </a:solidFill>
                <a:latin typeface="Corbel"/>
                <a:ea typeface="Corbel"/>
                <a:cs typeface="Corbel"/>
                <a:sym typeface="Corbel"/>
              </a:rPr>
              <a:t>7%</a:t>
            </a:r>
            <a:endParaRPr/>
          </a:p>
        </p:txBody>
      </p:sp>
      <p:cxnSp>
        <p:nvCxnSpPr>
          <p:cNvPr id="272" name="Google Shape;272;p26"/>
          <p:cNvCxnSpPr/>
          <p:nvPr/>
        </p:nvCxnSpPr>
        <p:spPr>
          <a:xfrm>
            <a:off x="6087968" y="1837171"/>
            <a:ext cx="0" cy="1067555"/>
          </a:xfrm>
          <a:prstGeom prst="straightConnector1">
            <a:avLst/>
          </a:prstGeom>
          <a:noFill/>
          <a:ln cap="rnd" cmpd="sng" w="38100">
            <a:solidFill>
              <a:srgbClr val="359EC8"/>
            </a:solidFill>
            <a:prstDash val="dot"/>
            <a:round/>
            <a:headEnd len="sm" w="sm" type="none"/>
            <a:tailEnd len="sm" w="sm" type="none"/>
          </a:ln>
        </p:spPr>
      </p:cxnSp>
      <p:sp>
        <p:nvSpPr>
          <p:cNvPr id="273" name="Google Shape;273;p26"/>
          <p:cNvSpPr txBox="1"/>
          <p:nvPr/>
        </p:nvSpPr>
        <p:spPr>
          <a:xfrm>
            <a:off x="5118972" y="4698749"/>
            <a:ext cx="46211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ACS</a:t>
            </a:r>
            <a:endParaRPr/>
          </a:p>
        </p:txBody>
      </p:sp>
      <p:sp>
        <p:nvSpPr>
          <p:cNvPr id="274" name="Google Shape;274;p26"/>
          <p:cNvSpPr txBox="1"/>
          <p:nvPr/>
        </p:nvSpPr>
        <p:spPr>
          <a:xfrm>
            <a:off x="5022251" y="4438222"/>
            <a:ext cx="552524"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4CC2E6"/>
                </a:solidFill>
                <a:latin typeface="Corbel"/>
                <a:ea typeface="Corbel"/>
                <a:cs typeface="Corbel"/>
                <a:sym typeface="Corbel"/>
              </a:rPr>
              <a:t>17%</a:t>
            </a:r>
            <a:endParaRPr/>
          </a:p>
        </p:txBody>
      </p:sp>
      <p:cxnSp>
        <p:nvCxnSpPr>
          <p:cNvPr id="275" name="Google Shape;275;p26"/>
          <p:cNvCxnSpPr/>
          <p:nvPr/>
        </p:nvCxnSpPr>
        <p:spPr>
          <a:xfrm>
            <a:off x="5431145" y="3910238"/>
            <a:ext cx="0" cy="605258"/>
          </a:xfrm>
          <a:prstGeom prst="straightConnector1">
            <a:avLst/>
          </a:prstGeom>
          <a:noFill/>
          <a:ln cap="rnd" cmpd="sng" w="38100">
            <a:solidFill>
              <a:srgbClr val="4CC2E6"/>
            </a:solidFill>
            <a:prstDash val="dot"/>
            <a:round/>
            <a:headEnd len="sm" w="sm" type="none"/>
            <a:tailEnd len="sm" w="sm" type="none"/>
          </a:ln>
        </p:spPr>
      </p:cxnSp>
      <p:cxnSp>
        <p:nvCxnSpPr>
          <p:cNvPr id="276" name="Google Shape;276;p26"/>
          <p:cNvCxnSpPr/>
          <p:nvPr/>
        </p:nvCxnSpPr>
        <p:spPr>
          <a:xfrm>
            <a:off x="2733044" y="2340519"/>
            <a:ext cx="0" cy="605258"/>
          </a:xfrm>
          <a:prstGeom prst="straightConnector1">
            <a:avLst/>
          </a:prstGeom>
          <a:noFill/>
          <a:ln cap="rnd" cmpd="sng" w="38100">
            <a:solidFill>
              <a:srgbClr val="60D5EF"/>
            </a:solidFill>
            <a:prstDash val="dot"/>
            <a:round/>
            <a:headEnd len="sm" w="sm" type="none"/>
            <a:tailEnd len="sm" w="sm" type="none"/>
          </a:ln>
        </p:spPr>
      </p:cxnSp>
      <p:sp>
        <p:nvSpPr>
          <p:cNvPr id="277" name="Google Shape;277;p26"/>
          <p:cNvSpPr txBox="1"/>
          <p:nvPr/>
        </p:nvSpPr>
        <p:spPr>
          <a:xfrm>
            <a:off x="1602138" y="2034328"/>
            <a:ext cx="1286463"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CALEFACTOR</a:t>
            </a:r>
            <a:endParaRPr/>
          </a:p>
        </p:txBody>
      </p:sp>
      <p:sp>
        <p:nvSpPr>
          <p:cNvPr id="278" name="Google Shape;278;p26"/>
          <p:cNvSpPr txBox="1"/>
          <p:nvPr/>
        </p:nvSpPr>
        <p:spPr>
          <a:xfrm>
            <a:off x="2321947" y="1773800"/>
            <a:ext cx="56457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60D5EF"/>
                </a:solidFill>
                <a:latin typeface="Corbel"/>
                <a:ea typeface="Corbel"/>
                <a:cs typeface="Corbel"/>
                <a:sym typeface="Corbel"/>
              </a:rPr>
              <a:t>57%</a:t>
            </a:r>
            <a:endParaRPr/>
          </a:p>
        </p:txBody>
      </p:sp>
      <p:sp>
        <p:nvSpPr>
          <p:cNvPr id="279" name="Google Shape;279;p26"/>
          <p:cNvSpPr txBox="1"/>
          <p:nvPr/>
        </p:nvSpPr>
        <p:spPr>
          <a:xfrm>
            <a:off x="595417" y="545330"/>
            <a:ext cx="6475084"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DISTRIBUCIÓN DEL CONSUMO ANUAL DE ENERGÍA POR VIVIENDA SEGÚN ZONA TÉRMICA</a:t>
            </a:r>
            <a:endParaRPr b="0" i="0" sz="2400" u="none" cap="none" strike="noStrike">
              <a:solidFill>
                <a:srgbClr val="3AAFDE"/>
              </a:solidFill>
              <a:latin typeface="Calibri"/>
              <a:ea typeface="Calibri"/>
              <a:cs typeface="Calibri"/>
              <a:sym typeface="Calibri"/>
            </a:endParaRPr>
          </a:p>
        </p:txBody>
      </p:sp>
      <p:sp>
        <p:nvSpPr>
          <p:cNvPr id="280" name="Google Shape;280;p26"/>
          <p:cNvSpPr txBox="1"/>
          <p:nvPr/>
        </p:nvSpPr>
        <p:spPr>
          <a:xfrm>
            <a:off x="1375501" y="954613"/>
            <a:ext cx="1961647"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1" i="1" lang="es-CL" sz="1600">
                <a:solidFill>
                  <a:srgbClr val="7F7F7F"/>
                </a:solidFill>
                <a:latin typeface="Corbel"/>
                <a:ea typeface="Corbel"/>
                <a:cs typeface="Corbel"/>
                <a:sym typeface="Corbel"/>
              </a:rPr>
              <a:t>/  </a:t>
            </a:r>
            <a:r>
              <a:rPr b="1" i="1" lang="es-CL" sz="1800">
                <a:solidFill>
                  <a:srgbClr val="7F7F7F"/>
                </a:solidFill>
                <a:latin typeface="Corbel"/>
                <a:ea typeface="Corbel"/>
                <a:cs typeface="Corbel"/>
                <a:sym typeface="Corbel"/>
              </a:rPr>
              <a:t>Zona 3 - 5</a:t>
            </a:r>
            <a:endParaRPr/>
          </a:p>
        </p:txBody>
      </p:sp>
      <p:sp>
        <p:nvSpPr>
          <p:cNvPr id="281" name="Google Shape;281;p26"/>
          <p:cNvSpPr txBox="1"/>
          <p:nvPr/>
        </p:nvSpPr>
        <p:spPr>
          <a:xfrm>
            <a:off x="1427017" y="5614920"/>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4: “Distribución del consumo anual de energía por vivienda según zona térmica”</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del docente “Energía eléctrica en Chile”.  </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Thomas Herzog y otros (1996), Carta Europea para la energía solar en la arquitectura y el urbanismo.</a:t>
            </a:r>
            <a:endParaRPr/>
          </a:p>
          <a:p>
            <a:pPr indent="0" lvl="0" marL="64135" marR="0" rtl="0" algn="r">
              <a:lnSpc>
                <a:spcPct val="100000"/>
              </a:lnSpc>
              <a:spcBef>
                <a:spcPts val="0"/>
              </a:spcBef>
              <a:spcAft>
                <a:spcPts val="0"/>
              </a:spcAft>
              <a:buClr>
                <a:srgbClr val="7F7F7F"/>
              </a:buClr>
              <a:buSzPts val="2590"/>
              <a:buFont typeface="Arial"/>
              <a:buNone/>
            </a:pPr>
            <a:r>
              <a:t/>
            </a:r>
            <a:endParaRPr i="1" sz="1200">
              <a:solidFill>
                <a:srgbClr val="7F7F7F"/>
              </a:solidFill>
              <a:latin typeface="Corbel"/>
              <a:ea typeface="Corbel"/>
              <a:cs typeface="Corbel"/>
              <a:sym typeface="Corbe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5" name="Shape 285"/>
        <p:cNvGrpSpPr/>
        <p:nvPr/>
      </p:nvGrpSpPr>
      <p:grpSpPr>
        <a:xfrm>
          <a:off x="0" y="0"/>
          <a:ext cx="0" cy="0"/>
          <a:chOff x="0" y="0"/>
          <a:chExt cx="0" cy="0"/>
        </a:xfrm>
      </p:grpSpPr>
      <p:pic>
        <p:nvPicPr>
          <p:cNvPr id="286" name="Google Shape;286;p27"/>
          <p:cNvPicPr preferRelativeResize="0"/>
          <p:nvPr/>
        </p:nvPicPr>
        <p:blipFill rotWithShape="1">
          <a:blip r:embed="rId4">
            <a:alphaModFix/>
          </a:blip>
          <a:srcRect b="0" l="0" r="0" t="0"/>
          <a:stretch/>
        </p:blipFill>
        <p:spPr>
          <a:xfrm>
            <a:off x="273006" y="2539705"/>
            <a:ext cx="8752535" cy="1778590"/>
          </a:xfrm>
          <a:prstGeom prst="rect">
            <a:avLst/>
          </a:prstGeom>
          <a:noFill/>
          <a:ln>
            <a:noFill/>
          </a:ln>
        </p:spPr>
      </p:pic>
      <p:sp>
        <p:nvSpPr>
          <p:cNvPr id="287" name="Google Shape;287;p27"/>
          <p:cNvSpPr txBox="1"/>
          <p:nvPr/>
        </p:nvSpPr>
        <p:spPr>
          <a:xfrm>
            <a:off x="7938712" y="4294058"/>
            <a:ext cx="68102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OTROS</a:t>
            </a:r>
            <a:endParaRPr/>
          </a:p>
        </p:txBody>
      </p:sp>
      <p:sp>
        <p:nvSpPr>
          <p:cNvPr id="288" name="Google Shape;288;p27"/>
          <p:cNvSpPr txBox="1"/>
          <p:nvPr/>
        </p:nvSpPr>
        <p:spPr>
          <a:xfrm>
            <a:off x="8156281" y="4072168"/>
            <a:ext cx="46358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267A99"/>
                </a:solidFill>
                <a:latin typeface="Corbel"/>
                <a:ea typeface="Corbel"/>
                <a:cs typeface="Corbel"/>
                <a:sym typeface="Corbel"/>
              </a:rPr>
              <a:t>4%</a:t>
            </a:r>
            <a:endParaRPr/>
          </a:p>
        </p:txBody>
      </p:sp>
      <p:cxnSp>
        <p:nvCxnSpPr>
          <p:cNvPr id="289" name="Google Shape;289;p27"/>
          <p:cNvCxnSpPr/>
          <p:nvPr/>
        </p:nvCxnSpPr>
        <p:spPr>
          <a:xfrm>
            <a:off x="8462143" y="3760339"/>
            <a:ext cx="0" cy="347729"/>
          </a:xfrm>
          <a:prstGeom prst="straightConnector1">
            <a:avLst/>
          </a:prstGeom>
          <a:noFill/>
          <a:ln cap="rnd" cmpd="sng" w="38100">
            <a:solidFill>
              <a:srgbClr val="267A99"/>
            </a:solidFill>
            <a:prstDash val="dot"/>
            <a:round/>
            <a:headEnd len="sm" w="sm" type="none"/>
            <a:tailEnd len="sm" w="sm" type="none"/>
          </a:ln>
        </p:spPr>
      </p:cxnSp>
      <p:cxnSp>
        <p:nvCxnSpPr>
          <p:cNvPr id="290" name="Google Shape;290;p27"/>
          <p:cNvCxnSpPr/>
          <p:nvPr/>
        </p:nvCxnSpPr>
        <p:spPr>
          <a:xfrm>
            <a:off x="8066921" y="2664560"/>
            <a:ext cx="0" cy="240166"/>
          </a:xfrm>
          <a:prstGeom prst="straightConnector1">
            <a:avLst/>
          </a:prstGeom>
          <a:noFill/>
          <a:ln cap="rnd" cmpd="sng" w="38100">
            <a:solidFill>
              <a:srgbClr val="338EB1"/>
            </a:solidFill>
            <a:prstDash val="dot"/>
            <a:round/>
            <a:headEnd len="sm" w="sm" type="none"/>
            <a:tailEnd len="sm" w="sm" type="none"/>
          </a:ln>
        </p:spPr>
      </p:cxnSp>
      <p:sp>
        <p:nvSpPr>
          <p:cNvPr id="291" name="Google Shape;291;p27"/>
          <p:cNvSpPr txBox="1"/>
          <p:nvPr/>
        </p:nvSpPr>
        <p:spPr>
          <a:xfrm>
            <a:off x="7396710" y="2409667"/>
            <a:ext cx="77777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REPOSO</a:t>
            </a:r>
            <a:endParaRPr/>
          </a:p>
        </p:txBody>
      </p:sp>
      <p:sp>
        <p:nvSpPr>
          <p:cNvPr id="292" name="Google Shape;292;p27"/>
          <p:cNvSpPr txBox="1"/>
          <p:nvPr/>
        </p:nvSpPr>
        <p:spPr>
          <a:xfrm>
            <a:off x="7709544" y="2187777"/>
            <a:ext cx="4571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338EB1"/>
                </a:solidFill>
                <a:latin typeface="Corbel"/>
                <a:ea typeface="Corbel"/>
                <a:cs typeface="Corbel"/>
                <a:sym typeface="Corbel"/>
              </a:rPr>
              <a:t>2%</a:t>
            </a:r>
            <a:endParaRPr/>
          </a:p>
        </p:txBody>
      </p:sp>
      <p:sp>
        <p:nvSpPr>
          <p:cNvPr id="293" name="Google Shape;293;p27"/>
          <p:cNvSpPr txBox="1"/>
          <p:nvPr/>
        </p:nvSpPr>
        <p:spPr>
          <a:xfrm>
            <a:off x="7655413" y="4698749"/>
            <a:ext cx="37061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TV</a:t>
            </a:r>
            <a:endParaRPr/>
          </a:p>
        </p:txBody>
      </p:sp>
      <p:sp>
        <p:nvSpPr>
          <p:cNvPr id="294" name="Google Shape;294;p27"/>
          <p:cNvSpPr txBox="1"/>
          <p:nvPr/>
        </p:nvSpPr>
        <p:spPr>
          <a:xfrm>
            <a:off x="7580109" y="4438222"/>
            <a:ext cx="4571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36A2CD"/>
                </a:solidFill>
                <a:latin typeface="Corbel"/>
                <a:ea typeface="Corbel"/>
                <a:cs typeface="Corbel"/>
                <a:sym typeface="Corbel"/>
              </a:rPr>
              <a:t>2%</a:t>
            </a:r>
            <a:endParaRPr/>
          </a:p>
        </p:txBody>
      </p:sp>
      <p:cxnSp>
        <p:nvCxnSpPr>
          <p:cNvPr id="295" name="Google Shape;295;p27"/>
          <p:cNvCxnSpPr/>
          <p:nvPr/>
        </p:nvCxnSpPr>
        <p:spPr>
          <a:xfrm>
            <a:off x="7885971" y="3910238"/>
            <a:ext cx="0" cy="605258"/>
          </a:xfrm>
          <a:prstGeom prst="straightConnector1">
            <a:avLst/>
          </a:prstGeom>
          <a:noFill/>
          <a:ln cap="rnd" cmpd="sng" w="38100">
            <a:solidFill>
              <a:srgbClr val="36A2CD"/>
            </a:solidFill>
            <a:prstDash val="dot"/>
            <a:round/>
            <a:headEnd len="sm" w="sm" type="none"/>
            <a:tailEnd len="sm" w="sm" type="none"/>
          </a:ln>
        </p:spPr>
      </p:cxnSp>
      <p:cxnSp>
        <p:nvCxnSpPr>
          <p:cNvPr id="296" name="Google Shape;296;p27"/>
          <p:cNvCxnSpPr/>
          <p:nvPr/>
        </p:nvCxnSpPr>
        <p:spPr>
          <a:xfrm>
            <a:off x="7424141" y="2340519"/>
            <a:ext cx="0" cy="605258"/>
          </a:xfrm>
          <a:prstGeom prst="straightConnector1">
            <a:avLst/>
          </a:prstGeom>
          <a:noFill/>
          <a:ln cap="rnd" cmpd="sng" w="38100">
            <a:solidFill>
              <a:srgbClr val="3AAFDE"/>
            </a:solidFill>
            <a:prstDash val="dot"/>
            <a:round/>
            <a:headEnd len="sm" w="sm" type="none"/>
            <a:tailEnd len="sm" w="sm" type="none"/>
          </a:ln>
        </p:spPr>
      </p:cxnSp>
      <p:sp>
        <p:nvSpPr>
          <p:cNvPr id="297" name="Google Shape;297;p27"/>
          <p:cNvSpPr txBox="1"/>
          <p:nvPr/>
        </p:nvSpPr>
        <p:spPr>
          <a:xfrm>
            <a:off x="6409304" y="2034327"/>
            <a:ext cx="1154611"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ILUMINACIÓN</a:t>
            </a:r>
            <a:endParaRPr/>
          </a:p>
        </p:txBody>
      </p:sp>
      <p:sp>
        <p:nvSpPr>
          <p:cNvPr id="298" name="Google Shape;298;p27"/>
          <p:cNvSpPr txBox="1"/>
          <p:nvPr/>
        </p:nvSpPr>
        <p:spPr>
          <a:xfrm>
            <a:off x="7105401" y="1773800"/>
            <a:ext cx="4571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3AAFDE"/>
                </a:solidFill>
                <a:latin typeface="Corbel"/>
                <a:ea typeface="Corbel"/>
                <a:cs typeface="Corbel"/>
                <a:sym typeface="Corbel"/>
              </a:rPr>
              <a:t>3%</a:t>
            </a:r>
            <a:endParaRPr/>
          </a:p>
        </p:txBody>
      </p:sp>
      <p:sp>
        <p:nvSpPr>
          <p:cNvPr id="299" name="Google Shape;299;p27"/>
          <p:cNvSpPr txBox="1"/>
          <p:nvPr/>
        </p:nvSpPr>
        <p:spPr>
          <a:xfrm>
            <a:off x="5909578" y="5230651"/>
            <a:ext cx="129234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REFRIGERADOR</a:t>
            </a:r>
            <a:endParaRPr/>
          </a:p>
        </p:txBody>
      </p:sp>
      <p:sp>
        <p:nvSpPr>
          <p:cNvPr id="300" name="Google Shape;300;p27"/>
          <p:cNvSpPr txBox="1"/>
          <p:nvPr/>
        </p:nvSpPr>
        <p:spPr>
          <a:xfrm>
            <a:off x="6722266" y="4939156"/>
            <a:ext cx="4571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4CC2E6"/>
                </a:solidFill>
                <a:latin typeface="Corbel"/>
                <a:ea typeface="Corbel"/>
                <a:cs typeface="Corbel"/>
                <a:sym typeface="Corbel"/>
              </a:rPr>
              <a:t>5%</a:t>
            </a:r>
            <a:endParaRPr/>
          </a:p>
        </p:txBody>
      </p:sp>
      <p:cxnSp>
        <p:nvCxnSpPr>
          <p:cNvPr id="301" name="Google Shape;301;p27"/>
          <p:cNvCxnSpPr/>
          <p:nvPr/>
        </p:nvCxnSpPr>
        <p:spPr>
          <a:xfrm>
            <a:off x="7028128" y="3948875"/>
            <a:ext cx="0" cy="1067555"/>
          </a:xfrm>
          <a:prstGeom prst="straightConnector1">
            <a:avLst/>
          </a:prstGeom>
          <a:noFill/>
          <a:ln cap="rnd" cmpd="sng" w="38100">
            <a:solidFill>
              <a:srgbClr val="4CC2E6"/>
            </a:solidFill>
            <a:prstDash val="dot"/>
            <a:round/>
            <a:headEnd len="sm" w="sm" type="none"/>
            <a:tailEnd len="sm" w="sm" type="none"/>
          </a:ln>
        </p:spPr>
      </p:cxnSp>
      <p:sp>
        <p:nvSpPr>
          <p:cNvPr id="302" name="Google Shape;302;p27"/>
          <p:cNvSpPr txBox="1"/>
          <p:nvPr/>
        </p:nvSpPr>
        <p:spPr>
          <a:xfrm>
            <a:off x="3748592" y="1533188"/>
            <a:ext cx="73289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COCINA</a:t>
            </a:r>
            <a:endParaRPr/>
          </a:p>
        </p:txBody>
      </p:sp>
      <p:sp>
        <p:nvSpPr>
          <p:cNvPr id="303" name="Google Shape;303;p27"/>
          <p:cNvSpPr txBox="1"/>
          <p:nvPr/>
        </p:nvSpPr>
        <p:spPr>
          <a:xfrm>
            <a:off x="4033245" y="1306088"/>
            <a:ext cx="46839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60D5EF"/>
                </a:solidFill>
                <a:latin typeface="Corbel"/>
                <a:ea typeface="Corbel"/>
                <a:cs typeface="Corbel"/>
                <a:sym typeface="Corbel"/>
              </a:rPr>
              <a:t>7%</a:t>
            </a:r>
            <a:endParaRPr/>
          </a:p>
        </p:txBody>
      </p:sp>
      <p:cxnSp>
        <p:nvCxnSpPr>
          <p:cNvPr id="304" name="Google Shape;304;p27"/>
          <p:cNvCxnSpPr/>
          <p:nvPr/>
        </p:nvCxnSpPr>
        <p:spPr>
          <a:xfrm>
            <a:off x="4340709" y="1837171"/>
            <a:ext cx="0" cy="1067555"/>
          </a:xfrm>
          <a:prstGeom prst="straightConnector1">
            <a:avLst/>
          </a:prstGeom>
          <a:noFill/>
          <a:ln cap="rnd" cmpd="sng" w="38100">
            <a:solidFill>
              <a:srgbClr val="60D5EF"/>
            </a:solidFill>
            <a:prstDash val="dot"/>
            <a:round/>
            <a:headEnd len="sm" w="sm" type="none"/>
            <a:tailEnd len="sm" w="sm" type="none"/>
          </a:ln>
        </p:spPr>
      </p:cxnSp>
      <p:sp>
        <p:nvSpPr>
          <p:cNvPr id="305" name="Google Shape;305;p27"/>
          <p:cNvSpPr txBox="1"/>
          <p:nvPr/>
        </p:nvSpPr>
        <p:spPr>
          <a:xfrm>
            <a:off x="595417" y="545330"/>
            <a:ext cx="6475084"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DISTRIBUCIÓN DEL CONSUMO ANUAL DE ENERGÍA POR VIVIENDA SEGÚN ZONA TÉRMICA</a:t>
            </a:r>
            <a:endParaRPr b="0" i="0" sz="2400" u="none" cap="none" strike="noStrike">
              <a:solidFill>
                <a:srgbClr val="3AAFDE"/>
              </a:solidFill>
              <a:latin typeface="Calibri"/>
              <a:ea typeface="Calibri"/>
              <a:cs typeface="Calibri"/>
              <a:sym typeface="Calibri"/>
            </a:endParaRPr>
          </a:p>
        </p:txBody>
      </p:sp>
      <p:sp>
        <p:nvSpPr>
          <p:cNvPr id="306" name="Google Shape;306;p27"/>
          <p:cNvSpPr txBox="1"/>
          <p:nvPr/>
        </p:nvSpPr>
        <p:spPr>
          <a:xfrm>
            <a:off x="1375501" y="954613"/>
            <a:ext cx="1961647"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1" i="1" lang="es-CL" sz="1600">
                <a:solidFill>
                  <a:srgbClr val="7F7F7F"/>
                </a:solidFill>
                <a:latin typeface="Corbel"/>
                <a:ea typeface="Corbel"/>
                <a:cs typeface="Corbel"/>
                <a:sym typeface="Corbel"/>
              </a:rPr>
              <a:t>/  </a:t>
            </a:r>
            <a:r>
              <a:rPr b="1" i="1" lang="es-CL" sz="1800">
                <a:solidFill>
                  <a:srgbClr val="7F7F7F"/>
                </a:solidFill>
                <a:latin typeface="Corbel"/>
                <a:ea typeface="Corbel"/>
                <a:cs typeface="Corbel"/>
                <a:sym typeface="Corbel"/>
              </a:rPr>
              <a:t>Zona 6 - 7</a:t>
            </a:r>
            <a:endParaRPr/>
          </a:p>
        </p:txBody>
      </p:sp>
      <p:sp>
        <p:nvSpPr>
          <p:cNvPr id="307" name="Google Shape;307;p27"/>
          <p:cNvSpPr txBox="1"/>
          <p:nvPr/>
        </p:nvSpPr>
        <p:spPr>
          <a:xfrm>
            <a:off x="1427017" y="5614920"/>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4: “Distribución del consumo anual de energía por vivienda según zona térmica”</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del docente “Energía eléctrica en Chile”.  </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Thomas Herzog y otros (1996), Carta Europea para la energía solar en la arquitectura y el urbanismo.</a:t>
            </a:r>
            <a:endParaRPr/>
          </a:p>
          <a:p>
            <a:pPr indent="0" lvl="0" marL="64135" marR="0" rtl="0" algn="r">
              <a:lnSpc>
                <a:spcPct val="100000"/>
              </a:lnSpc>
              <a:spcBef>
                <a:spcPts val="0"/>
              </a:spcBef>
              <a:spcAft>
                <a:spcPts val="0"/>
              </a:spcAft>
              <a:buClr>
                <a:srgbClr val="7F7F7F"/>
              </a:buClr>
              <a:buSzPts val="2590"/>
              <a:buFont typeface="Arial"/>
              <a:buNone/>
            </a:pPr>
            <a:r>
              <a:t/>
            </a:r>
            <a:endParaRPr i="1" sz="1200">
              <a:solidFill>
                <a:srgbClr val="7F7F7F"/>
              </a:solidFill>
              <a:latin typeface="Corbel"/>
              <a:ea typeface="Corbel"/>
              <a:cs typeface="Corbel"/>
              <a:sym typeface="Corbe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1" name="Shape 311"/>
        <p:cNvGrpSpPr/>
        <p:nvPr/>
      </p:nvGrpSpPr>
      <p:grpSpPr>
        <a:xfrm>
          <a:off x="0" y="0"/>
          <a:ext cx="0" cy="0"/>
          <a:chOff x="0" y="0"/>
          <a:chExt cx="0" cy="0"/>
        </a:xfrm>
      </p:grpSpPr>
      <p:sp>
        <p:nvSpPr>
          <p:cNvPr id="312" name="Google Shape;312;p28"/>
          <p:cNvSpPr txBox="1"/>
          <p:nvPr/>
        </p:nvSpPr>
        <p:spPr>
          <a:xfrm>
            <a:off x="595417" y="545330"/>
            <a:ext cx="6475084"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DISTRIBUCIÓN DEL CONSUMO ANUAL DE ENERGÍA POR VIVIENDA SEGÚN ZONA TÉRMICA</a:t>
            </a:r>
            <a:endParaRPr b="0" i="0" sz="2400" u="none" cap="none" strike="noStrike">
              <a:solidFill>
                <a:srgbClr val="3AAFDE"/>
              </a:solidFill>
              <a:latin typeface="Calibri"/>
              <a:ea typeface="Calibri"/>
              <a:cs typeface="Calibri"/>
              <a:sym typeface="Calibri"/>
            </a:endParaRPr>
          </a:p>
        </p:txBody>
      </p:sp>
      <p:sp>
        <p:nvSpPr>
          <p:cNvPr id="313" name="Google Shape;313;p28"/>
          <p:cNvSpPr txBox="1"/>
          <p:nvPr/>
        </p:nvSpPr>
        <p:spPr>
          <a:xfrm>
            <a:off x="1427017" y="5614920"/>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4: “Distribución del consumo anual de energía por vivienda según zona térmica”</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del docente “Energía eléctrica en Chile”.  </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Thomas Herzog y otros (1996), Carta Europea para la energía solar en la arquitectura y el urbanismo.</a:t>
            </a:r>
            <a:endParaRPr/>
          </a:p>
          <a:p>
            <a:pPr indent="0" lvl="0" marL="64135" marR="0" rtl="0" algn="r">
              <a:lnSpc>
                <a:spcPct val="100000"/>
              </a:lnSpc>
              <a:spcBef>
                <a:spcPts val="0"/>
              </a:spcBef>
              <a:spcAft>
                <a:spcPts val="0"/>
              </a:spcAft>
              <a:buClr>
                <a:srgbClr val="7F7F7F"/>
              </a:buClr>
              <a:buSzPts val="2590"/>
              <a:buFont typeface="Arial"/>
              <a:buNone/>
            </a:pPr>
            <a:r>
              <a:t/>
            </a:r>
            <a:endParaRPr i="1" sz="1200">
              <a:solidFill>
                <a:srgbClr val="7F7F7F"/>
              </a:solidFill>
              <a:latin typeface="Corbel"/>
              <a:ea typeface="Corbel"/>
              <a:cs typeface="Corbel"/>
              <a:sym typeface="Corbel"/>
            </a:endParaRPr>
          </a:p>
        </p:txBody>
      </p:sp>
      <p:sp>
        <p:nvSpPr>
          <p:cNvPr id="314" name="Google Shape;314;p28"/>
          <p:cNvSpPr txBox="1"/>
          <p:nvPr/>
        </p:nvSpPr>
        <p:spPr>
          <a:xfrm>
            <a:off x="464961" y="3254612"/>
            <a:ext cx="8214074" cy="196959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3AAFDE"/>
              </a:buClr>
              <a:buSzPts val="1600"/>
              <a:buFont typeface="Calibri"/>
              <a:buNone/>
            </a:pPr>
            <a:r>
              <a:rPr b="0" i="1" lang="es-CL" sz="1600" u="none" cap="none" strike="noStrike">
                <a:solidFill>
                  <a:srgbClr val="3AAFDE"/>
                </a:solidFill>
                <a:latin typeface="Calibri"/>
                <a:ea typeface="Calibri"/>
                <a:cs typeface="Calibri"/>
                <a:sym typeface="Calibri"/>
              </a:rPr>
              <a:t>Es posible constatar que el consumo por calefacción aumenta considerablemente a medida que se avanza de zona hacia el sur. Esto ocurre producto de que, a medida que el clima es más frío, aumentan las cargas por calefacción.</a:t>
            </a:r>
            <a:endParaRPr/>
          </a:p>
          <a:p>
            <a:pPr indent="0" lvl="0" marL="0" marR="0" rtl="0" algn="ctr">
              <a:lnSpc>
                <a:spcPct val="100000"/>
              </a:lnSpc>
              <a:spcBef>
                <a:spcPts val="0"/>
              </a:spcBef>
              <a:spcAft>
                <a:spcPts val="0"/>
              </a:spcAft>
              <a:buClr>
                <a:srgbClr val="3AAFDE"/>
              </a:buClr>
              <a:buSzPts val="1600"/>
              <a:buFont typeface="Calibri"/>
              <a:buNone/>
            </a:pPr>
            <a:r>
              <a:t/>
            </a:r>
            <a:endParaRPr b="0" i="1" sz="1600" u="none" cap="none" strike="noStrike">
              <a:solidFill>
                <a:srgbClr val="3AAFDE"/>
              </a:solidFill>
              <a:latin typeface="Calibri"/>
              <a:ea typeface="Calibri"/>
              <a:cs typeface="Calibri"/>
              <a:sym typeface="Calibri"/>
            </a:endParaRPr>
          </a:p>
        </p:txBody>
      </p:sp>
      <p:pic>
        <p:nvPicPr>
          <p:cNvPr id="315" name="Google Shape;315;p28"/>
          <p:cNvPicPr preferRelativeResize="0"/>
          <p:nvPr/>
        </p:nvPicPr>
        <p:blipFill rotWithShape="1">
          <a:blip r:embed="rId4">
            <a:alphaModFix/>
          </a:blip>
          <a:srcRect b="0" l="0" r="0" t="0"/>
          <a:stretch/>
        </p:blipFill>
        <p:spPr>
          <a:xfrm>
            <a:off x="3743564" y="2021377"/>
            <a:ext cx="1656868" cy="168504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9" name="Shape 319"/>
        <p:cNvGrpSpPr/>
        <p:nvPr/>
      </p:nvGrpSpPr>
      <p:grpSpPr>
        <a:xfrm>
          <a:off x="0" y="0"/>
          <a:ext cx="0" cy="0"/>
          <a:chOff x="0" y="0"/>
          <a:chExt cx="0" cy="0"/>
        </a:xfrm>
      </p:grpSpPr>
      <p:pic>
        <p:nvPicPr>
          <p:cNvPr id="320" name="Google Shape;320;p29"/>
          <p:cNvPicPr preferRelativeResize="0"/>
          <p:nvPr/>
        </p:nvPicPr>
        <p:blipFill rotWithShape="1">
          <a:blip r:embed="rId4">
            <a:alphaModFix/>
          </a:blip>
          <a:srcRect b="0" l="0" r="0" t="0"/>
          <a:stretch/>
        </p:blipFill>
        <p:spPr>
          <a:xfrm>
            <a:off x="7188949" y="1304120"/>
            <a:ext cx="942030" cy="4249759"/>
          </a:xfrm>
          <a:prstGeom prst="rect">
            <a:avLst/>
          </a:prstGeom>
          <a:noFill/>
          <a:ln>
            <a:noFill/>
          </a:ln>
        </p:spPr>
      </p:pic>
      <p:sp>
        <p:nvSpPr>
          <p:cNvPr id="321" name="Google Shape;321;p29"/>
          <p:cNvSpPr txBox="1"/>
          <p:nvPr/>
        </p:nvSpPr>
        <p:spPr>
          <a:xfrm>
            <a:off x="595417" y="545330"/>
            <a:ext cx="6475084"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DISTRIBUCIÓN DEL CONSUMO ANUAL DE ENERGÍA POR VIVIENDA SEGÚN ZONA TÉRMICA</a:t>
            </a:r>
            <a:endParaRPr b="0" i="0" sz="2400" u="none" cap="none" strike="noStrike">
              <a:solidFill>
                <a:srgbClr val="3AAFDE"/>
              </a:solidFill>
              <a:latin typeface="Calibri"/>
              <a:ea typeface="Calibri"/>
              <a:cs typeface="Calibri"/>
              <a:sym typeface="Calibri"/>
            </a:endParaRPr>
          </a:p>
        </p:txBody>
      </p:sp>
      <p:sp>
        <p:nvSpPr>
          <p:cNvPr id="322" name="Google Shape;322;p29"/>
          <p:cNvSpPr txBox="1"/>
          <p:nvPr/>
        </p:nvSpPr>
        <p:spPr>
          <a:xfrm>
            <a:off x="1427017" y="5653288"/>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Elaboración propia. </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CNE (2010), Usos finales y curva de oferta de conservación de la energía en el sector residencial en Chile</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del docente “Energía eléctrica en Chile”.  </a:t>
            </a:r>
            <a:endParaRPr/>
          </a:p>
        </p:txBody>
      </p:sp>
      <p:sp>
        <p:nvSpPr>
          <p:cNvPr id="323" name="Google Shape;323;p29"/>
          <p:cNvSpPr txBox="1"/>
          <p:nvPr/>
        </p:nvSpPr>
        <p:spPr>
          <a:xfrm>
            <a:off x="595417" y="2460709"/>
            <a:ext cx="4665610" cy="193658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600">
                <a:solidFill>
                  <a:srgbClr val="7F7F7F"/>
                </a:solidFill>
                <a:latin typeface="Corbel"/>
                <a:ea typeface="Corbel"/>
                <a:cs typeface="Corbel"/>
                <a:sym typeface="Corbel"/>
              </a:rPr>
              <a:t>Las zonas 1 y 2 incluyen ciudades como Arica, Antofagasta, Calama, Coquimbo y Valparaíso; las zonas 3, 4, y 5 incluyen ciudades como Santiago, Talca, Temuco, Concepción, Chillán y Osorno; y por último, entre las zonas 6 y 7 se encuentran ciudades como Frutillar, Puerto Montt, Chiloé, y la Región de Aysén y Magallanes.</a:t>
            </a:r>
            <a:endParaRPr/>
          </a:p>
        </p:txBody>
      </p:sp>
      <p:sp>
        <p:nvSpPr>
          <p:cNvPr id="324" name="Google Shape;324;p29"/>
          <p:cNvSpPr txBox="1"/>
          <p:nvPr/>
        </p:nvSpPr>
        <p:spPr>
          <a:xfrm>
            <a:off x="5798546" y="1975003"/>
            <a:ext cx="982961"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400">
                <a:solidFill>
                  <a:srgbClr val="7F7F7F"/>
                </a:solidFill>
                <a:latin typeface="Corbel"/>
                <a:ea typeface="Corbel"/>
                <a:cs typeface="Corbel"/>
                <a:sym typeface="Corbel"/>
              </a:rPr>
              <a:t>ZONA 1- 2</a:t>
            </a:r>
            <a:endParaRPr/>
          </a:p>
        </p:txBody>
      </p:sp>
      <p:sp>
        <p:nvSpPr>
          <p:cNvPr id="325" name="Google Shape;325;p29"/>
          <p:cNvSpPr txBox="1"/>
          <p:nvPr/>
        </p:nvSpPr>
        <p:spPr>
          <a:xfrm>
            <a:off x="5809657" y="3099360"/>
            <a:ext cx="98135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400">
                <a:solidFill>
                  <a:srgbClr val="7F7F7F"/>
                </a:solidFill>
                <a:latin typeface="Corbel"/>
                <a:ea typeface="Corbel"/>
                <a:cs typeface="Corbel"/>
                <a:sym typeface="Corbel"/>
              </a:rPr>
              <a:t>ZONA 3- 5</a:t>
            </a:r>
            <a:endParaRPr/>
          </a:p>
        </p:txBody>
      </p:sp>
      <p:sp>
        <p:nvSpPr>
          <p:cNvPr id="326" name="Google Shape;326;p29"/>
          <p:cNvSpPr txBox="1"/>
          <p:nvPr/>
        </p:nvSpPr>
        <p:spPr>
          <a:xfrm>
            <a:off x="5809746" y="4190169"/>
            <a:ext cx="994183"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400">
                <a:solidFill>
                  <a:srgbClr val="7F7F7F"/>
                </a:solidFill>
                <a:latin typeface="Corbel"/>
                <a:ea typeface="Corbel"/>
                <a:cs typeface="Corbel"/>
                <a:sym typeface="Corbel"/>
              </a:rPr>
              <a:t>ZONA 6- 7</a:t>
            </a:r>
            <a:endParaRPr/>
          </a:p>
        </p:txBody>
      </p:sp>
      <p:cxnSp>
        <p:nvCxnSpPr>
          <p:cNvPr id="327" name="Google Shape;327;p29"/>
          <p:cNvCxnSpPr/>
          <p:nvPr/>
        </p:nvCxnSpPr>
        <p:spPr>
          <a:xfrm>
            <a:off x="5912689" y="4497946"/>
            <a:ext cx="1647210" cy="0"/>
          </a:xfrm>
          <a:prstGeom prst="straightConnector1">
            <a:avLst/>
          </a:prstGeom>
          <a:noFill/>
          <a:ln cap="rnd" cmpd="sng" w="38100">
            <a:solidFill>
              <a:srgbClr val="338EB1"/>
            </a:solidFill>
            <a:prstDash val="dot"/>
            <a:round/>
            <a:headEnd len="sm" w="sm" type="none"/>
            <a:tailEnd len="sm" w="sm" type="none"/>
          </a:ln>
        </p:spPr>
      </p:cxnSp>
      <p:cxnSp>
        <p:nvCxnSpPr>
          <p:cNvPr id="328" name="Google Shape;328;p29"/>
          <p:cNvCxnSpPr/>
          <p:nvPr/>
        </p:nvCxnSpPr>
        <p:spPr>
          <a:xfrm>
            <a:off x="5912689" y="3390361"/>
            <a:ext cx="1647210" cy="0"/>
          </a:xfrm>
          <a:prstGeom prst="straightConnector1">
            <a:avLst/>
          </a:prstGeom>
          <a:noFill/>
          <a:ln cap="rnd" cmpd="sng" w="38100">
            <a:solidFill>
              <a:srgbClr val="3AAFDE"/>
            </a:solidFill>
            <a:prstDash val="dot"/>
            <a:round/>
            <a:headEnd len="sm" w="sm" type="none"/>
            <a:tailEnd len="sm" w="sm" type="none"/>
          </a:ln>
        </p:spPr>
      </p:cxnSp>
      <p:cxnSp>
        <p:nvCxnSpPr>
          <p:cNvPr id="329" name="Google Shape;329;p29"/>
          <p:cNvCxnSpPr/>
          <p:nvPr/>
        </p:nvCxnSpPr>
        <p:spPr>
          <a:xfrm>
            <a:off x="5912689" y="2282780"/>
            <a:ext cx="1840393" cy="0"/>
          </a:xfrm>
          <a:prstGeom prst="straightConnector1">
            <a:avLst/>
          </a:prstGeom>
          <a:noFill/>
          <a:ln cap="rnd" cmpd="sng" w="38100">
            <a:solidFill>
              <a:srgbClr val="60D5EF"/>
            </a:solidFill>
            <a:prstDash val="dot"/>
            <a:round/>
            <a:headEnd len="sm" w="sm" type="none"/>
            <a:tailEnd len="sm" w="sm"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3" name="Shape 333"/>
        <p:cNvGrpSpPr/>
        <p:nvPr/>
      </p:nvGrpSpPr>
      <p:grpSpPr>
        <a:xfrm>
          <a:off x="0" y="0"/>
          <a:ext cx="0" cy="0"/>
          <a:chOff x="0" y="0"/>
          <a:chExt cx="0" cy="0"/>
        </a:xfrm>
      </p:grpSpPr>
      <p:sp>
        <p:nvSpPr>
          <p:cNvPr id="334" name="Google Shape;334;p30"/>
          <p:cNvSpPr txBox="1"/>
          <p:nvPr/>
        </p:nvSpPr>
        <p:spPr>
          <a:xfrm>
            <a:off x="595417" y="350427"/>
            <a:ext cx="6256143"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EFECTOS AMBIENTALES DEL USO DE LAS ENERGÍAS TRADICIONALES</a:t>
            </a:r>
            <a:endParaRPr b="0" i="0" sz="2400" u="none" cap="none" strike="noStrike">
              <a:solidFill>
                <a:srgbClr val="3AAFDE"/>
              </a:solidFill>
              <a:latin typeface="Calibri"/>
              <a:ea typeface="Calibri"/>
              <a:cs typeface="Calibri"/>
              <a:sym typeface="Calibri"/>
            </a:endParaRPr>
          </a:p>
        </p:txBody>
      </p:sp>
      <p:sp>
        <p:nvSpPr>
          <p:cNvPr id="335" name="Google Shape;335;p30"/>
          <p:cNvSpPr/>
          <p:nvPr/>
        </p:nvSpPr>
        <p:spPr>
          <a:xfrm>
            <a:off x="309232" y="3465389"/>
            <a:ext cx="8525531" cy="230832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2000">
                <a:solidFill>
                  <a:srgbClr val="3AAFDE"/>
                </a:solidFill>
                <a:latin typeface="Corbel"/>
                <a:ea typeface="Corbel"/>
                <a:cs typeface="Corbel"/>
                <a:sym typeface="Corbel"/>
              </a:rPr>
              <a:t>1. </a:t>
            </a:r>
            <a:r>
              <a:rPr lang="es-CL" sz="1600">
                <a:solidFill>
                  <a:srgbClr val="7F7F7F"/>
                </a:solidFill>
                <a:latin typeface="Corbel"/>
                <a:ea typeface="Corbel"/>
                <a:cs typeface="Corbel"/>
                <a:sym typeface="Corbel"/>
              </a:rPr>
              <a:t>Las energías tradicionales son aquellas cuya producción está basada en combustibles fósiles.</a:t>
            </a:r>
            <a:endParaRPr/>
          </a:p>
          <a:p>
            <a:pPr indent="-241300" lvl="0" marL="342900" marR="0" rtl="0" algn="ctr">
              <a:spcBef>
                <a:spcPts val="0"/>
              </a:spcBef>
              <a:spcAft>
                <a:spcPts val="0"/>
              </a:spcAft>
              <a:buClr>
                <a:schemeClr val="dk1"/>
              </a:buClr>
              <a:buSzPts val="1600"/>
              <a:buFont typeface="Calibri"/>
              <a:buNone/>
            </a:pPr>
            <a:r>
              <a:t/>
            </a:r>
            <a:endParaRPr sz="1600">
              <a:solidFill>
                <a:srgbClr val="7F7F7F"/>
              </a:solidFill>
              <a:latin typeface="Corbel"/>
              <a:ea typeface="Corbel"/>
              <a:cs typeface="Corbel"/>
              <a:sym typeface="Corbel"/>
            </a:endParaRPr>
          </a:p>
          <a:p>
            <a:pPr indent="0" lvl="0" marL="0" marR="0" rtl="0" algn="ctr">
              <a:spcBef>
                <a:spcPts val="0"/>
              </a:spcBef>
              <a:spcAft>
                <a:spcPts val="0"/>
              </a:spcAft>
              <a:buNone/>
            </a:pPr>
            <a:r>
              <a:rPr b="1" lang="es-CL" sz="2000">
                <a:solidFill>
                  <a:srgbClr val="3AAFDE"/>
                </a:solidFill>
                <a:latin typeface="Corbel"/>
                <a:ea typeface="Corbel"/>
                <a:cs typeface="Corbel"/>
                <a:sym typeface="Corbel"/>
              </a:rPr>
              <a:t>2. </a:t>
            </a:r>
            <a:r>
              <a:rPr lang="es-CL" sz="1600">
                <a:solidFill>
                  <a:srgbClr val="7F7F7F"/>
                </a:solidFill>
                <a:latin typeface="Corbel"/>
                <a:ea typeface="Corbel"/>
                <a:cs typeface="Corbel"/>
                <a:sym typeface="Corbel"/>
              </a:rPr>
              <a:t>Son las más utilizadas tanto a nivel mundial como nacional.</a:t>
            </a:r>
            <a:endParaRPr/>
          </a:p>
          <a:p>
            <a:pPr indent="0" lvl="0" marL="0" marR="0" rtl="0" algn="ctr">
              <a:spcBef>
                <a:spcPts val="0"/>
              </a:spcBef>
              <a:spcAft>
                <a:spcPts val="0"/>
              </a:spcAft>
              <a:buNone/>
            </a:pPr>
            <a:r>
              <a:t/>
            </a:r>
            <a:endParaRPr sz="1600">
              <a:solidFill>
                <a:srgbClr val="7F7F7F"/>
              </a:solidFill>
              <a:latin typeface="Corbel"/>
              <a:ea typeface="Corbel"/>
              <a:cs typeface="Corbel"/>
              <a:sym typeface="Corbel"/>
            </a:endParaRPr>
          </a:p>
          <a:p>
            <a:pPr indent="0" lvl="0" marL="0" marR="0" rtl="0" algn="ctr">
              <a:spcBef>
                <a:spcPts val="0"/>
              </a:spcBef>
              <a:spcAft>
                <a:spcPts val="0"/>
              </a:spcAft>
              <a:buNone/>
            </a:pPr>
            <a:r>
              <a:rPr b="1" lang="es-CL" sz="2000">
                <a:solidFill>
                  <a:srgbClr val="3AAFDE"/>
                </a:solidFill>
                <a:latin typeface="Corbel"/>
                <a:ea typeface="Corbel"/>
                <a:cs typeface="Corbel"/>
                <a:sym typeface="Corbel"/>
              </a:rPr>
              <a:t>3. </a:t>
            </a:r>
            <a:r>
              <a:rPr lang="es-CL" sz="1600">
                <a:solidFill>
                  <a:srgbClr val="7F7F7F"/>
                </a:solidFill>
                <a:latin typeface="Corbel"/>
                <a:ea typeface="Corbel"/>
                <a:cs typeface="Corbel"/>
                <a:sym typeface="Corbel"/>
              </a:rPr>
              <a:t>Los combustibles fósiles en algún momento se terminarán y las generaciones que vienen quedarán sin este tipo de energías; es decir, no son durables en el tiempo.</a:t>
            </a:r>
            <a:endParaRPr/>
          </a:p>
          <a:p>
            <a:pPr indent="0" lvl="0" marL="0" marR="0" rtl="0" algn="ctr">
              <a:spcBef>
                <a:spcPts val="0"/>
              </a:spcBef>
              <a:spcAft>
                <a:spcPts val="0"/>
              </a:spcAft>
              <a:buNone/>
            </a:pPr>
            <a:r>
              <a:t/>
            </a:r>
            <a:endParaRPr sz="1600">
              <a:solidFill>
                <a:srgbClr val="7F7F7F"/>
              </a:solidFill>
              <a:latin typeface="Corbel"/>
              <a:ea typeface="Corbel"/>
              <a:cs typeface="Corbel"/>
              <a:sym typeface="Corbel"/>
            </a:endParaRPr>
          </a:p>
          <a:p>
            <a:pPr indent="0" lvl="0" marL="0" marR="0" rtl="0" algn="ctr">
              <a:spcBef>
                <a:spcPts val="0"/>
              </a:spcBef>
              <a:spcAft>
                <a:spcPts val="0"/>
              </a:spcAft>
              <a:buNone/>
            </a:pPr>
            <a:r>
              <a:rPr b="1" lang="es-CL" sz="2000">
                <a:solidFill>
                  <a:srgbClr val="3AAFDE"/>
                </a:solidFill>
                <a:latin typeface="Corbel"/>
                <a:ea typeface="Corbel"/>
                <a:cs typeface="Corbel"/>
                <a:sym typeface="Corbel"/>
              </a:rPr>
              <a:t>4. </a:t>
            </a:r>
            <a:r>
              <a:rPr lang="es-CL" sz="1600">
                <a:solidFill>
                  <a:srgbClr val="7F7F7F"/>
                </a:solidFill>
                <a:latin typeface="Corbel"/>
                <a:ea typeface="Corbel"/>
                <a:cs typeface="Corbel"/>
                <a:sym typeface="Corbel"/>
              </a:rPr>
              <a:t>Las emisiones producidas por estas energías son gases con efecto invernadero. </a:t>
            </a:r>
            <a:endParaRPr/>
          </a:p>
        </p:txBody>
      </p:sp>
      <p:sp>
        <p:nvSpPr>
          <p:cNvPr id="336" name="Google Shape;336;p30"/>
          <p:cNvSpPr txBox="1"/>
          <p:nvPr/>
        </p:nvSpPr>
        <p:spPr>
          <a:xfrm>
            <a:off x="4956362" y="5883756"/>
            <a:ext cx="3466783"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del docente “Energía eléctrica en Chile”.  </a:t>
            </a:r>
            <a:endParaRPr/>
          </a:p>
        </p:txBody>
      </p:sp>
      <p:pic>
        <p:nvPicPr>
          <p:cNvPr id="337" name="Google Shape;337;p30"/>
          <p:cNvPicPr preferRelativeResize="0"/>
          <p:nvPr/>
        </p:nvPicPr>
        <p:blipFill rotWithShape="1">
          <a:blip r:embed="rId4">
            <a:alphaModFix/>
          </a:blip>
          <a:srcRect b="0" l="0" r="0" t="0"/>
          <a:stretch/>
        </p:blipFill>
        <p:spPr>
          <a:xfrm>
            <a:off x="2114947" y="1304320"/>
            <a:ext cx="1898812" cy="1930235"/>
          </a:xfrm>
          <a:prstGeom prst="rect">
            <a:avLst/>
          </a:prstGeom>
          <a:noFill/>
          <a:ln>
            <a:noFill/>
          </a:ln>
        </p:spPr>
      </p:pic>
      <p:pic>
        <p:nvPicPr>
          <p:cNvPr id="338" name="Google Shape;338;p30"/>
          <p:cNvPicPr preferRelativeResize="0"/>
          <p:nvPr/>
        </p:nvPicPr>
        <p:blipFill rotWithShape="1">
          <a:blip r:embed="rId5">
            <a:alphaModFix/>
          </a:blip>
          <a:srcRect b="0" l="0" r="0" t="0"/>
          <a:stretch/>
        </p:blipFill>
        <p:spPr>
          <a:xfrm>
            <a:off x="5130243" y="1294950"/>
            <a:ext cx="1894323" cy="1930234"/>
          </a:xfrm>
          <a:prstGeom prst="rect">
            <a:avLst/>
          </a:prstGeom>
          <a:noFill/>
          <a:ln>
            <a:noFill/>
          </a:ln>
        </p:spPr>
      </p:pic>
      <p:pic>
        <p:nvPicPr>
          <p:cNvPr id="339" name="Google Shape;339;p30"/>
          <p:cNvPicPr preferRelativeResize="0"/>
          <p:nvPr/>
        </p:nvPicPr>
        <p:blipFill rotWithShape="1">
          <a:blip r:embed="rId6">
            <a:alphaModFix/>
          </a:blip>
          <a:srcRect b="0" l="0" r="0" t="0"/>
          <a:stretch/>
        </p:blipFill>
        <p:spPr>
          <a:xfrm>
            <a:off x="3624835" y="1308491"/>
            <a:ext cx="1894323" cy="193023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3" name="Shape 343"/>
        <p:cNvGrpSpPr/>
        <p:nvPr/>
      </p:nvGrpSpPr>
      <p:grpSpPr>
        <a:xfrm>
          <a:off x="0" y="0"/>
          <a:ext cx="0" cy="0"/>
          <a:chOff x="0" y="0"/>
          <a:chExt cx="0" cy="0"/>
        </a:xfrm>
      </p:grpSpPr>
      <p:sp>
        <p:nvSpPr>
          <p:cNvPr id="344" name="Google Shape;344;p31"/>
          <p:cNvSpPr txBox="1"/>
          <p:nvPr/>
        </p:nvSpPr>
        <p:spPr>
          <a:xfrm>
            <a:off x="595417" y="350427"/>
            <a:ext cx="6256143"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ENERGÍAS NO TRADICIONALES</a:t>
            </a:r>
            <a:endParaRPr b="0" i="0" sz="2400" u="none" cap="none" strike="noStrike">
              <a:solidFill>
                <a:srgbClr val="3AAFDE"/>
              </a:solidFill>
              <a:latin typeface="Calibri"/>
              <a:ea typeface="Calibri"/>
              <a:cs typeface="Calibri"/>
              <a:sym typeface="Calibri"/>
            </a:endParaRPr>
          </a:p>
        </p:txBody>
      </p:sp>
      <p:grpSp>
        <p:nvGrpSpPr>
          <p:cNvPr id="345" name="Google Shape;345;p31"/>
          <p:cNvGrpSpPr/>
          <p:nvPr/>
        </p:nvGrpSpPr>
        <p:grpSpPr>
          <a:xfrm>
            <a:off x="2114947" y="1294950"/>
            <a:ext cx="4909618" cy="1941493"/>
            <a:chOff x="2114947" y="1294950"/>
            <a:chExt cx="4909618" cy="1941493"/>
          </a:xfrm>
        </p:grpSpPr>
        <p:pic>
          <p:nvPicPr>
            <p:cNvPr id="346" name="Google Shape;346;p31"/>
            <p:cNvPicPr preferRelativeResize="0"/>
            <p:nvPr/>
          </p:nvPicPr>
          <p:blipFill rotWithShape="1">
            <a:blip r:embed="rId4">
              <a:alphaModFix/>
            </a:blip>
            <a:srcRect b="0" l="0" r="0" t="0"/>
            <a:stretch/>
          </p:blipFill>
          <p:spPr>
            <a:xfrm>
              <a:off x="2114947" y="1304320"/>
              <a:ext cx="1898812" cy="1930234"/>
            </a:xfrm>
            <a:prstGeom prst="rect">
              <a:avLst/>
            </a:prstGeom>
            <a:noFill/>
            <a:ln>
              <a:noFill/>
            </a:ln>
          </p:spPr>
        </p:pic>
        <p:pic>
          <p:nvPicPr>
            <p:cNvPr id="347" name="Google Shape;347;p31"/>
            <p:cNvPicPr preferRelativeResize="0"/>
            <p:nvPr/>
          </p:nvPicPr>
          <p:blipFill rotWithShape="1">
            <a:blip r:embed="rId5">
              <a:alphaModFix/>
            </a:blip>
            <a:srcRect b="0" l="0" r="0" t="0"/>
            <a:stretch/>
          </p:blipFill>
          <p:spPr>
            <a:xfrm>
              <a:off x="5130243" y="1294950"/>
              <a:ext cx="1894322" cy="1930234"/>
            </a:xfrm>
            <a:prstGeom prst="rect">
              <a:avLst/>
            </a:prstGeom>
            <a:noFill/>
            <a:ln>
              <a:noFill/>
            </a:ln>
          </p:spPr>
        </p:pic>
        <p:pic>
          <p:nvPicPr>
            <p:cNvPr id="348" name="Google Shape;348;p31"/>
            <p:cNvPicPr preferRelativeResize="0"/>
            <p:nvPr/>
          </p:nvPicPr>
          <p:blipFill rotWithShape="1">
            <a:blip r:embed="rId6">
              <a:alphaModFix/>
            </a:blip>
            <a:srcRect b="0" l="0" r="0" t="0"/>
            <a:stretch/>
          </p:blipFill>
          <p:spPr>
            <a:xfrm>
              <a:off x="3624835" y="1310772"/>
              <a:ext cx="1894323" cy="1925671"/>
            </a:xfrm>
            <a:prstGeom prst="rect">
              <a:avLst/>
            </a:prstGeom>
            <a:noFill/>
            <a:ln>
              <a:noFill/>
            </a:ln>
          </p:spPr>
        </p:pic>
      </p:grpSp>
      <p:sp>
        <p:nvSpPr>
          <p:cNvPr id="349" name="Google Shape;349;p31"/>
          <p:cNvSpPr/>
          <p:nvPr/>
        </p:nvSpPr>
        <p:spPr>
          <a:xfrm>
            <a:off x="309232" y="3465389"/>
            <a:ext cx="8525531" cy="175432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2000">
                <a:solidFill>
                  <a:srgbClr val="3AAFDE"/>
                </a:solidFill>
                <a:latin typeface="Corbel"/>
                <a:ea typeface="Corbel"/>
                <a:cs typeface="Corbel"/>
                <a:sym typeface="Corbel"/>
              </a:rPr>
              <a:t>1. </a:t>
            </a:r>
            <a:r>
              <a:rPr lang="es-CL" sz="1600">
                <a:solidFill>
                  <a:srgbClr val="7F7F7F"/>
                </a:solidFill>
                <a:latin typeface="Corbel"/>
                <a:ea typeface="Corbel"/>
                <a:cs typeface="Corbel"/>
                <a:sym typeface="Corbel"/>
              </a:rPr>
              <a:t>Entre las energías no tradicionales están las Energías Renovables No Convencionales (ERNC).</a:t>
            </a:r>
            <a:endParaRPr/>
          </a:p>
          <a:p>
            <a:pPr indent="-241300" lvl="0" marL="342900" marR="0" rtl="0" algn="ctr">
              <a:spcBef>
                <a:spcPts val="0"/>
              </a:spcBef>
              <a:spcAft>
                <a:spcPts val="0"/>
              </a:spcAft>
              <a:buClr>
                <a:schemeClr val="dk1"/>
              </a:buClr>
              <a:buSzPts val="1600"/>
              <a:buFont typeface="Calibri"/>
              <a:buNone/>
            </a:pPr>
            <a:r>
              <a:t/>
            </a:r>
            <a:endParaRPr sz="1600">
              <a:solidFill>
                <a:srgbClr val="7F7F7F"/>
              </a:solidFill>
              <a:latin typeface="Corbel"/>
              <a:ea typeface="Corbel"/>
              <a:cs typeface="Corbel"/>
              <a:sym typeface="Corbel"/>
            </a:endParaRPr>
          </a:p>
          <a:p>
            <a:pPr indent="0" lvl="0" marL="0" marR="0" rtl="0" algn="ctr">
              <a:spcBef>
                <a:spcPts val="0"/>
              </a:spcBef>
              <a:spcAft>
                <a:spcPts val="0"/>
              </a:spcAft>
              <a:buNone/>
            </a:pPr>
            <a:r>
              <a:rPr b="1" lang="es-CL" sz="2000">
                <a:solidFill>
                  <a:srgbClr val="3AAFDE"/>
                </a:solidFill>
                <a:latin typeface="Corbel"/>
                <a:ea typeface="Corbel"/>
                <a:cs typeface="Corbel"/>
                <a:sym typeface="Corbel"/>
              </a:rPr>
              <a:t>2. </a:t>
            </a:r>
            <a:r>
              <a:rPr lang="es-CL" sz="1600">
                <a:solidFill>
                  <a:srgbClr val="7F7F7F"/>
                </a:solidFill>
                <a:latin typeface="Corbel"/>
                <a:ea typeface="Corbel"/>
                <a:cs typeface="Corbel"/>
                <a:sym typeface="Corbel"/>
              </a:rPr>
              <a:t>Las ERNC son aquellas energías cuya producción no está basada en la combustión de fósiles, sino en recursos naturales inagotables.</a:t>
            </a:r>
            <a:endParaRPr/>
          </a:p>
          <a:p>
            <a:pPr indent="0" lvl="0" marL="0" marR="0" rtl="0" algn="ctr">
              <a:spcBef>
                <a:spcPts val="0"/>
              </a:spcBef>
              <a:spcAft>
                <a:spcPts val="0"/>
              </a:spcAft>
              <a:buNone/>
            </a:pPr>
            <a:r>
              <a:t/>
            </a:r>
            <a:endParaRPr sz="1600">
              <a:solidFill>
                <a:srgbClr val="7F7F7F"/>
              </a:solidFill>
              <a:latin typeface="Corbel"/>
              <a:ea typeface="Corbel"/>
              <a:cs typeface="Corbel"/>
              <a:sym typeface="Corbel"/>
            </a:endParaRPr>
          </a:p>
          <a:p>
            <a:pPr indent="0" lvl="0" marL="0" marR="0" rtl="0" algn="ctr">
              <a:spcBef>
                <a:spcPts val="0"/>
              </a:spcBef>
              <a:spcAft>
                <a:spcPts val="0"/>
              </a:spcAft>
              <a:buNone/>
            </a:pPr>
            <a:r>
              <a:rPr b="1" lang="es-CL" sz="2000">
                <a:solidFill>
                  <a:srgbClr val="3AAFDE"/>
                </a:solidFill>
                <a:latin typeface="Corbel"/>
                <a:ea typeface="Corbel"/>
                <a:cs typeface="Corbel"/>
                <a:sym typeface="Corbel"/>
              </a:rPr>
              <a:t>3. </a:t>
            </a:r>
            <a:r>
              <a:rPr lang="es-CL" sz="1600">
                <a:solidFill>
                  <a:srgbClr val="7F7F7F"/>
                </a:solidFill>
                <a:latin typeface="Corbel"/>
                <a:ea typeface="Corbel"/>
                <a:cs typeface="Corbel"/>
                <a:sym typeface="Corbel"/>
              </a:rPr>
              <a:t>Algunos ejemplos de ERNC son la geotérmica, la hidráulica, la solar y la eólica. </a:t>
            </a:r>
            <a:endParaRPr/>
          </a:p>
        </p:txBody>
      </p:sp>
      <p:sp>
        <p:nvSpPr>
          <p:cNvPr id="350" name="Google Shape;350;p31"/>
          <p:cNvSpPr txBox="1"/>
          <p:nvPr/>
        </p:nvSpPr>
        <p:spPr>
          <a:xfrm>
            <a:off x="4956362" y="5883756"/>
            <a:ext cx="3466783"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del docente “Energía eléctrica en Chile”.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4" name="Shape 354"/>
        <p:cNvGrpSpPr/>
        <p:nvPr/>
      </p:nvGrpSpPr>
      <p:grpSpPr>
        <a:xfrm>
          <a:off x="0" y="0"/>
          <a:ext cx="0" cy="0"/>
          <a:chOff x="0" y="0"/>
          <a:chExt cx="0" cy="0"/>
        </a:xfrm>
      </p:grpSpPr>
      <p:sp>
        <p:nvSpPr>
          <p:cNvPr id="355" name="Google Shape;355;p32"/>
          <p:cNvSpPr txBox="1"/>
          <p:nvPr/>
        </p:nvSpPr>
        <p:spPr>
          <a:xfrm>
            <a:off x="595417" y="350427"/>
            <a:ext cx="6256143"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ENERGÍA GEOTÉRMICA</a:t>
            </a:r>
            <a:endParaRPr b="0" i="0" sz="2400" u="none" cap="none" strike="noStrike">
              <a:solidFill>
                <a:srgbClr val="3AAFDE"/>
              </a:solidFill>
              <a:latin typeface="Calibri"/>
              <a:ea typeface="Calibri"/>
              <a:cs typeface="Calibri"/>
              <a:sym typeface="Calibri"/>
            </a:endParaRPr>
          </a:p>
        </p:txBody>
      </p:sp>
      <p:pic>
        <p:nvPicPr>
          <p:cNvPr id="356" name="Google Shape;356;p32"/>
          <p:cNvPicPr preferRelativeResize="0"/>
          <p:nvPr/>
        </p:nvPicPr>
        <p:blipFill rotWithShape="1">
          <a:blip r:embed="rId4">
            <a:alphaModFix/>
          </a:blip>
          <a:srcRect b="0" l="20663" r="7661" t="7791"/>
          <a:stretch/>
        </p:blipFill>
        <p:spPr>
          <a:xfrm>
            <a:off x="3947328" y="1426437"/>
            <a:ext cx="4979701" cy="4005125"/>
          </a:xfrm>
          <a:prstGeom prst="rect">
            <a:avLst/>
          </a:prstGeom>
          <a:noFill/>
          <a:ln>
            <a:noFill/>
          </a:ln>
        </p:spPr>
      </p:pic>
      <p:sp>
        <p:nvSpPr>
          <p:cNvPr id="357" name="Google Shape;357;p32"/>
          <p:cNvSpPr txBox="1"/>
          <p:nvPr/>
        </p:nvSpPr>
        <p:spPr>
          <a:xfrm>
            <a:off x="1427017" y="5820984"/>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5: “Esquema de funcionamiento de sistema geotérmico”</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Bustamante (2009), Guía de diseño para la Eficiencia Energética en la vivienda social</a:t>
            </a:r>
            <a:endParaRPr/>
          </a:p>
          <a:p>
            <a:pPr indent="0" lvl="0" marL="64135" marR="0" rtl="0" algn="r">
              <a:lnSpc>
                <a:spcPct val="100000"/>
              </a:lnSpc>
              <a:spcBef>
                <a:spcPts val="0"/>
              </a:spcBef>
              <a:spcAft>
                <a:spcPts val="0"/>
              </a:spcAft>
              <a:buClr>
                <a:srgbClr val="7F7F7F"/>
              </a:buClr>
              <a:buSzPts val="2590"/>
              <a:buFont typeface="Arial"/>
              <a:buNone/>
            </a:pPr>
            <a:r>
              <a:t/>
            </a:r>
            <a:endParaRPr i="1" sz="1200">
              <a:solidFill>
                <a:srgbClr val="7F7F7F"/>
              </a:solidFill>
              <a:latin typeface="Corbel"/>
              <a:ea typeface="Corbel"/>
              <a:cs typeface="Corbel"/>
              <a:sym typeface="Corbel"/>
            </a:endParaRPr>
          </a:p>
        </p:txBody>
      </p:sp>
      <p:sp>
        <p:nvSpPr>
          <p:cNvPr id="358" name="Google Shape;358;p32"/>
          <p:cNvSpPr txBox="1"/>
          <p:nvPr/>
        </p:nvSpPr>
        <p:spPr>
          <a:xfrm>
            <a:off x="595417" y="2225837"/>
            <a:ext cx="2745669" cy="2397411"/>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400">
                <a:solidFill>
                  <a:srgbClr val="7F7F7F"/>
                </a:solidFill>
                <a:latin typeface="Corbel"/>
                <a:ea typeface="Corbel"/>
                <a:cs typeface="Corbel"/>
                <a:sym typeface="Corbel"/>
              </a:rPr>
              <a:t>Utiliza el calor del subsuelo para controlar la temperatura de las edificaciones (precalientan el aire en invierno o lo preenfrían en verano) o del agua caliente sanitaria.</a:t>
            </a:r>
            <a:endParaRPr/>
          </a:p>
          <a:p>
            <a:pPr indent="0" lvl="0" marL="0" marR="0" rtl="0" algn="just">
              <a:lnSpc>
                <a:spcPct val="107000"/>
              </a:lnSpc>
              <a:spcBef>
                <a:spcPts val="0"/>
              </a:spcBef>
              <a:spcAft>
                <a:spcPts val="0"/>
              </a:spcAft>
              <a:buNone/>
            </a:pPr>
            <a:r>
              <a:rPr lang="es-CL" sz="1400">
                <a:solidFill>
                  <a:srgbClr val="7F7F7F"/>
                </a:solidFill>
                <a:latin typeface="Corbel"/>
                <a:ea typeface="Corbel"/>
                <a:cs typeface="Corbel"/>
                <a:sym typeface="Corbel"/>
              </a:rPr>
              <a:t>Este calor es aprovechado en centrales geotérmicas que extraen el calor de fuentes de altas temperaturas del subsuelo. </a:t>
            </a:r>
            <a:endParaRPr sz="1400">
              <a:solidFill>
                <a:srgbClr val="7F7F7F"/>
              </a:solidFill>
              <a:latin typeface="Corbel"/>
              <a:ea typeface="Corbel"/>
              <a:cs typeface="Corbel"/>
              <a:sym typeface="Corbe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2" name="Shape 362"/>
        <p:cNvGrpSpPr/>
        <p:nvPr/>
      </p:nvGrpSpPr>
      <p:grpSpPr>
        <a:xfrm>
          <a:off x="0" y="0"/>
          <a:ext cx="0" cy="0"/>
          <a:chOff x="0" y="0"/>
          <a:chExt cx="0" cy="0"/>
        </a:xfrm>
      </p:grpSpPr>
      <p:sp>
        <p:nvSpPr>
          <p:cNvPr id="363" name="Google Shape;363;p33"/>
          <p:cNvSpPr txBox="1"/>
          <p:nvPr/>
        </p:nvSpPr>
        <p:spPr>
          <a:xfrm>
            <a:off x="595417" y="350427"/>
            <a:ext cx="6256143"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ENERGÍA MINI-HIDRÁULICA</a:t>
            </a:r>
            <a:endParaRPr b="0" i="0" sz="2400" u="none" cap="none" strike="noStrike">
              <a:solidFill>
                <a:srgbClr val="3AAFDE"/>
              </a:solidFill>
              <a:latin typeface="Calibri"/>
              <a:ea typeface="Calibri"/>
              <a:cs typeface="Calibri"/>
              <a:sym typeface="Calibri"/>
            </a:endParaRPr>
          </a:p>
        </p:txBody>
      </p:sp>
      <p:sp>
        <p:nvSpPr>
          <p:cNvPr id="364" name="Google Shape;364;p33"/>
          <p:cNvSpPr txBox="1"/>
          <p:nvPr/>
        </p:nvSpPr>
        <p:spPr>
          <a:xfrm>
            <a:off x="1427017" y="5943598"/>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6: “Esquema de funcionamiento de minicentral hidráulica”</a:t>
            </a:r>
            <a:endParaRPr/>
          </a:p>
        </p:txBody>
      </p:sp>
      <p:sp>
        <p:nvSpPr>
          <p:cNvPr id="365" name="Google Shape;365;p33"/>
          <p:cNvSpPr txBox="1"/>
          <p:nvPr/>
        </p:nvSpPr>
        <p:spPr>
          <a:xfrm>
            <a:off x="595417" y="1999782"/>
            <a:ext cx="2745669" cy="2858434"/>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400">
                <a:solidFill>
                  <a:srgbClr val="7F7F7F"/>
                </a:solidFill>
                <a:latin typeface="Corbel"/>
                <a:ea typeface="Corbel"/>
                <a:cs typeface="Corbel"/>
                <a:sym typeface="Corbel"/>
              </a:rPr>
              <a:t>La energía hidráulica aprovecha la transformación de la energía potencial en energía cinética durante la caída del agua, accionando una turbina.</a:t>
            </a:r>
            <a:endParaRPr/>
          </a:p>
          <a:p>
            <a:pPr indent="0" lvl="0" marL="0" marR="0" rtl="0" algn="just">
              <a:lnSpc>
                <a:spcPct val="107000"/>
              </a:lnSpc>
              <a:spcBef>
                <a:spcPts val="0"/>
              </a:spcBef>
              <a:spcAft>
                <a:spcPts val="0"/>
              </a:spcAft>
              <a:buNone/>
            </a:pPr>
            <a:r>
              <a:rPr lang="es-CL" sz="1400">
                <a:solidFill>
                  <a:srgbClr val="7F7F7F"/>
                </a:solidFill>
                <a:latin typeface="Corbel"/>
                <a:ea typeface="Corbel"/>
                <a:cs typeface="Corbel"/>
                <a:sym typeface="Corbel"/>
              </a:rPr>
              <a:t>Como ERNC se considera solamente las centrales mini-hidráulicas, que producen hasta un rango de 5MW-10MW según el país, pues las grandes centrales hidroeléctricas generan un impacto negativo en el ambiente. </a:t>
            </a:r>
            <a:endParaRPr/>
          </a:p>
        </p:txBody>
      </p:sp>
      <p:pic>
        <p:nvPicPr>
          <p:cNvPr id="366" name="Google Shape;366;p33"/>
          <p:cNvPicPr preferRelativeResize="0"/>
          <p:nvPr/>
        </p:nvPicPr>
        <p:blipFill rotWithShape="1">
          <a:blip r:embed="rId4">
            <a:alphaModFix/>
          </a:blip>
          <a:srcRect b="2549" l="9553" r="25804" t="11885"/>
          <a:stretch/>
        </p:blipFill>
        <p:spPr>
          <a:xfrm>
            <a:off x="3910845" y="1426437"/>
            <a:ext cx="4938910" cy="40051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0" name="Shape 370"/>
        <p:cNvGrpSpPr/>
        <p:nvPr/>
      </p:nvGrpSpPr>
      <p:grpSpPr>
        <a:xfrm>
          <a:off x="0" y="0"/>
          <a:ext cx="0" cy="0"/>
          <a:chOff x="0" y="0"/>
          <a:chExt cx="0" cy="0"/>
        </a:xfrm>
      </p:grpSpPr>
      <p:sp>
        <p:nvSpPr>
          <p:cNvPr id="371" name="Google Shape;371;p34"/>
          <p:cNvSpPr txBox="1"/>
          <p:nvPr/>
        </p:nvSpPr>
        <p:spPr>
          <a:xfrm>
            <a:off x="595417" y="350427"/>
            <a:ext cx="6256143"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ENERGÍA EÓLICA</a:t>
            </a:r>
            <a:endParaRPr b="0" i="0" sz="2400" u="none" cap="none" strike="noStrike">
              <a:solidFill>
                <a:srgbClr val="3AAFDE"/>
              </a:solidFill>
              <a:latin typeface="Calibri"/>
              <a:ea typeface="Calibri"/>
              <a:cs typeface="Calibri"/>
              <a:sym typeface="Calibri"/>
            </a:endParaRPr>
          </a:p>
        </p:txBody>
      </p:sp>
      <p:sp>
        <p:nvSpPr>
          <p:cNvPr id="372" name="Google Shape;372;p34"/>
          <p:cNvSpPr txBox="1"/>
          <p:nvPr/>
        </p:nvSpPr>
        <p:spPr>
          <a:xfrm>
            <a:off x="1427017" y="5801929"/>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7: “Generadores de electricidad con energía eólica”</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del docente “Energía eléctrica en Chile”.  </a:t>
            </a:r>
            <a:endParaRPr/>
          </a:p>
          <a:p>
            <a:pPr indent="0" lvl="0" marL="64135" marR="0" rtl="0" algn="r">
              <a:lnSpc>
                <a:spcPct val="100000"/>
              </a:lnSpc>
              <a:spcBef>
                <a:spcPts val="0"/>
              </a:spcBef>
              <a:spcAft>
                <a:spcPts val="0"/>
              </a:spcAft>
              <a:buClr>
                <a:srgbClr val="7F7F7F"/>
              </a:buClr>
              <a:buSzPts val="2590"/>
              <a:buFont typeface="Arial"/>
              <a:buNone/>
            </a:pPr>
            <a:r>
              <a:t/>
            </a:r>
            <a:endParaRPr i="1" sz="1200">
              <a:solidFill>
                <a:srgbClr val="7F7F7F"/>
              </a:solidFill>
              <a:latin typeface="Corbel"/>
              <a:ea typeface="Corbel"/>
              <a:cs typeface="Corbel"/>
              <a:sym typeface="Corbel"/>
            </a:endParaRPr>
          </a:p>
        </p:txBody>
      </p:sp>
      <p:sp>
        <p:nvSpPr>
          <p:cNvPr id="373" name="Google Shape;373;p34"/>
          <p:cNvSpPr txBox="1"/>
          <p:nvPr/>
        </p:nvSpPr>
        <p:spPr>
          <a:xfrm>
            <a:off x="595417" y="1884525"/>
            <a:ext cx="2745669" cy="3088947"/>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400">
                <a:solidFill>
                  <a:srgbClr val="7F7F7F"/>
                </a:solidFill>
                <a:latin typeface="Corbel"/>
                <a:ea typeface="Corbel"/>
                <a:cs typeface="Corbel"/>
                <a:sym typeface="Corbel"/>
              </a:rPr>
              <a:t>Utiliza la fuerza del viento. </a:t>
            </a:r>
            <a:endParaRPr/>
          </a:p>
          <a:p>
            <a:pPr indent="0" lvl="0" marL="0" marR="0" rtl="0" algn="just">
              <a:lnSpc>
                <a:spcPct val="107000"/>
              </a:lnSpc>
              <a:spcBef>
                <a:spcPts val="0"/>
              </a:spcBef>
              <a:spcAft>
                <a:spcPts val="0"/>
              </a:spcAft>
              <a:buNone/>
            </a:pPr>
            <a:r>
              <a:rPr lang="es-CL" sz="1400">
                <a:solidFill>
                  <a:srgbClr val="7F7F7F"/>
                </a:solidFill>
                <a:latin typeface="Corbel"/>
                <a:ea typeface="Corbel"/>
                <a:cs typeface="Corbel"/>
                <a:sym typeface="Corbel"/>
              </a:rPr>
              <a:t>La forma más común de obtenerla es por medio de los conocidos molinos de viento. Las aspas giran gracias al viento que hay en el lugar y así transforman esa energía cinética del viento en energía mecánica y, posteriormente, en energía eléctrica. Hace 10 años  casi no había generación de energía eólica en Chile, pero últimamente ha aumentado su producción.</a:t>
            </a:r>
            <a:endParaRPr/>
          </a:p>
        </p:txBody>
      </p:sp>
      <p:pic>
        <p:nvPicPr>
          <p:cNvPr id="374" name="Google Shape;374;p34"/>
          <p:cNvPicPr preferRelativeResize="0"/>
          <p:nvPr/>
        </p:nvPicPr>
        <p:blipFill rotWithShape="1">
          <a:blip r:embed="rId4">
            <a:alphaModFix/>
          </a:blip>
          <a:srcRect b="0" l="0" r="0" t="0"/>
          <a:stretch/>
        </p:blipFill>
        <p:spPr>
          <a:xfrm>
            <a:off x="4227185" y="1450391"/>
            <a:ext cx="3883590" cy="395721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8" name="Shape 378"/>
        <p:cNvGrpSpPr/>
        <p:nvPr/>
      </p:nvGrpSpPr>
      <p:grpSpPr>
        <a:xfrm>
          <a:off x="0" y="0"/>
          <a:ext cx="0" cy="0"/>
          <a:chOff x="0" y="0"/>
          <a:chExt cx="0" cy="0"/>
        </a:xfrm>
      </p:grpSpPr>
      <p:sp>
        <p:nvSpPr>
          <p:cNvPr id="379" name="Google Shape;379;p35"/>
          <p:cNvSpPr txBox="1"/>
          <p:nvPr/>
        </p:nvSpPr>
        <p:spPr>
          <a:xfrm>
            <a:off x="595417" y="350427"/>
            <a:ext cx="6256143"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ENERGÍA SOLAR</a:t>
            </a:r>
            <a:endParaRPr b="0" i="0" sz="2400" u="none" cap="none" strike="noStrike">
              <a:solidFill>
                <a:srgbClr val="3AAFDE"/>
              </a:solidFill>
              <a:latin typeface="Calibri"/>
              <a:ea typeface="Calibri"/>
              <a:cs typeface="Calibri"/>
              <a:sym typeface="Calibri"/>
            </a:endParaRPr>
          </a:p>
        </p:txBody>
      </p:sp>
      <p:sp>
        <p:nvSpPr>
          <p:cNvPr id="380" name="Google Shape;380;p35"/>
          <p:cNvSpPr txBox="1"/>
          <p:nvPr/>
        </p:nvSpPr>
        <p:spPr>
          <a:xfrm>
            <a:off x="1427017" y="5801929"/>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8: “Esquema de un sistema solar térmico activo para agua caliente sanitaria”</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del docente “Energía eléctrica en Chile”.  </a:t>
            </a:r>
            <a:endParaRPr/>
          </a:p>
          <a:p>
            <a:pPr indent="0" lvl="0" marL="64135" marR="0" rtl="0" algn="r">
              <a:lnSpc>
                <a:spcPct val="100000"/>
              </a:lnSpc>
              <a:spcBef>
                <a:spcPts val="0"/>
              </a:spcBef>
              <a:spcAft>
                <a:spcPts val="0"/>
              </a:spcAft>
              <a:buClr>
                <a:srgbClr val="7F7F7F"/>
              </a:buClr>
              <a:buSzPts val="2590"/>
              <a:buFont typeface="Arial"/>
              <a:buNone/>
            </a:pPr>
            <a:r>
              <a:t/>
            </a:r>
            <a:endParaRPr i="1" sz="1200">
              <a:solidFill>
                <a:srgbClr val="7F7F7F"/>
              </a:solidFill>
              <a:latin typeface="Corbel"/>
              <a:ea typeface="Corbel"/>
              <a:cs typeface="Corbel"/>
              <a:sym typeface="Corbel"/>
            </a:endParaRPr>
          </a:p>
        </p:txBody>
      </p:sp>
      <p:sp>
        <p:nvSpPr>
          <p:cNvPr id="381" name="Google Shape;381;p35"/>
          <p:cNvSpPr txBox="1"/>
          <p:nvPr/>
        </p:nvSpPr>
        <p:spPr>
          <a:xfrm>
            <a:off x="595417" y="1884525"/>
            <a:ext cx="2745669" cy="354997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400">
                <a:solidFill>
                  <a:srgbClr val="7F7F7F"/>
                </a:solidFill>
                <a:latin typeface="Corbel"/>
                <a:ea typeface="Corbel"/>
                <a:cs typeface="Corbel"/>
                <a:sym typeface="Corbel"/>
              </a:rPr>
              <a:t>Utiliza la energía proveniente de la radiación del sol. </a:t>
            </a:r>
            <a:endParaRPr/>
          </a:p>
          <a:p>
            <a:pPr indent="0" lvl="0" marL="0" marR="0" rtl="0" algn="just">
              <a:lnSpc>
                <a:spcPct val="107000"/>
              </a:lnSpc>
              <a:spcBef>
                <a:spcPts val="0"/>
              </a:spcBef>
              <a:spcAft>
                <a:spcPts val="0"/>
              </a:spcAft>
              <a:buNone/>
            </a:pPr>
            <a:r>
              <a:rPr lang="es-CL" sz="1400">
                <a:solidFill>
                  <a:srgbClr val="7F7F7F"/>
                </a:solidFill>
                <a:latin typeface="Corbel"/>
                <a:ea typeface="Corbel"/>
                <a:cs typeface="Corbel"/>
                <a:sym typeface="Corbel"/>
              </a:rPr>
              <a:t>Entre estos sistemas se encuentran los paneles fotovoltaicos y los colectores solares térmicos activos y pasivos. En el caso de paneles fotovoltaicos, es posible su instalación en el sector residencial, motivo por el cual ya se ha comenzado a normar su uso y venta de la energía que producen.  Lo mismo ocurre con los sistemas solares térmicos para agua caliente sanitaria (ACS). </a:t>
            </a:r>
            <a:endParaRPr/>
          </a:p>
        </p:txBody>
      </p:sp>
      <p:pic>
        <p:nvPicPr>
          <p:cNvPr id="382" name="Google Shape;382;p35"/>
          <p:cNvPicPr preferRelativeResize="0"/>
          <p:nvPr/>
        </p:nvPicPr>
        <p:blipFill rotWithShape="1">
          <a:blip r:embed="rId4">
            <a:alphaModFix/>
          </a:blip>
          <a:srcRect b="14803" l="11436" r="19335" t="5394"/>
          <a:stretch/>
        </p:blipFill>
        <p:spPr>
          <a:xfrm>
            <a:off x="3730247" y="1645567"/>
            <a:ext cx="5069963" cy="356686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6" name="Shape 386"/>
        <p:cNvGrpSpPr/>
        <p:nvPr/>
      </p:nvGrpSpPr>
      <p:grpSpPr>
        <a:xfrm>
          <a:off x="0" y="0"/>
          <a:ext cx="0" cy="0"/>
          <a:chOff x="0" y="0"/>
          <a:chExt cx="0" cy="0"/>
        </a:xfrm>
      </p:grpSpPr>
      <p:sp>
        <p:nvSpPr>
          <p:cNvPr id="387" name="Google Shape;387;p36"/>
          <p:cNvSpPr txBox="1"/>
          <p:nvPr/>
        </p:nvSpPr>
        <p:spPr>
          <a:xfrm>
            <a:off x="595417" y="350427"/>
            <a:ext cx="6256143"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ENERGÍA SOLAR</a:t>
            </a:r>
            <a:endParaRPr b="0" i="0" sz="2400" u="none" cap="none" strike="noStrike">
              <a:solidFill>
                <a:srgbClr val="3AAFDE"/>
              </a:solidFill>
              <a:latin typeface="Calibri"/>
              <a:ea typeface="Calibri"/>
              <a:cs typeface="Calibri"/>
              <a:sym typeface="Calibri"/>
            </a:endParaRPr>
          </a:p>
        </p:txBody>
      </p:sp>
      <p:sp>
        <p:nvSpPr>
          <p:cNvPr id="388" name="Google Shape;388;p36"/>
          <p:cNvSpPr txBox="1"/>
          <p:nvPr/>
        </p:nvSpPr>
        <p:spPr>
          <a:xfrm>
            <a:off x="1427017" y="5801929"/>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9: “Esquema de funcionamiento de colector solar térmico pasivo para agua caliente sanitaria”</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del docente “Energía eléctrica en Chile”.  </a:t>
            </a:r>
            <a:endParaRPr/>
          </a:p>
          <a:p>
            <a:pPr indent="0" lvl="0" marL="64135" marR="0" rtl="0" algn="r">
              <a:lnSpc>
                <a:spcPct val="100000"/>
              </a:lnSpc>
              <a:spcBef>
                <a:spcPts val="0"/>
              </a:spcBef>
              <a:spcAft>
                <a:spcPts val="0"/>
              </a:spcAft>
              <a:buClr>
                <a:srgbClr val="7F7F7F"/>
              </a:buClr>
              <a:buSzPts val="2590"/>
              <a:buFont typeface="Arial"/>
              <a:buNone/>
            </a:pPr>
            <a:r>
              <a:t/>
            </a:r>
            <a:endParaRPr i="1" sz="1200">
              <a:solidFill>
                <a:srgbClr val="7F7F7F"/>
              </a:solidFill>
              <a:latin typeface="Corbel"/>
              <a:ea typeface="Corbel"/>
              <a:cs typeface="Corbel"/>
              <a:sym typeface="Corbel"/>
            </a:endParaRPr>
          </a:p>
        </p:txBody>
      </p:sp>
      <p:sp>
        <p:nvSpPr>
          <p:cNvPr id="389" name="Google Shape;389;p36"/>
          <p:cNvSpPr txBox="1"/>
          <p:nvPr/>
        </p:nvSpPr>
        <p:spPr>
          <a:xfrm>
            <a:off x="595417" y="1884525"/>
            <a:ext cx="8033428" cy="322805"/>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400">
                <a:solidFill>
                  <a:srgbClr val="7F7F7F"/>
                </a:solidFill>
                <a:latin typeface="Corbel"/>
                <a:ea typeface="Corbel"/>
                <a:cs typeface="Corbel"/>
                <a:sym typeface="Corbel"/>
              </a:rPr>
              <a:t>En la actualidad, la energía eléctrica fotovoltaica representa el 7% de la generación eléctrica total en Chile.</a:t>
            </a:r>
            <a:endParaRPr/>
          </a:p>
        </p:txBody>
      </p:sp>
      <p:grpSp>
        <p:nvGrpSpPr>
          <p:cNvPr id="390" name="Google Shape;390;p36"/>
          <p:cNvGrpSpPr/>
          <p:nvPr/>
        </p:nvGrpSpPr>
        <p:grpSpPr>
          <a:xfrm>
            <a:off x="1592887" y="2578801"/>
            <a:ext cx="5958225" cy="3082168"/>
            <a:chOff x="0" y="47625"/>
            <a:chExt cx="7248600" cy="3333274"/>
          </a:xfrm>
        </p:grpSpPr>
        <p:sp>
          <p:nvSpPr>
            <p:cNvPr id="391" name="Google Shape;391;p36"/>
            <p:cNvSpPr/>
            <p:nvPr/>
          </p:nvSpPr>
          <p:spPr>
            <a:xfrm>
              <a:off x="0" y="47625"/>
              <a:ext cx="7248600" cy="333325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pic>
          <p:nvPicPr>
            <p:cNvPr descr="Captura de pantalla 2018-10-12 a les 18.33.21.png" id="392" name="Google Shape;392;p36"/>
            <p:cNvPicPr preferRelativeResize="0"/>
            <p:nvPr/>
          </p:nvPicPr>
          <p:blipFill rotWithShape="1">
            <a:blip r:embed="rId4">
              <a:alphaModFix/>
            </a:blip>
            <a:srcRect b="10209" l="13536" r="12373" t="0"/>
            <a:stretch/>
          </p:blipFill>
          <p:spPr>
            <a:xfrm>
              <a:off x="0" y="47625"/>
              <a:ext cx="4400550" cy="3333274"/>
            </a:xfrm>
            <a:prstGeom prst="rect">
              <a:avLst/>
            </a:prstGeom>
            <a:noFill/>
            <a:ln>
              <a:noFill/>
            </a:ln>
          </p:spPr>
        </p:pic>
        <p:pic>
          <p:nvPicPr>
            <p:cNvPr descr="Captura de pantalla 2018-10-12 a les 18.33.38.png" id="393" name="Google Shape;393;p36"/>
            <p:cNvPicPr preferRelativeResize="0"/>
            <p:nvPr/>
          </p:nvPicPr>
          <p:blipFill rotWithShape="1">
            <a:blip r:embed="rId5">
              <a:alphaModFix/>
            </a:blip>
            <a:srcRect b="10599" l="21122" r="11501" t="29002"/>
            <a:stretch/>
          </p:blipFill>
          <p:spPr>
            <a:xfrm>
              <a:off x="4400550" y="752000"/>
              <a:ext cx="2847974" cy="1595724"/>
            </a:xfrm>
            <a:prstGeom prst="rect">
              <a:avLst/>
            </a:prstGeom>
            <a:noFill/>
            <a:ln>
              <a:noFill/>
            </a:ln>
          </p:spPr>
        </p:pic>
        <p:sp>
          <p:nvSpPr>
            <p:cNvPr id="394" name="Google Shape;394;p36"/>
            <p:cNvSpPr/>
            <p:nvPr/>
          </p:nvSpPr>
          <p:spPr>
            <a:xfrm>
              <a:off x="6515100" y="466725"/>
              <a:ext cx="733500" cy="6858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400">
                <a:solidFill>
                  <a:srgbClr val="000000"/>
                </a:solidFill>
                <a:latin typeface="Arial"/>
                <a:ea typeface="Arial"/>
                <a:cs typeface="Arial"/>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8" name="Shape 398"/>
        <p:cNvGrpSpPr/>
        <p:nvPr/>
      </p:nvGrpSpPr>
      <p:grpSpPr>
        <a:xfrm>
          <a:off x="0" y="0"/>
          <a:ext cx="0" cy="0"/>
          <a:chOff x="0" y="0"/>
          <a:chExt cx="0" cy="0"/>
        </a:xfrm>
      </p:grpSpPr>
      <p:sp>
        <p:nvSpPr>
          <p:cNvPr id="399" name="Google Shape;399;p37"/>
          <p:cNvSpPr txBox="1"/>
          <p:nvPr/>
        </p:nvSpPr>
        <p:spPr>
          <a:xfrm>
            <a:off x="1427017" y="5801929"/>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10: “Generación eléctrica (GWh) en Chile, 2018”</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del docente “Energía eléctrica en Chile”.  </a:t>
            </a:r>
            <a:endParaRPr/>
          </a:p>
          <a:p>
            <a:pPr indent="0" lvl="0" marL="64135" marR="0" rtl="0" algn="r">
              <a:lnSpc>
                <a:spcPct val="100000"/>
              </a:lnSpc>
              <a:spcBef>
                <a:spcPts val="0"/>
              </a:spcBef>
              <a:spcAft>
                <a:spcPts val="0"/>
              </a:spcAft>
              <a:buClr>
                <a:srgbClr val="7F7F7F"/>
              </a:buClr>
              <a:buSzPts val="2590"/>
              <a:buFont typeface="Arial"/>
              <a:buNone/>
            </a:pPr>
            <a:r>
              <a:t/>
            </a:r>
            <a:endParaRPr i="1" sz="1200">
              <a:solidFill>
                <a:srgbClr val="7F7F7F"/>
              </a:solidFill>
              <a:latin typeface="Corbel"/>
              <a:ea typeface="Corbel"/>
              <a:cs typeface="Corbel"/>
              <a:sym typeface="Corbel"/>
            </a:endParaRPr>
          </a:p>
        </p:txBody>
      </p:sp>
      <p:sp>
        <p:nvSpPr>
          <p:cNvPr id="400" name="Google Shape;400;p37"/>
          <p:cNvSpPr/>
          <p:nvPr/>
        </p:nvSpPr>
        <p:spPr>
          <a:xfrm>
            <a:off x="570311" y="948468"/>
            <a:ext cx="8003377" cy="156966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En la figura se puede observar que un 15,4% de las energías generadas en Chile son ERNC, que representan 998 GWh de un total de 6.482 GWh. Este porcentaje muestra que ha habido un aumento favorable de ERNC en Chile luego de la aprobación de las leyes 20.257 y 20.698 en 2010.  Para el mes de mayo de 2018, las leyes exigían 338 GWh de generación de energía con origen ERNC, y la inyección total fue de 954 GWh, lo cual representa un 282% de cumplimiento.</a:t>
            </a:r>
            <a:endParaRPr/>
          </a:p>
        </p:txBody>
      </p:sp>
      <p:pic>
        <p:nvPicPr>
          <p:cNvPr id="401" name="Google Shape;401;p37"/>
          <p:cNvPicPr preferRelativeResize="0"/>
          <p:nvPr/>
        </p:nvPicPr>
        <p:blipFill rotWithShape="1">
          <a:blip r:embed="rId4">
            <a:alphaModFix/>
          </a:blip>
          <a:srcRect b="3293" l="2469" r="49111" t="36268"/>
          <a:stretch/>
        </p:blipFill>
        <p:spPr>
          <a:xfrm>
            <a:off x="743956" y="2795874"/>
            <a:ext cx="3242619" cy="2518067"/>
          </a:xfrm>
          <a:prstGeom prst="rect">
            <a:avLst/>
          </a:prstGeom>
          <a:noFill/>
          <a:ln>
            <a:noFill/>
          </a:ln>
        </p:spPr>
      </p:pic>
      <p:pic>
        <p:nvPicPr>
          <p:cNvPr id="402" name="Google Shape;402;p37"/>
          <p:cNvPicPr preferRelativeResize="0"/>
          <p:nvPr/>
        </p:nvPicPr>
        <p:blipFill rotWithShape="1">
          <a:blip r:embed="rId5">
            <a:alphaModFix/>
          </a:blip>
          <a:srcRect b="3554" l="2019" r="32419" t="36708"/>
          <a:stretch/>
        </p:blipFill>
        <p:spPr>
          <a:xfrm>
            <a:off x="3986575" y="2795875"/>
            <a:ext cx="4463303" cy="251806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6" name="Shape 406"/>
        <p:cNvGrpSpPr/>
        <p:nvPr/>
      </p:nvGrpSpPr>
      <p:grpSpPr>
        <a:xfrm>
          <a:off x="0" y="0"/>
          <a:ext cx="0" cy="0"/>
          <a:chOff x="0" y="0"/>
          <a:chExt cx="0" cy="0"/>
        </a:xfrm>
      </p:grpSpPr>
      <p:sp>
        <p:nvSpPr>
          <p:cNvPr id="407" name="Google Shape;407;p38"/>
          <p:cNvSpPr txBox="1"/>
          <p:nvPr/>
        </p:nvSpPr>
        <p:spPr>
          <a:xfrm>
            <a:off x="1427017" y="5801929"/>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11: “Cumplimiento de Ley 20.257 y distribución de la inyección”</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del docente “Energía eléctrica en Chile”.  </a:t>
            </a:r>
            <a:endParaRPr/>
          </a:p>
          <a:p>
            <a:pPr indent="0" lvl="0" marL="64135" marR="0" rtl="0" algn="r">
              <a:lnSpc>
                <a:spcPct val="100000"/>
              </a:lnSpc>
              <a:spcBef>
                <a:spcPts val="0"/>
              </a:spcBef>
              <a:spcAft>
                <a:spcPts val="0"/>
              </a:spcAft>
              <a:buClr>
                <a:srgbClr val="7F7F7F"/>
              </a:buClr>
              <a:buSzPts val="2590"/>
              <a:buFont typeface="Arial"/>
              <a:buNone/>
            </a:pPr>
            <a:r>
              <a:t/>
            </a:r>
            <a:endParaRPr i="1" sz="1200">
              <a:solidFill>
                <a:srgbClr val="7F7F7F"/>
              </a:solidFill>
              <a:latin typeface="Corbel"/>
              <a:ea typeface="Corbel"/>
              <a:cs typeface="Corbel"/>
              <a:sym typeface="Corbel"/>
            </a:endParaRPr>
          </a:p>
        </p:txBody>
      </p:sp>
      <p:pic>
        <p:nvPicPr>
          <p:cNvPr id="408" name="Google Shape;408;p38"/>
          <p:cNvPicPr preferRelativeResize="0"/>
          <p:nvPr/>
        </p:nvPicPr>
        <p:blipFill rotWithShape="1">
          <a:blip r:embed="rId4">
            <a:alphaModFix/>
          </a:blip>
          <a:srcRect b="46862" l="23973" r="16935" t="11382"/>
          <a:stretch/>
        </p:blipFill>
        <p:spPr>
          <a:xfrm>
            <a:off x="635754" y="1596980"/>
            <a:ext cx="7872492" cy="332706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2" name="Shape 412"/>
        <p:cNvGrpSpPr/>
        <p:nvPr/>
      </p:nvGrpSpPr>
      <p:grpSpPr>
        <a:xfrm>
          <a:off x="0" y="0"/>
          <a:ext cx="0" cy="0"/>
          <a:chOff x="0" y="0"/>
          <a:chExt cx="0" cy="0"/>
        </a:xfrm>
      </p:grpSpPr>
      <p:sp>
        <p:nvSpPr>
          <p:cNvPr id="413" name="Google Shape;413;p39"/>
          <p:cNvSpPr txBox="1"/>
          <p:nvPr/>
        </p:nvSpPr>
        <p:spPr>
          <a:xfrm>
            <a:off x="1427017" y="5428445"/>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CNE (2018), Reporte Mensual ERNC CNE</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Elaboración propia. Fuente: CNE (2018), Reporte Mensual ERNC CNE</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CNE (2018), Reporte Mensual ERNC CNE</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del docente “Energía eléctrica en Chile”.  </a:t>
            </a:r>
            <a:endParaRPr/>
          </a:p>
          <a:p>
            <a:pPr indent="0" lvl="0" marL="64135" marR="0" rtl="0" algn="r">
              <a:lnSpc>
                <a:spcPct val="100000"/>
              </a:lnSpc>
              <a:spcBef>
                <a:spcPts val="0"/>
              </a:spcBef>
              <a:spcAft>
                <a:spcPts val="0"/>
              </a:spcAft>
              <a:buClr>
                <a:srgbClr val="7F7F7F"/>
              </a:buClr>
              <a:buSzPts val="2590"/>
              <a:buFont typeface="Arial"/>
              <a:buNone/>
            </a:pPr>
            <a:r>
              <a:t/>
            </a:r>
            <a:endParaRPr i="1" sz="1200">
              <a:solidFill>
                <a:srgbClr val="7F7F7F"/>
              </a:solidFill>
              <a:latin typeface="Corbel"/>
              <a:ea typeface="Corbel"/>
              <a:cs typeface="Corbel"/>
              <a:sym typeface="Corbel"/>
            </a:endParaRPr>
          </a:p>
        </p:txBody>
      </p:sp>
      <p:pic>
        <p:nvPicPr>
          <p:cNvPr id="414" name="Google Shape;414;p39"/>
          <p:cNvPicPr preferRelativeResize="0"/>
          <p:nvPr/>
        </p:nvPicPr>
        <p:blipFill rotWithShape="1">
          <a:blip r:embed="rId4">
            <a:alphaModFix/>
          </a:blip>
          <a:srcRect b="25055" l="27003" r="23091" t="28870"/>
          <a:stretch/>
        </p:blipFill>
        <p:spPr>
          <a:xfrm>
            <a:off x="1212664" y="1429555"/>
            <a:ext cx="6718671" cy="364432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8" name="Shape 418"/>
        <p:cNvGrpSpPr/>
        <p:nvPr/>
      </p:nvGrpSpPr>
      <p:grpSpPr>
        <a:xfrm>
          <a:off x="0" y="0"/>
          <a:ext cx="0" cy="0"/>
          <a:chOff x="0" y="0"/>
          <a:chExt cx="0" cy="0"/>
        </a:xfrm>
      </p:grpSpPr>
      <p:sp>
        <p:nvSpPr>
          <p:cNvPr id="419" name="Google Shape;419;p40"/>
          <p:cNvSpPr txBox="1"/>
          <p:nvPr/>
        </p:nvSpPr>
        <p:spPr>
          <a:xfrm>
            <a:off x="1427017" y="5801929"/>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12: “Detalle de composición de proyectos de generación eléctrica con RCA aprobada en MW”</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del docente “Energía eléctrica en Chile”.  </a:t>
            </a:r>
            <a:endParaRPr/>
          </a:p>
          <a:p>
            <a:pPr indent="0" lvl="0" marL="64135" marR="0" rtl="0" algn="r">
              <a:lnSpc>
                <a:spcPct val="100000"/>
              </a:lnSpc>
              <a:spcBef>
                <a:spcPts val="0"/>
              </a:spcBef>
              <a:spcAft>
                <a:spcPts val="0"/>
              </a:spcAft>
              <a:buClr>
                <a:srgbClr val="7F7F7F"/>
              </a:buClr>
              <a:buSzPts val="2590"/>
              <a:buFont typeface="Arial"/>
              <a:buNone/>
            </a:pPr>
            <a:r>
              <a:t/>
            </a:r>
            <a:endParaRPr i="1" sz="1200">
              <a:solidFill>
                <a:srgbClr val="7F7F7F"/>
              </a:solidFill>
              <a:latin typeface="Corbel"/>
              <a:ea typeface="Corbel"/>
              <a:cs typeface="Corbel"/>
              <a:sym typeface="Corbel"/>
            </a:endParaRPr>
          </a:p>
        </p:txBody>
      </p:sp>
      <p:sp>
        <p:nvSpPr>
          <p:cNvPr id="420" name="Google Shape;420;p40"/>
          <p:cNvSpPr/>
          <p:nvPr/>
        </p:nvSpPr>
        <p:spPr>
          <a:xfrm>
            <a:off x="570311" y="948468"/>
            <a:ext cx="8003377" cy="584775"/>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De los proyectos de generación eléctrica con RCA “Resolución de calidad ambiental favorable”, un 58% están referidos a energía solar para los próximos años.</a:t>
            </a:r>
            <a:endParaRPr/>
          </a:p>
        </p:txBody>
      </p:sp>
      <p:pic>
        <p:nvPicPr>
          <p:cNvPr id="421" name="Google Shape;421;p40"/>
          <p:cNvPicPr preferRelativeResize="0"/>
          <p:nvPr/>
        </p:nvPicPr>
        <p:blipFill rotWithShape="1">
          <a:blip r:embed="rId4">
            <a:alphaModFix/>
          </a:blip>
          <a:srcRect b="31350" l="9244" r="24297" t="28702"/>
          <a:stretch/>
        </p:blipFill>
        <p:spPr>
          <a:xfrm>
            <a:off x="787211" y="2246148"/>
            <a:ext cx="7569575" cy="28428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5" name="Shape 425"/>
        <p:cNvGrpSpPr/>
        <p:nvPr/>
      </p:nvGrpSpPr>
      <p:grpSpPr>
        <a:xfrm>
          <a:off x="0" y="0"/>
          <a:ext cx="0" cy="0"/>
          <a:chOff x="0" y="0"/>
          <a:chExt cx="0" cy="0"/>
        </a:xfrm>
      </p:grpSpPr>
      <p:sp>
        <p:nvSpPr>
          <p:cNvPr id="426" name="Google Shape;426;p41"/>
          <p:cNvSpPr txBox="1"/>
          <p:nvPr/>
        </p:nvSpPr>
        <p:spPr>
          <a:xfrm>
            <a:off x="595417" y="350427"/>
            <a:ext cx="6256143"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OTRAS ENERGÍAS RENOVABLES</a:t>
            </a:r>
            <a:endParaRPr b="0" i="0" sz="2400" u="none" cap="none" strike="noStrike">
              <a:solidFill>
                <a:srgbClr val="3AAFDE"/>
              </a:solidFill>
              <a:latin typeface="Calibri"/>
              <a:ea typeface="Calibri"/>
              <a:cs typeface="Calibri"/>
              <a:sym typeface="Calibri"/>
            </a:endParaRPr>
          </a:p>
        </p:txBody>
      </p:sp>
      <p:pic>
        <p:nvPicPr>
          <p:cNvPr id="427" name="Google Shape;427;p41"/>
          <p:cNvPicPr preferRelativeResize="0"/>
          <p:nvPr/>
        </p:nvPicPr>
        <p:blipFill rotWithShape="1">
          <a:blip r:embed="rId4">
            <a:alphaModFix/>
          </a:blip>
          <a:srcRect b="0" l="0" r="0" t="0"/>
          <a:stretch/>
        </p:blipFill>
        <p:spPr>
          <a:xfrm>
            <a:off x="6019033" y="1687131"/>
            <a:ext cx="2566249" cy="2608717"/>
          </a:xfrm>
          <a:prstGeom prst="rect">
            <a:avLst/>
          </a:prstGeom>
          <a:noFill/>
          <a:ln>
            <a:noFill/>
          </a:ln>
        </p:spPr>
      </p:pic>
      <p:pic>
        <p:nvPicPr>
          <p:cNvPr id="428" name="Google Shape;428;p41"/>
          <p:cNvPicPr preferRelativeResize="0"/>
          <p:nvPr/>
        </p:nvPicPr>
        <p:blipFill rotWithShape="1">
          <a:blip r:embed="rId5">
            <a:alphaModFix/>
          </a:blip>
          <a:srcRect b="0" l="0" r="0" t="0"/>
          <a:stretch/>
        </p:blipFill>
        <p:spPr>
          <a:xfrm>
            <a:off x="3229952" y="1687131"/>
            <a:ext cx="2566250" cy="2608717"/>
          </a:xfrm>
          <a:prstGeom prst="rect">
            <a:avLst/>
          </a:prstGeom>
          <a:noFill/>
          <a:ln>
            <a:noFill/>
          </a:ln>
        </p:spPr>
      </p:pic>
      <p:pic>
        <p:nvPicPr>
          <p:cNvPr id="429" name="Google Shape;429;p41"/>
          <p:cNvPicPr preferRelativeResize="0"/>
          <p:nvPr/>
        </p:nvPicPr>
        <p:blipFill rotWithShape="1">
          <a:blip r:embed="rId6">
            <a:alphaModFix/>
          </a:blip>
          <a:srcRect b="0" l="0" r="0" t="0"/>
          <a:stretch/>
        </p:blipFill>
        <p:spPr>
          <a:xfrm>
            <a:off x="440871" y="1687131"/>
            <a:ext cx="2566249" cy="2608717"/>
          </a:xfrm>
          <a:prstGeom prst="rect">
            <a:avLst/>
          </a:prstGeom>
          <a:noFill/>
          <a:ln>
            <a:noFill/>
          </a:ln>
        </p:spPr>
      </p:pic>
      <p:cxnSp>
        <p:nvCxnSpPr>
          <p:cNvPr id="430" name="Google Shape;430;p41"/>
          <p:cNvCxnSpPr/>
          <p:nvPr/>
        </p:nvCxnSpPr>
        <p:spPr>
          <a:xfrm>
            <a:off x="1722416" y="4295848"/>
            <a:ext cx="0" cy="605258"/>
          </a:xfrm>
          <a:prstGeom prst="straightConnector1">
            <a:avLst/>
          </a:prstGeom>
          <a:noFill/>
          <a:ln cap="rnd" cmpd="sng" w="38100">
            <a:solidFill>
              <a:srgbClr val="3AAFDE"/>
            </a:solidFill>
            <a:prstDash val="dot"/>
            <a:round/>
            <a:headEnd len="sm" w="sm" type="none"/>
            <a:tailEnd len="sm" w="sm" type="none"/>
          </a:ln>
        </p:spPr>
      </p:cxnSp>
      <p:sp>
        <p:nvSpPr>
          <p:cNvPr id="431" name="Google Shape;431;p41"/>
          <p:cNvSpPr txBox="1"/>
          <p:nvPr/>
        </p:nvSpPr>
        <p:spPr>
          <a:xfrm>
            <a:off x="615779" y="4914690"/>
            <a:ext cx="2219327"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400">
                <a:solidFill>
                  <a:srgbClr val="7F7F7F"/>
                </a:solidFill>
                <a:latin typeface="Corbel"/>
                <a:ea typeface="Corbel"/>
                <a:cs typeface="Corbel"/>
                <a:sym typeface="Corbel"/>
              </a:rPr>
              <a:t>ENERGÍA MAREOMOTRIZ</a:t>
            </a:r>
            <a:endParaRPr/>
          </a:p>
        </p:txBody>
      </p:sp>
      <p:cxnSp>
        <p:nvCxnSpPr>
          <p:cNvPr id="432" name="Google Shape;432;p41"/>
          <p:cNvCxnSpPr/>
          <p:nvPr/>
        </p:nvCxnSpPr>
        <p:spPr>
          <a:xfrm>
            <a:off x="4504253" y="4295848"/>
            <a:ext cx="0" cy="605258"/>
          </a:xfrm>
          <a:prstGeom prst="straightConnector1">
            <a:avLst/>
          </a:prstGeom>
          <a:noFill/>
          <a:ln cap="rnd" cmpd="sng" w="38100">
            <a:solidFill>
              <a:srgbClr val="3AAFDE"/>
            </a:solidFill>
            <a:prstDash val="dot"/>
            <a:round/>
            <a:headEnd len="sm" w="sm" type="none"/>
            <a:tailEnd len="sm" w="sm" type="none"/>
          </a:ln>
        </p:spPr>
      </p:cxnSp>
      <p:sp>
        <p:nvSpPr>
          <p:cNvPr id="433" name="Google Shape;433;p41"/>
          <p:cNvSpPr txBox="1"/>
          <p:nvPr/>
        </p:nvSpPr>
        <p:spPr>
          <a:xfrm>
            <a:off x="3487496" y="4914690"/>
            <a:ext cx="2065052"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ENERGÍA UNDIMOTRIZ </a:t>
            </a:r>
            <a:endParaRPr/>
          </a:p>
          <a:p>
            <a:pPr indent="0" lvl="0" marL="0" marR="0" rtl="0" algn="ctr">
              <a:spcBef>
                <a:spcPts val="0"/>
              </a:spcBef>
              <a:spcAft>
                <a:spcPts val="0"/>
              </a:spcAft>
              <a:buNone/>
            </a:pPr>
            <a:r>
              <a:rPr b="1" lang="es-CL" sz="1400">
                <a:solidFill>
                  <a:srgbClr val="7F7F7F"/>
                </a:solidFill>
                <a:latin typeface="Corbel"/>
                <a:ea typeface="Corbel"/>
                <a:cs typeface="Corbel"/>
                <a:sym typeface="Corbel"/>
              </a:rPr>
              <a:t>U OLAMOTRIZ</a:t>
            </a:r>
            <a:endParaRPr/>
          </a:p>
        </p:txBody>
      </p:sp>
      <p:cxnSp>
        <p:nvCxnSpPr>
          <p:cNvPr id="434" name="Google Shape;434;p41"/>
          <p:cNvCxnSpPr/>
          <p:nvPr/>
        </p:nvCxnSpPr>
        <p:spPr>
          <a:xfrm>
            <a:off x="7311847" y="4295848"/>
            <a:ext cx="0" cy="605258"/>
          </a:xfrm>
          <a:prstGeom prst="straightConnector1">
            <a:avLst/>
          </a:prstGeom>
          <a:noFill/>
          <a:ln cap="rnd" cmpd="sng" w="38100">
            <a:solidFill>
              <a:srgbClr val="3AAFDE"/>
            </a:solidFill>
            <a:prstDash val="dot"/>
            <a:round/>
            <a:headEnd len="sm" w="sm" type="none"/>
            <a:tailEnd len="sm" w="sm" type="none"/>
          </a:ln>
        </p:spPr>
      </p:cxnSp>
      <p:sp>
        <p:nvSpPr>
          <p:cNvPr id="435" name="Google Shape;435;p41"/>
          <p:cNvSpPr txBox="1"/>
          <p:nvPr/>
        </p:nvSpPr>
        <p:spPr>
          <a:xfrm>
            <a:off x="6764578" y="4914690"/>
            <a:ext cx="1126077"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BIOMOTRIZ</a:t>
            </a:r>
            <a:endParaRPr/>
          </a:p>
        </p:txBody>
      </p:sp>
      <p:sp>
        <p:nvSpPr>
          <p:cNvPr id="436" name="Google Shape;436;p41"/>
          <p:cNvSpPr txBox="1"/>
          <p:nvPr/>
        </p:nvSpPr>
        <p:spPr>
          <a:xfrm>
            <a:off x="4956362" y="5883756"/>
            <a:ext cx="3466783"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del docente “Energía eléctrica en Chile”.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0" name="Shape 440"/>
        <p:cNvGrpSpPr/>
        <p:nvPr/>
      </p:nvGrpSpPr>
      <p:grpSpPr>
        <a:xfrm>
          <a:off x="0" y="0"/>
          <a:ext cx="0" cy="0"/>
          <a:chOff x="0" y="0"/>
          <a:chExt cx="0" cy="0"/>
        </a:xfrm>
      </p:grpSpPr>
      <p:sp>
        <p:nvSpPr>
          <p:cNvPr id="441" name="Google Shape;441;p42"/>
          <p:cNvSpPr/>
          <p:nvPr/>
        </p:nvSpPr>
        <p:spPr>
          <a:xfrm>
            <a:off x="3064747" y="1244334"/>
            <a:ext cx="3014502"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2400">
                <a:solidFill>
                  <a:schemeClr val="lt1"/>
                </a:solidFill>
                <a:latin typeface="Corbel"/>
                <a:ea typeface="Corbel"/>
                <a:cs typeface="Corbel"/>
                <a:sym typeface="Corbel"/>
              </a:rPr>
              <a:t>PARA FINALIZAR…</a:t>
            </a:r>
            <a:endParaRPr b="1" sz="2400">
              <a:solidFill>
                <a:schemeClr val="lt1"/>
              </a:solidFill>
              <a:latin typeface="Corbel"/>
              <a:ea typeface="Corbel"/>
              <a:cs typeface="Corbel"/>
              <a:sym typeface="Corbel"/>
            </a:endParaRPr>
          </a:p>
        </p:txBody>
      </p:sp>
      <p:cxnSp>
        <p:nvCxnSpPr>
          <p:cNvPr id="442" name="Google Shape;442;p42"/>
          <p:cNvCxnSpPr/>
          <p:nvPr/>
        </p:nvCxnSpPr>
        <p:spPr>
          <a:xfrm rot="10800000">
            <a:off x="3275589" y="5382832"/>
            <a:ext cx="2592820" cy="0"/>
          </a:xfrm>
          <a:prstGeom prst="straightConnector1">
            <a:avLst/>
          </a:prstGeom>
          <a:noFill/>
          <a:ln cap="rnd" cmpd="sng" w="38100">
            <a:solidFill>
              <a:schemeClr val="lt1"/>
            </a:solidFill>
            <a:prstDash val="dot"/>
            <a:round/>
            <a:headEnd len="sm" w="sm" type="none"/>
            <a:tailEnd len="sm" w="sm" type="none"/>
          </a:ln>
        </p:spPr>
      </p:cxnSp>
      <p:cxnSp>
        <p:nvCxnSpPr>
          <p:cNvPr id="443" name="Google Shape;443;p42"/>
          <p:cNvCxnSpPr/>
          <p:nvPr/>
        </p:nvCxnSpPr>
        <p:spPr>
          <a:xfrm rot="10800000">
            <a:off x="3275589" y="2245220"/>
            <a:ext cx="2592820" cy="0"/>
          </a:xfrm>
          <a:prstGeom prst="straightConnector1">
            <a:avLst/>
          </a:prstGeom>
          <a:noFill/>
          <a:ln cap="rnd" cmpd="sng" w="38100">
            <a:solidFill>
              <a:schemeClr val="lt1"/>
            </a:solidFill>
            <a:prstDash val="dot"/>
            <a:round/>
            <a:headEnd len="sm" w="sm" type="none"/>
            <a:tailEnd len="sm" w="sm" type="none"/>
          </a:ln>
        </p:spPr>
      </p:cxnSp>
      <p:sp>
        <p:nvSpPr>
          <p:cNvPr id="444" name="Google Shape;444;p42"/>
          <p:cNvSpPr/>
          <p:nvPr/>
        </p:nvSpPr>
        <p:spPr>
          <a:xfrm>
            <a:off x="1435259" y="3213862"/>
            <a:ext cx="6273478" cy="1323439"/>
          </a:xfrm>
          <a:prstGeom prst="rect">
            <a:avLst/>
          </a:prstGeom>
          <a:noFill/>
          <a:ln>
            <a:noFill/>
          </a:ln>
        </p:spPr>
        <p:txBody>
          <a:bodyPr anchorCtr="0" anchor="t" bIns="45700" lIns="91425" spcFirstLastPara="1" rIns="91425" wrap="square" tIns="45700">
            <a:noAutofit/>
          </a:bodyPr>
          <a:lstStyle/>
          <a:p>
            <a:pPr indent="-285750" lvl="0" marL="285750" marR="0" rtl="0" algn="ctr">
              <a:spcBef>
                <a:spcPts val="0"/>
              </a:spcBef>
              <a:spcAft>
                <a:spcPts val="0"/>
              </a:spcAft>
              <a:buClr>
                <a:schemeClr val="lt1"/>
              </a:buClr>
              <a:buSzPts val="1800"/>
              <a:buFont typeface="Arial"/>
              <a:buChar char="•"/>
            </a:pPr>
            <a:r>
              <a:rPr lang="es-CL" sz="2000">
                <a:solidFill>
                  <a:schemeClr val="lt1"/>
                </a:solidFill>
                <a:latin typeface="Corbel"/>
                <a:ea typeface="Corbel"/>
                <a:cs typeface="Corbel"/>
                <a:sym typeface="Corbel"/>
              </a:rPr>
              <a:t>Luego de revisar esta presentación, en forma grupal (máximo 6 estudiantes) realicen la ficha de trabajo </a:t>
            </a:r>
            <a:r>
              <a:rPr b="1" lang="es-CL" sz="2000">
                <a:solidFill>
                  <a:schemeClr val="lt1"/>
                </a:solidFill>
                <a:latin typeface="Corbel"/>
                <a:ea typeface="Corbel"/>
                <a:cs typeface="Corbel"/>
                <a:sym typeface="Corbel"/>
              </a:rPr>
              <a:t>“Juego de supervivencia”</a:t>
            </a:r>
            <a:r>
              <a:rPr lang="es-CL" sz="2000">
                <a:solidFill>
                  <a:schemeClr val="lt1"/>
                </a:solidFill>
                <a:latin typeface="Corbel"/>
                <a:ea typeface="Corbel"/>
                <a:cs typeface="Corbel"/>
                <a:sym typeface="Corbel"/>
              </a:rPr>
              <a:t>. </a:t>
            </a:r>
            <a:endParaRPr/>
          </a:p>
          <a:p>
            <a:pPr indent="-171450" lvl="0" marL="285750" marR="0" rtl="0" algn="ctr">
              <a:spcBef>
                <a:spcPts val="0"/>
              </a:spcBef>
              <a:spcAft>
                <a:spcPts val="0"/>
              </a:spcAft>
              <a:buClr>
                <a:schemeClr val="dk1"/>
              </a:buClr>
              <a:buSzPts val="1800"/>
              <a:buFont typeface="Arial"/>
              <a:buNone/>
            </a:pPr>
            <a:r>
              <a:t/>
            </a:r>
            <a:endParaRPr sz="2000">
              <a:solidFill>
                <a:schemeClr val="lt1"/>
              </a:solidFill>
              <a:latin typeface="Corbel"/>
              <a:ea typeface="Corbel"/>
              <a:cs typeface="Corbel"/>
              <a:sym typeface="Corbe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8" name="Shape 448"/>
        <p:cNvGrpSpPr/>
        <p:nvPr/>
      </p:nvGrpSpPr>
      <p:grpSpPr>
        <a:xfrm>
          <a:off x="0" y="0"/>
          <a:ext cx="0" cy="0"/>
          <a:chOff x="0" y="0"/>
          <a:chExt cx="0" cy="0"/>
        </a:xfrm>
      </p:grpSpPr>
      <p:cxnSp>
        <p:nvCxnSpPr>
          <p:cNvPr id="449" name="Google Shape;449;p43"/>
          <p:cNvCxnSpPr/>
          <p:nvPr/>
        </p:nvCxnSpPr>
        <p:spPr>
          <a:xfrm rot="10800000">
            <a:off x="2500436" y="3362741"/>
            <a:ext cx="4054783" cy="0"/>
          </a:xfrm>
          <a:prstGeom prst="straightConnector1">
            <a:avLst/>
          </a:prstGeom>
          <a:noFill/>
          <a:ln cap="rnd" cmpd="sng" w="38100">
            <a:solidFill>
              <a:schemeClr val="lt1"/>
            </a:solidFill>
            <a:prstDash val="solid"/>
            <a:round/>
            <a:headEnd len="sm" w="sm" type="none"/>
            <a:tailEnd len="sm" w="sm" type="none"/>
          </a:ln>
        </p:spPr>
      </p:cxnSp>
      <p:sp>
        <p:nvSpPr>
          <p:cNvPr id="450" name="Google Shape;450;p43"/>
          <p:cNvSpPr txBox="1"/>
          <p:nvPr/>
        </p:nvSpPr>
        <p:spPr>
          <a:xfrm>
            <a:off x="1236813" y="2223746"/>
            <a:ext cx="6699193" cy="49171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orbel"/>
              <a:buNone/>
            </a:pPr>
            <a:r>
              <a:rPr b="1" i="0" lang="es-CL" sz="2400" u="none" cap="none" strike="noStrike">
                <a:solidFill>
                  <a:srgbClr val="FFFFFF"/>
                </a:solidFill>
                <a:latin typeface="Corbel"/>
                <a:ea typeface="Corbel"/>
                <a:cs typeface="Corbel"/>
                <a:sym typeface="Corbel"/>
              </a:rPr>
              <a:t>ENERGÍA ELÉCTRICA EN CHILE</a:t>
            </a:r>
            <a:endParaRPr/>
          </a:p>
          <a:p>
            <a:pPr indent="0" lvl="0" marL="0" marR="0" rtl="0" algn="ctr">
              <a:lnSpc>
                <a:spcPct val="100000"/>
              </a:lnSpc>
              <a:spcBef>
                <a:spcPts val="0"/>
              </a:spcBef>
              <a:spcAft>
                <a:spcPts val="0"/>
              </a:spcAft>
              <a:buClr>
                <a:srgbClr val="000000"/>
              </a:buClr>
              <a:buSzPts val="1800"/>
              <a:buFont typeface="Calibri"/>
              <a:buNone/>
            </a:pPr>
            <a:r>
              <a:t/>
            </a:r>
            <a:endParaRPr b="0" i="0" sz="2400" u="none" cap="none" strike="noStrike">
              <a:solidFill>
                <a:srgbClr val="000000"/>
              </a:solidFill>
              <a:latin typeface="Arial"/>
              <a:ea typeface="Arial"/>
              <a:cs typeface="Arial"/>
              <a:sym typeface="Arial"/>
            </a:endParaRPr>
          </a:p>
        </p:txBody>
      </p:sp>
      <p:sp>
        <p:nvSpPr>
          <p:cNvPr id="451" name="Google Shape;451;p43"/>
          <p:cNvSpPr txBox="1"/>
          <p:nvPr/>
        </p:nvSpPr>
        <p:spPr>
          <a:xfrm>
            <a:off x="2357274" y="2657673"/>
            <a:ext cx="4458269" cy="49171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orbel"/>
              <a:buNone/>
            </a:pPr>
            <a:r>
              <a:rPr b="1" i="1" lang="es-CL" sz="1800" u="none" cap="none" strike="noStrike">
                <a:solidFill>
                  <a:srgbClr val="FFFFFF"/>
                </a:solidFill>
                <a:latin typeface="Corbel"/>
                <a:ea typeface="Corbel"/>
                <a:cs typeface="Corbel"/>
                <a:sym typeface="Corbel"/>
              </a:rPr>
              <a:t>Fuentes de energía no convencionales y circuito eléctrico domiciliario</a:t>
            </a:r>
            <a:endParaRPr/>
          </a:p>
        </p:txBody>
      </p:sp>
      <p:sp>
        <p:nvSpPr>
          <p:cNvPr id="452" name="Google Shape;452;p43"/>
          <p:cNvSpPr/>
          <p:nvPr/>
        </p:nvSpPr>
        <p:spPr>
          <a:xfrm>
            <a:off x="1546501" y="4849840"/>
            <a:ext cx="5962651"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orbel"/>
              <a:buNone/>
            </a:pPr>
            <a:r>
              <a:rPr b="1" i="0" lang="es-CL" sz="1200" u="none" cap="none" strike="noStrike">
                <a:solidFill>
                  <a:srgbClr val="FFFFFF"/>
                </a:solidFill>
                <a:latin typeface="Corbel"/>
                <a:ea typeface="Corbel"/>
                <a:cs typeface="Corbel"/>
                <a:sym typeface="Corbel"/>
              </a:rPr>
              <a:t>MATERIAL DE APOYO PARA EL PROFESOR</a:t>
            </a:r>
            <a:endParaRPr/>
          </a:p>
          <a:p>
            <a:pPr indent="0" lvl="0" marL="0" marR="0" rtl="0" algn="ctr">
              <a:lnSpc>
                <a:spcPct val="100000"/>
              </a:lnSpc>
              <a:spcBef>
                <a:spcPts val="0"/>
              </a:spcBef>
              <a:spcAft>
                <a:spcPts val="0"/>
              </a:spcAft>
              <a:buClr>
                <a:srgbClr val="FFFFFF"/>
              </a:buClr>
              <a:buSzPts val="1200"/>
              <a:buFont typeface="Corbel"/>
              <a:buNone/>
            </a:pPr>
            <a:r>
              <a:rPr b="0" i="0" lang="es-CL" sz="1200" u="none" cap="none" strike="noStrike">
                <a:solidFill>
                  <a:srgbClr val="FFFFFF"/>
                </a:solidFill>
                <a:latin typeface="Corbel"/>
                <a:ea typeface="Corbel"/>
                <a:cs typeface="Corbel"/>
                <a:sym typeface="Corbel"/>
              </a:rPr>
              <a:t>Tiempo estimado para ser trabajado en 2 a 3 clases</a:t>
            </a:r>
            <a:endParaRPr/>
          </a:p>
        </p:txBody>
      </p:sp>
      <p:sp>
        <p:nvSpPr>
          <p:cNvPr id="453" name="Google Shape;453;p43"/>
          <p:cNvSpPr/>
          <p:nvPr/>
        </p:nvSpPr>
        <p:spPr>
          <a:xfrm>
            <a:off x="3351956" y="3663614"/>
            <a:ext cx="2440092"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CIENCIA CIUDADANA</a:t>
            </a:r>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MÓDULO III / CLASE 3 / Ob. 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