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9144000"/>
  <p:notesSz cx="6858000" cy="9144000"/>
  <p:embeddedFontLst>
    <p:embeddedFont>
      <p:font typeface="Corbel"/>
      <p:regular r:id="rId26"/>
      <p:bold r:id="rId27"/>
      <p:italic r:id="rId28"/>
      <p:boldItalic r:id="rId29"/>
    </p:embeddedFont>
    <p:embeddedFont>
      <p:font typeface="Oswal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orbel-regular.fntdata"/><Relationship Id="rId25" Type="http://schemas.openxmlformats.org/officeDocument/2006/relationships/slide" Target="slides/slide21.xml"/><Relationship Id="rId28" Type="http://schemas.openxmlformats.org/officeDocument/2006/relationships/font" Target="fonts/Corbel-italic.fntdata"/><Relationship Id="rId27" Type="http://schemas.openxmlformats.org/officeDocument/2006/relationships/font" Target="fonts/Corbel-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Corbel-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swald-bold.fntdata"/><Relationship Id="rId30" Type="http://schemas.openxmlformats.org/officeDocument/2006/relationships/font" Target="fonts/Oswald-regular.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0.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0.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0.png"/><Relationship Id="rId4" Type="http://schemas.openxmlformats.org/officeDocument/2006/relationships/image" Target="../media/image12.png"/><Relationship Id="rId5"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0.png"/><Relationship Id="rId4" Type="http://schemas.openxmlformats.org/officeDocument/2006/relationships/image" Target="../media/image15.png"/><Relationship Id="rId5"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0.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0.png"/><Relationship Id="rId4" Type="http://schemas.openxmlformats.org/officeDocument/2006/relationships/image" Target="../media/image22.png"/><Relationship Id="rId5"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0.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hyperlink" Target="https://padlet.com/rgonzalez135/4blxx3uqf2cg2a4n" TargetMode="External"/><Relationship Id="rId5"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cxnSp>
        <p:nvCxnSpPr>
          <p:cNvPr id="88" name="Google Shape;88;p1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89" name="Google Shape;89;p13"/>
          <p:cNvSpPr txBox="1"/>
          <p:nvPr/>
        </p:nvSpPr>
        <p:spPr>
          <a:xfrm>
            <a:off x="1236813" y="2223746"/>
            <a:ext cx="6699193"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ENERGÍA ELÉCTRICA EN CHILE</a:t>
            </a:r>
            <a:endParaRPr b="1" i="0" sz="2400" u="none" cap="none" strike="noStrike">
              <a:solidFill>
                <a:srgbClr val="FFFFFF"/>
              </a:solidFill>
              <a:latin typeface="Corbel"/>
              <a:ea typeface="Corbel"/>
              <a:cs typeface="Corbel"/>
              <a:sym typeface="Corbel"/>
            </a:endParaRPr>
          </a:p>
          <a:p>
            <a:pPr indent="0" lvl="0" marL="0" marR="0" rtl="0" algn="ctr">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90" name="Google Shape;90;p13"/>
          <p:cNvSpPr txBox="1"/>
          <p:nvPr/>
        </p:nvSpPr>
        <p:spPr>
          <a:xfrm>
            <a:off x="2357274" y="2657673"/>
            <a:ext cx="4458269"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FFFFFF"/>
                </a:solidFill>
                <a:latin typeface="Corbel"/>
                <a:ea typeface="Corbel"/>
                <a:cs typeface="Corbel"/>
                <a:sym typeface="Corbel"/>
              </a:rPr>
              <a:t>Fuentes de energía no convencionales y circuito eléctrico domiciliario</a:t>
            </a:r>
            <a:endParaRPr/>
          </a:p>
        </p:txBody>
      </p:sp>
      <p:sp>
        <p:nvSpPr>
          <p:cNvPr id="91" name="Google Shape;91;p1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200" u="none" cap="none" strike="noStrike">
                <a:solidFill>
                  <a:schemeClr val="lt1"/>
                </a:solidFill>
                <a:latin typeface="Corbel"/>
                <a:ea typeface="Corbel"/>
                <a:cs typeface="Corbel"/>
                <a:sym typeface="Corbel"/>
              </a:rPr>
              <a:t>MATERIAL DE APOYO PARA EL PROFESOR</a:t>
            </a:r>
            <a:endParaRPr/>
          </a:p>
          <a:p>
            <a:pPr indent="0" lvl="0" marL="0" marR="0" rtl="0" algn="ctr">
              <a:spcBef>
                <a:spcPts val="0"/>
              </a:spcBef>
              <a:spcAft>
                <a:spcPts val="0"/>
              </a:spcAft>
              <a:buNone/>
            </a:pPr>
            <a:r>
              <a:rPr b="0" i="0" lang="es-CL" sz="1200" u="none" cap="none" strike="noStrike">
                <a:solidFill>
                  <a:schemeClr val="lt1"/>
                </a:solidFill>
                <a:latin typeface="Corbel"/>
                <a:ea typeface="Corbel"/>
                <a:cs typeface="Corbel"/>
                <a:sym typeface="Corbel"/>
              </a:rPr>
              <a:t>Tiempo estimado para ser trabajado en 2 a 3 clases</a:t>
            </a:r>
            <a:endParaRPr/>
          </a:p>
        </p:txBody>
      </p:sp>
      <p:sp>
        <p:nvSpPr>
          <p:cNvPr id="92" name="Google Shape;92;p13"/>
          <p:cNvSpPr/>
          <p:nvPr/>
        </p:nvSpPr>
        <p:spPr>
          <a:xfrm>
            <a:off x="3351956" y="3663614"/>
            <a:ext cx="244009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III / CLASE 4 / Ob.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cxnSp>
        <p:nvCxnSpPr>
          <p:cNvPr id="97" name="Google Shape;97;p14"/>
          <p:cNvCxnSpPr/>
          <p:nvPr/>
        </p:nvCxnSpPr>
        <p:spPr>
          <a:xfrm rot="10800000">
            <a:off x="3275589" y="4743721"/>
            <a:ext cx="2592820" cy="0"/>
          </a:xfrm>
          <a:prstGeom prst="straightConnector1">
            <a:avLst/>
          </a:prstGeom>
          <a:noFill/>
          <a:ln cap="rnd" cmpd="sng" w="38100">
            <a:solidFill>
              <a:schemeClr val="lt1"/>
            </a:solidFill>
            <a:prstDash val="dot"/>
            <a:round/>
            <a:headEnd len="sm" w="sm" type="none"/>
            <a:tailEnd len="sm" w="sm" type="none"/>
          </a:ln>
        </p:spPr>
      </p:cxnSp>
      <p:sp>
        <p:nvSpPr>
          <p:cNvPr id="98" name="Google Shape;98;p14"/>
          <p:cNvSpPr/>
          <p:nvPr/>
        </p:nvSpPr>
        <p:spPr>
          <a:xfrm>
            <a:off x="1030307" y="3105834"/>
            <a:ext cx="7083381"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800" u="none" cap="none" strike="noStrike">
                <a:solidFill>
                  <a:srgbClr val="FFFFFF"/>
                </a:solidFill>
                <a:latin typeface="Corbel"/>
                <a:ea typeface="Corbel"/>
                <a:cs typeface="Corbel"/>
                <a:sym typeface="Corbel"/>
              </a:rPr>
              <a:t>Analizar las ventajas y desventajas del uso de energías no convencionales renovables a través de la investigación de cada una de ellas.</a:t>
            </a:r>
            <a:endParaRPr/>
          </a:p>
        </p:txBody>
      </p:sp>
      <p:cxnSp>
        <p:nvCxnSpPr>
          <p:cNvPr id="99" name="Google Shape;99;p14"/>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100" name="Google Shape;100;p14"/>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orbel"/>
              <a:buNone/>
            </a:pPr>
            <a:r>
              <a:rPr b="1" i="0" lang="es-CL" sz="2400" u="none" cap="none" strike="noStrike">
                <a:solidFill>
                  <a:srgbClr val="FFFFFF"/>
                </a:solidFill>
                <a:latin typeface="Corbel"/>
                <a:ea typeface="Corbel"/>
                <a:cs typeface="Corbel"/>
                <a:sym typeface="Corbel"/>
              </a:rPr>
              <a:t>Objetivos</a:t>
            </a:r>
            <a:endParaRPr b="1" i="0" sz="2400" u="none" cap="none" strike="noStrike">
              <a:solidFill>
                <a:srgbClr val="FFFFFF"/>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sp>
        <p:nvSpPr>
          <p:cNvPr id="105" name="Google Shape;105;p15"/>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CONTENIDOS</a:t>
            </a:r>
            <a:endParaRPr b="1" i="0" sz="2400" u="none" cap="none" strike="noStrike">
              <a:solidFill>
                <a:schemeClr val="lt1"/>
              </a:solidFill>
              <a:latin typeface="Corbel"/>
              <a:ea typeface="Corbel"/>
              <a:cs typeface="Corbel"/>
              <a:sym typeface="Corbel"/>
            </a:endParaRPr>
          </a:p>
        </p:txBody>
      </p:sp>
      <p:cxnSp>
        <p:nvCxnSpPr>
          <p:cNvPr id="106" name="Google Shape;106;p15"/>
          <p:cNvCxnSpPr/>
          <p:nvPr/>
        </p:nvCxnSpPr>
        <p:spPr>
          <a:xfrm rot="10800000">
            <a:off x="3275589" y="4839496"/>
            <a:ext cx="2592820" cy="0"/>
          </a:xfrm>
          <a:prstGeom prst="straightConnector1">
            <a:avLst/>
          </a:prstGeom>
          <a:noFill/>
          <a:ln cap="rnd" cmpd="sng" w="38100">
            <a:solidFill>
              <a:schemeClr val="lt1"/>
            </a:solidFill>
            <a:prstDash val="dot"/>
            <a:round/>
            <a:headEnd len="sm" w="sm" type="none"/>
            <a:tailEnd len="sm" w="sm" type="none"/>
          </a:ln>
        </p:spPr>
      </p:cxnSp>
      <p:cxnSp>
        <p:nvCxnSpPr>
          <p:cNvPr id="107" name="Google Shape;107;p15"/>
          <p:cNvCxnSpPr/>
          <p:nvPr/>
        </p:nvCxnSpPr>
        <p:spPr>
          <a:xfrm rot="10800000">
            <a:off x="3275589" y="2297087"/>
            <a:ext cx="2592820" cy="0"/>
          </a:xfrm>
          <a:prstGeom prst="straightConnector1">
            <a:avLst/>
          </a:prstGeom>
          <a:noFill/>
          <a:ln cap="rnd" cmpd="sng" w="38100">
            <a:solidFill>
              <a:schemeClr val="lt1"/>
            </a:solidFill>
            <a:prstDash val="dot"/>
            <a:round/>
            <a:headEnd len="sm" w="sm" type="none"/>
            <a:tailEnd len="sm" w="sm" type="none"/>
          </a:ln>
        </p:spPr>
      </p:cxnSp>
      <p:sp>
        <p:nvSpPr>
          <p:cNvPr id="108" name="Google Shape;108;p15"/>
          <p:cNvSpPr/>
          <p:nvPr/>
        </p:nvSpPr>
        <p:spPr>
          <a:xfrm>
            <a:off x="1401536" y="2769909"/>
            <a:ext cx="6340928" cy="1318181"/>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0" i="0" lang="es-CL" sz="2800" u="none" cap="none" strike="noStrike">
                <a:solidFill>
                  <a:srgbClr val="D8D8D8"/>
                </a:solidFill>
                <a:latin typeface="Corbel"/>
                <a:ea typeface="Corbel"/>
                <a:cs typeface="Corbel"/>
                <a:sym typeface="Corbel"/>
              </a:rPr>
              <a:t>1. </a:t>
            </a:r>
            <a:r>
              <a:rPr b="0" i="0" lang="es-CL" sz="1800" u="none" cap="none" strike="noStrike">
                <a:solidFill>
                  <a:schemeClr val="lt1"/>
                </a:solidFill>
                <a:latin typeface="Corbel"/>
                <a:ea typeface="Corbel"/>
                <a:cs typeface="Corbel"/>
                <a:sym typeface="Corbel"/>
              </a:rPr>
              <a:t>Eficiencia energética.</a:t>
            </a:r>
            <a:endParaRPr/>
          </a:p>
          <a:p>
            <a:pPr indent="0" lvl="0" marL="0" marR="0" rtl="0" algn="ctr">
              <a:lnSpc>
                <a:spcPct val="150000"/>
              </a:lnSpc>
              <a:spcBef>
                <a:spcPts val="0"/>
              </a:spcBef>
              <a:spcAft>
                <a:spcPts val="0"/>
              </a:spcAft>
              <a:buNone/>
            </a:pPr>
            <a:r>
              <a:rPr b="1" i="0" lang="es-CL" sz="2800" u="none" cap="none" strike="noStrike">
                <a:solidFill>
                  <a:srgbClr val="D8D8D8"/>
                </a:solidFill>
                <a:latin typeface="Corbel"/>
                <a:ea typeface="Corbel"/>
                <a:cs typeface="Corbel"/>
                <a:sym typeface="Corbel"/>
              </a:rPr>
              <a:t>2. </a:t>
            </a:r>
            <a:r>
              <a:rPr b="0" i="0" lang="es-CL" sz="1800" u="none" cap="none" strike="noStrike">
                <a:solidFill>
                  <a:schemeClr val="lt1"/>
                </a:solidFill>
                <a:latin typeface="Corbel"/>
                <a:ea typeface="Corbel"/>
                <a:cs typeface="Corbel"/>
                <a:sym typeface="Corbel"/>
              </a:rPr>
              <a:t>Fuentes de energías no convencionales y/o renovables.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6"/>
          <p:cNvSpPr txBox="1"/>
          <p:nvPr/>
        </p:nvSpPr>
        <p:spPr>
          <a:xfrm>
            <a:off x="464963" y="3097699"/>
            <a:ext cx="8214074" cy="240356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AAFDE"/>
                </a:solidFill>
                <a:latin typeface="Calibri"/>
                <a:ea typeface="Calibri"/>
                <a:cs typeface="Calibri"/>
                <a:sym typeface="Calibri"/>
              </a:rPr>
              <a:t>¿QUÉ FUENTES DE ENERGÍA EXISTEN Y QUE PERMITEN LA PRODUCCIÓN DE ENERGÍA ELÉCTRICA? ¿A QUÉ SE REFIERE EL CONCEPTO DE RENOVABLES O NO RENOVABLE?</a:t>
            </a:r>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AAFDE"/>
                </a:solidFill>
                <a:latin typeface="Calibri"/>
                <a:ea typeface="Calibri"/>
                <a:cs typeface="Calibri"/>
                <a:sym typeface="Calibri"/>
              </a:rPr>
              <a:t>¿PODRÁS NOMBRAR ALGUNOS EJEMPLOS?</a:t>
            </a:r>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AAFDE"/>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3AAFDE"/>
                </a:solidFill>
                <a:latin typeface="Calibri"/>
                <a:ea typeface="Calibri"/>
                <a:cs typeface="Calibri"/>
                <a:sym typeface="Calibri"/>
              </a:rPr>
              <a:t>¿EXISTEN FUENTES DE ENERGÍA ALTERNATIVAS PARA LA GENERACIÓN DE ELECTRICIDAD EN LOS HOGARES. ¿CUÁLES SON LAS VENTAJAS Y DESVENTAJAS DE CADA UNA DE ELLAS?</a:t>
            </a:r>
            <a:endParaRPr/>
          </a:p>
          <a:p>
            <a:pPr indent="0" lvl="0" marL="0" marR="0" rtl="0" algn="ctr">
              <a:lnSpc>
                <a:spcPct val="100000"/>
              </a:lnSpc>
              <a:spcBef>
                <a:spcPts val="0"/>
              </a:spcBef>
              <a:spcAft>
                <a:spcPts val="0"/>
              </a:spcAft>
              <a:buClr>
                <a:schemeClr val="dk1"/>
              </a:buClr>
              <a:buSzPts val="1800"/>
              <a:buFont typeface="Calibri"/>
              <a:buNone/>
            </a:pPr>
            <a:r>
              <a:t/>
            </a:r>
            <a:endParaRPr b="1" i="0" sz="1600" u="none" cap="none" strike="noStrike">
              <a:solidFill>
                <a:srgbClr val="3AAFDE"/>
              </a:solidFill>
              <a:latin typeface="Calibri"/>
              <a:ea typeface="Calibri"/>
              <a:cs typeface="Calibri"/>
              <a:sym typeface="Calibri"/>
            </a:endParaRPr>
          </a:p>
        </p:txBody>
      </p:sp>
      <p:pic>
        <p:nvPicPr>
          <p:cNvPr id="114" name="Google Shape;114;p16"/>
          <p:cNvPicPr preferRelativeResize="0"/>
          <p:nvPr/>
        </p:nvPicPr>
        <p:blipFill rotWithShape="1">
          <a:blip r:embed="rId4">
            <a:alphaModFix/>
          </a:blip>
          <a:srcRect b="0" l="0" r="0" t="0"/>
          <a:stretch/>
        </p:blipFill>
        <p:spPr>
          <a:xfrm>
            <a:off x="3926513" y="1467889"/>
            <a:ext cx="1290973" cy="1312928"/>
          </a:xfrm>
          <a:prstGeom prst="rect">
            <a:avLst/>
          </a:prstGeom>
          <a:noFill/>
          <a:ln>
            <a:noFill/>
          </a:ln>
        </p:spPr>
      </p:pic>
      <p:sp>
        <p:nvSpPr>
          <p:cNvPr id="115" name="Google Shape;115;p1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ANTES DE COMENZAR</a:t>
            </a:r>
            <a:endParaRPr b="0" i="0" sz="2400" u="none" cap="none" strike="noStrike">
              <a:solidFill>
                <a:srgbClr val="3AAFDE"/>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17"/>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¿CUÁL ES EL EFECTO AMBIENTAL DE LAS ERNC?</a:t>
            </a:r>
            <a:endParaRPr b="0" i="0" sz="2400" u="none" cap="none" strike="noStrike">
              <a:solidFill>
                <a:srgbClr val="3AAFDE"/>
              </a:solidFill>
              <a:latin typeface="Calibri"/>
              <a:ea typeface="Calibri"/>
              <a:cs typeface="Calibri"/>
              <a:sym typeface="Calibri"/>
            </a:endParaRPr>
          </a:p>
        </p:txBody>
      </p:sp>
      <p:grpSp>
        <p:nvGrpSpPr>
          <p:cNvPr id="121" name="Google Shape;121;p17"/>
          <p:cNvGrpSpPr/>
          <p:nvPr/>
        </p:nvGrpSpPr>
        <p:grpSpPr>
          <a:xfrm>
            <a:off x="1677048" y="1827642"/>
            <a:ext cx="5789903" cy="2319610"/>
            <a:chOff x="1828801" y="1830382"/>
            <a:chExt cx="5789903" cy="2319610"/>
          </a:xfrm>
        </p:grpSpPr>
        <p:pic>
          <p:nvPicPr>
            <p:cNvPr id="122" name="Google Shape;122;p17"/>
            <p:cNvPicPr preferRelativeResize="0"/>
            <p:nvPr/>
          </p:nvPicPr>
          <p:blipFill rotWithShape="1">
            <a:blip r:embed="rId4">
              <a:alphaModFix/>
            </a:blip>
            <a:srcRect b="0" l="0" r="0" t="0"/>
            <a:stretch/>
          </p:blipFill>
          <p:spPr>
            <a:xfrm>
              <a:off x="1828801" y="1831752"/>
              <a:ext cx="2280502" cy="2318240"/>
            </a:xfrm>
            <a:prstGeom prst="rect">
              <a:avLst/>
            </a:prstGeom>
            <a:noFill/>
            <a:ln>
              <a:noFill/>
            </a:ln>
          </p:spPr>
        </p:pic>
        <p:pic>
          <p:nvPicPr>
            <p:cNvPr id="123" name="Google Shape;123;p17"/>
            <p:cNvPicPr preferRelativeResize="0"/>
            <p:nvPr/>
          </p:nvPicPr>
          <p:blipFill rotWithShape="1">
            <a:blip r:embed="rId5">
              <a:alphaModFix/>
            </a:blip>
            <a:srcRect b="0" l="0" r="0" t="0"/>
            <a:stretch/>
          </p:blipFill>
          <p:spPr>
            <a:xfrm>
              <a:off x="5343595" y="1830382"/>
              <a:ext cx="2275109" cy="2318240"/>
            </a:xfrm>
            <a:prstGeom prst="rect">
              <a:avLst/>
            </a:prstGeom>
            <a:noFill/>
            <a:ln>
              <a:noFill/>
            </a:ln>
          </p:spPr>
        </p:pic>
        <p:pic>
          <p:nvPicPr>
            <p:cNvPr id="124" name="Google Shape;124;p17"/>
            <p:cNvPicPr preferRelativeResize="0"/>
            <p:nvPr/>
          </p:nvPicPr>
          <p:blipFill rotWithShape="1">
            <a:blip r:embed="rId6">
              <a:alphaModFix/>
            </a:blip>
            <a:srcRect b="0" l="0" r="0" t="0"/>
            <a:stretch/>
          </p:blipFill>
          <p:spPr>
            <a:xfrm>
              <a:off x="3586198" y="1833122"/>
              <a:ext cx="2275109" cy="2312760"/>
            </a:xfrm>
            <a:prstGeom prst="rect">
              <a:avLst/>
            </a:prstGeom>
            <a:noFill/>
            <a:ln>
              <a:noFill/>
            </a:ln>
          </p:spPr>
        </p:pic>
      </p:grpSp>
      <p:sp>
        <p:nvSpPr>
          <p:cNvPr id="125" name="Google Shape;125;p17"/>
          <p:cNvSpPr txBox="1"/>
          <p:nvPr/>
        </p:nvSpPr>
        <p:spPr>
          <a:xfrm>
            <a:off x="1230593" y="4147252"/>
            <a:ext cx="6682814"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AAFDE"/>
              </a:buClr>
              <a:buSzPts val="1800"/>
              <a:buFont typeface="Calibri"/>
              <a:buNone/>
            </a:pPr>
            <a:r>
              <a:rPr b="1" i="1" lang="es-CL" sz="1800" u="none" cap="none" strike="noStrike">
                <a:solidFill>
                  <a:srgbClr val="3AAFDE"/>
                </a:solidFill>
                <a:latin typeface="Calibri"/>
                <a:ea typeface="Calibri"/>
                <a:cs typeface="Calibri"/>
                <a:sym typeface="Calibri"/>
              </a:rPr>
              <a:t>Las Energías Renovables No Convencionales (ERNC)</a:t>
            </a:r>
            <a:r>
              <a:rPr b="0" i="1" lang="es-CL" sz="1800" u="none" cap="none" strike="noStrike">
                <a:solidFill>
                  <a:srgbClr val="3AAFDE"/>
                </a:solidFill>
                <a:latin typeface="Calibri"/>
                <a:ea typeface="Calibri"/>
                <a:cs typeface="Calibri"/>
                <a:sym typeface="Calibri"/>
              </a:rPr>
              <a:t> no utilizan directamente los recursos naturales hasta volverlos inutilizables (como es el caso de los combustibles fósiles).</a:t>
            </a:r>
            <a:endParaRPr/>
          </a:p>
          <a:p>
            <a:pPr indent="0" lvl="0" marL="0" marR="0" rtl="0" algn="ctr">
              <a:lnSpc>
                <a:spcPct val="100000"/>
              </a:lnSpc>
              <a:spcBef>
                <a:spcPts val="0"/>
              </a:spcBef>
              <a:spcAft>
                <a:spcPts val="0"/>
              </a:spcAft>
              <a:buClr>
                <a:srgbClr val="3AAFDE"/>
              </a:buClr>
              <a:buSzPts val="1800"/>
              <a:buFont typeface="Calibri"/>
              <a:buNone/>
            </a:pPr>
            <a:r>
              <a:t/>
            </a:r>
            <a:endParaRPr b="0" i="1" sz="1800" u="none" cap="none" strike="noStrike">
              <a:solidFill>
                <a:srgbClr val="3AAFDE"/>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18"/>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¿QUÉ ES UNA VIVIENDA ENERGÉTICAMENTE EFICIENTE?</a:t>
            </a:r>
            <a:endParaRPr b="0" i="0" sz="2400" u="none" cap="none" strike="noStrike">
              <a:solidFill>
                <a:srgbClr val="3AAFDE"/>
              </a:solidFill>
              <a:latin typeface="Calibri"/>
              <a:ea typeface="Calibri"/>
              <a:cs typeface="Calibri"/>
              <a:sym typeface="Calibri"/>
            </a:endParaRPr>
          </a:p>
        </p:txBody>
      </p:sp>
      <p:sp>
        <p:nvSpPr>
          <p:cNvPr id="131" name="Google Shape;131;p18"/>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del docente “Energía eléctrica en Chile”.  </a:t>
            </a:r>
            <a:endParaRPr/>
          </a:p>
        </p:txBody>
      </p:sp>
      <p:sp>
        <p:nvSpPr>
          <p:cNvPr id="132" name="Google Shape;132;p18"/>
          <p:cNvSpPr txBox="1"/>
          <p:nvPr/>
        </p:nvSpPr>
        <p:spPr>
          <a:xfrm>
            <a:off x="1486317" y="3367826"/>
            <a:ext cx="6171366"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6A2CD"/>
              </a:buClr>
              <a:buSzPts val="1800"/>
              <a:buFont typeface="Calibri"/>
              <a:buNone/>
            </a:pPr>
            <a:r>
              <a:rPr b="0" i="0" lang="es-CL" sz="1800" u="none" cap="none" strike="noStrike">
                <a:solidFill>
                  <a:srgbClr val="7F7F7F"/>
                </a:solidFill>
                <a:latin typeface="Calibri"/>
                <a:ea typeface="Calibri"/>
                <a:cs typeface="Calibri"/>
                <a:sym typeface="Calibri"/>
              </a:rPr>
              <a:t>Para que las viviendas sean energéticamente eficientes deben tener sistemas de calefacción y enfriamiento eficientes y contar con sistemas de iluminación de alta eficiencia. Al mismo tiempo, requieren de un usuario informado, cuyos hábitos se adapten a los requerimientos de la vivienda.</a:t>
            </a:r>
            <a:endParaRPr/>
          </a:p>
        </p:txBody>
      </p:sp>
      <p:pic>
        <p:nvPicPr>
          <p:cNvPr id="133" name="Google Shape;133;p18"/>
          <p:cNvPicPr preferRelativeResize="0"/>
          <p:nvPr/>
        </p:nvPicPr>
        <p:blipFill rotWithShape="1">
          <a:blip r:embed="rId4">
            <a:alphaModFix/>
          </a:blip>
          <a:srcRect b="0" l="0" r="0" t="0"/>
          <a:stretch/>
        </p:blipFill>
        <p:spPr>
          <a:xfrm>
            <a:off x="3603671" y="1354369"/>
            <a:ext cx="1936658" cy="19695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19"/>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¿QUÉ ES UNA VIVIENDA ENERGÉTICAMENTE EFICIENTE?</a:t>
            </a:r>
            <a:endParaRPr b="0" i="0" sz="2400" u="none" cap="none" strike="noStrike">
              <a:solidFill>
                <a:srgbClr val="3AAFDE"/>
              </a:solidFill>
              <a:latin typeface="Calibri"/>
              <a:ea typeface="Calibri"/>
              <a:cs typeface="Calibri"/>
              <a:sym typeface="Calibri"/>
            </a:endParaRPr>
          </a:p>
        </p:txBody>
      </p:sp>
      <p:sp>
        <p:nvSpPr>
          <p:cNvPr id="139" name="Google Shape;139;p19"/>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del docente “Energía eléctrica en Chile”.  </a:t>
            </a:r>
            <a:endParaRPr/>
          </a:p>
        </p:txBody>
      </p:sp>
      <p:sp>
        <p:nvSpPr>
          <p:cNvPr id="140" name="Google Shape;140;p19"/>
          <p:cNvSpPr txBox="1"/>
          <p:nvPr/>
        </p:nvSpPr>
        <p:spPr>
          <a:xfrm>
            <a:off x="1103586" y="3534036"/>
            <a:ext cx="6936828"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36A2CD"/>
              </a:buClr>
              <a:buSzPts val="2000"/>
              <a:buFont typeface="Calibri"/>
              <a:buNone/>
            </a:pPr>
            <a:r>
              <a:rPr b="1" i="0" lang="es-CL" sz="2000" u="none" cap="none" strike="noStrike">
                <a:solidFill>
                  <a:srgbClr val="3AAFDE"/>
                </a:solidFill>
                <a:latin typeface="Calibri"/>
                <a:ea typeface="Calibri"/>
                <a:cs typeface="Calibri"/>
                <a:sym typeface="Calibri"/>
              </a:rPr>
              <a:t>1. </a:t>
            </a:r>
            <a:r>
              <a:rPr b="0" i="0" lang="es-CL" sz="1800" u="none" cap="none" strike="noStrike">
                <a:solidFill>
                  <a:srgbClr val="7F7F7F"/>
                </a:solidFill>
                <a:latin typeface="Calibri"/>
                <a:ea typeface="Calibri"/>
                <a:cs typeface="Calibri"/>
                <a:sym typeface="Calibri"/>
              </a:rPr>
              <a:t>Consume menos energía para alcanzar el confort térmico y lumínico.</a:t>
            </a:r>
            <a:endParaRPr/>
          </a:p>
          <a:p>
            <a:pPr indent="-228600" lvl="0" marL="342900" marR="0" rtl="0" algn="ctr">
              <a:lnSpc>
                <a:spcPct val="100000"/>
              </a:lnSpc>
              <a:spcBef>
                <a:spcPts val="0"/>
              </a:spcBef>
              <a:spcAft>
                <a:spcPts val="0"/>
              </a:spcAft>
              <a:buClr>
                <a:srgbClr val="36A2CD"/>
              </a:buClr>
              <a:buSzPts val="1800"/>
              <a:buFont typeface="Calibri"/>
              <a:buNone/>
            </a:pPr>
            <a:r>
              <a:t/>
            </a:r>
            <a:endParaRPr b="0" i="0" sz="1800" u="none" cap="none" strike="noStrike">
              <a:solidFill>
                <a:srgbClr val="7F7F7F"/>
              </a:solidFill>
              <a:latin typeface="Calibri"/>
              <a:ea typeface="Calibri"/>
              <a:cs typeface="Calibri"/>
              <a:sym typeface="Calibri"/>
            </a:endParaRPr>
          </a:p>
          <a:p>
            <a:pPr indent="0" lvl="0" marL="0" marR="0" rtl="0" algn="ctr">
              <a:lnSpc>
                <a:spcPct val="100000"/>
              </a:lnSpc>
              <a:spcBef>
                <a:spcPts val="0"/>
              </a:spcBef>
              <a:spcAft>
                <a:spcPts val="0"/>
              </a:spcAft>
              <a:buClr>
                <a:srgbClr val="36A2CD"/>
              </a:buClr>
              <a:buSzPts val="2000"/>
              <a:buFont typeface="Calibri"/>
              <a:buNone/>
            </a:pPr>
            <a:r>
              <a:rPr b="1" i="0" lang="es-CL" sz="2000" u="none" cap="none" strike="noStrike">
                <a:solidFill>
                  <a:srgbClr val="3AAFDE"/>
                </a:solidFill>
                <a:latin typeface="Calibri"/>
                <a:ea typeface="Calibri"/>
                <a:cs typeface="Calibri"/>
                <a:sym typeface="Calibri"/>
              </a:rPr>
              <a:t>2. </a:t>
            </a:r>
            <a:r>
              <a:rPr b="0" i="0" lang="es-CL" sz="1800" u="none" cap="none" strike="noStrike">
                <a:solidFill>
                  <a:srgbClr val="7F7F7F"/>
                </a:solidFill>
                <a:latin typeface="Calibri"/>
                <a:ea typeface="Calibri"/>
                <a:cs typeface="Calibri"/>
                <a:sym typeface="Calibri"/>
              </a:rPr>
              <a:t>No se debe confundir el concepto de eficiencia energética con el de ahorro de energía.</a:t>
            </a:r>
            <a:endParaRPr/>
          </a:p>
          <a:p>
            <a:pPr indent="0" lvl="0" marL="0" marR="0" rtl="0" algn="ctr">
              <a:lnSpc>
                <a:spcPct val="100000"/>
              </a:lnSpc>
              <a:spcBef>
                <a:spcPts val="0"/>
              </a:spcBef>
              <a:spcAft>
                <a:spcPts val="0"/>
              </a:spcAft>
              <a:buClr>
                <a:srgbClr val="36A2CD"/>
              </a:buClr>
              <a:buSzPts val="1800"/>
              <a:buFont typeface="Calibri"/>
              <a:buNone/>
            </a:pPr>
            <a:r>
              <a:t/>
            </a:r>
            <a:endParaRPr b="0" i="0" sz="1800" u="none" cap="none" strike="noStrike">
              <a:solidFill>
                <a:srgbClr val="7F7F7F"/>
              </a:solidFill>
              <a:latin typeface="Calibri"/>
              <a:ea typeface="Calibri"/>
              <a:cs typeface="Calibri"/>
              <a:sym typeface="Calibri"/>
            </a:endParaRPr>
          </a:p>
          <a:p>
            <a:pPr indent="0" lvl="0" marL="0" marR="0" rtl="0" algn="ctr">
              <a:lnSpc>
                <a:spcPct val="100000"/>
              </a:lnSpc>
              <a:spcBef>
                <a:spcPts val="0"/>
              </a:spcBef>
              <a:spcAft>
                <a:spcPts val="0"/>
              </a:spcAft>
              <a:buClr>
                <a:srgbClr val="36A2CD"/>
              </a:buClr>
              <a:buSzPts val="2000"/>
              <a:buFont typeface="Calibri"/>
              <a:buNone/>
            </a:pPr>
            <a:r>
              <a:rPr b="1" i="0" lang="es-CL" sz="2000" u="none" cap="none" strike="noStrike">
                <a:solidFill>
                  <a:srgbClr val="3AAFDE"/>
                </a:solidFill>
                <a:latin typeface="Calibri"/>
                <a:ea typeface="Calibri"/>
                <a:cs typeface="Calibri"/>
                <a:sym typeface="Calibri"/>
              </a:rPr>
              <a:t>3. </a:t>
            </a:r>
            <a:r>
              <a:rPr b="0" i="0" lang="es-CL" sz="1800" u="none" cap="none" strike="noStrike">
                <a:solidFill>
                  <a:srgbClr val="7F7F7F"/>
                </a:solidFill>
                <a:latin typeface="Calibri"/>
                <a:ea typeface="Calibri"/>
                <a:cs typeface="Calibri"/>
                <a:sym typeface="Calibri"/>
              </a:rPr>
              <a:t>El ahorro energético es la disminución del consumo, aceptando que esto puede traer la disminución del confort.</a:t>
            </a:r>
            <a:endParaRPr/>
          </a:p>
        </p:txBody>
      </p:sp>
      <p:pic>
        <p:nvPicPr>
          <p:cNvPr id="141" name="Google Shape;141;p19"/>
          <p:cNvPicPr preferRelativeResize="0"/>
          <p:nvPr/>
        </p:nvPicPr>
        <p:blipFill rotWithShape="1">
          <a:blip r:embed="rId4">
            <a:alphaModFix/>
          </a:blip>
          <a:srcRect b="0" l="0" r="0" t="0"/>
          <a:stretch/>
        </p:blipFill>
        <p:spPr>
          <a:xfrm>
            <a:off x="3603671" y="1354369"/>
            <a:ext cx="1936658" cy="196959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0"/>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¿POR QUÉ ES NECESARIA LA EFICIENCIA ENERGÉTICA EN EL SECTOR RESIDENCIAL?  </a:t>
            </a:r>
            <a:endParaRPr b="0" i="0" sz="2400" u="none" cap="none" strike="noStrike">
              <a:solidFill>
                <a:srgbClr val="3AAFDE"/>
              </a:solidFill>
              <a:latin typeface="Calibri"/>
              <a:ea typeface="Calibri"/>
              <a:cs typeface="Calibri"/>
              <a:sym typeface="Calibri"/>
            </a:endParaRPr>
          </a:p>
        </p:txBody>
      </p:sp>
      <p:sp>
        <p:nvSpPr>
          <p:cNvPr id="147" name="Google Shape;147;p20"/>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del docente “Energía eléctrica en Chile”.  </a:t>
            </a:r>
            <a:endParaRPr/>
          </a:p>
        </p:txBody>
      </p:sp>
      <p:sp>
        <p:nvSpPr>
          <p:cNvPr id="148" name="Google Shape;148;p20"/>
          <p:cNvSpPr txBox="1"/>
          <p:nvPr/>
        </p:nvSpPr>
        <p:spPr>
          <a:xfrm>
            <a:off x="595418" y="1988768"/>
            <a:ext cx="5972807" cy="322097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0" i="1" lang="es-CL" sz="1600" u="none" cap="none" strike="noStrike">
                <a:solidFill>
                  <a:srgbClr val="3AAFDE"/>
                </a:solidFill>
                <a:latin typeface="Corbel"/>
                <a:ea typeface="Corbel"/>
                <a:cs typeface="Corbel"/>
                <a:sym typeface="Corbel"/>
              </a:rPr>
              <a:t>“… las exigencias de confort deberían quedar satisfechas en su mayor parte gracias a la configuración del edificio, a través de medidas pasivas y directamente eficaces”</a:t>
            </a:r>
            <a:endParaRPr/>
          </a:p>
          <a:p>
            <a:pPr indent="0" lvl="0" marL="0" marR="0" rtl="0" algn="just">
              <a:lnSpc>
                <a:spcPct val="107000"/>
              </a:lnSpc>
              <a:spcBef>
                <a:spcPts val="0"/>
              </a:spcBef>
              <a:spcAft>
                <a:spcPts val="0"/>
              </a:spcAft>
              <a:buNone/>
            </a:pPr>
            <a:r>
              <a:t/>
            </a:r>
            <a:endParaRPr b="0" i="1" sz="1600" u="none" cap="none" strike="noStrike">
              <a:solidFill>
                <a:srgbClr val="3AAFDE"/>
              </a:solidFill>
              <a:latin typeface="Corbel"/>
              <a:ea typeface="Corbel"/>
              <a:cs typeface="Corbel"/>
              <a:sym typeface="Corbel"/>
            </a:endParaRPr>
          </a:p>
          <a:p>
            <a:pPr indent="0" lvl="0" marL="0" marR="0" rtl="0" algn="just">
              <a:lnSpc>
                <a:spcPct val="107000"/>
              </a:lnSpc>
              <a:spcBef>
                <a:spcPts val="0"/>
              </a:spcBef>
              <a:spcAft>
                <a:spcPts val="0"/>
              </a:spcAft>
              <a:buNone/>
            </a:pPr>
            <a:r>
              <a:rPr b="0" i="0" lang="es-CL" sz="1600" u="none" cap="none" strike="noStrike">
                <a:solidFill>
                  <a:srgbClr val="7F7F7F"/>
                </a:solidFill>
                <a:latin typeface="Corbel"/>
                <a:ea typeface="Corbel"/>
                <a:cs typeface="Corbel"/>
                <a:sym typeface="Corbel"/>
              </a:rPr>
              <a:t>La eficiencia energética mejora la calidad de vida de las personas al incrementar los estándares de confort, reducir sus gastos en energía y disminuir la contaminación ambiental local e intradomiciliaria. Además de reducir el deterioro al medioambiente asociado a la explotación de recursos, reduce el impacto de los Gases de Efecto Invernadero (GEI), disminuyendo de esta forma su efecto negativo en relación con los cambios climáticos.</a:t>
            </a:r>
            <a:endParaRPr/>
          </a:p>
          <a:p>
            <a:pPr indent="0" lvl="0" marL="0" marR="0" rtl="0" algn="just">
              <a:lnSpc>
                <a:spcPct val="107000"/>
              </a:lnSpc>
              <a:spcBef>
                <a:spcPts val="0"/>
              </a:spcBef>
              <a:spcAft>
                <a:spcPts val="0"/>
              </a:spcAft>
              <a:buNone/>
            </a:pPr>
            <a:r>
              <a:rPr b="1" i="0" lang="es-CL" sz="1400" u="none" cap="none" strike="noStrike">
                <a:solidFill>
                  <a:srgbClr val="7F7F7F"/>
                </a:solidFill>
                <a:latin typeface="Corbel"/>
                <a:ea typeface="Corbel"/>
                <a:cs typeface="Corbel"/>
                <a:sym typeface="Corbel"/>
              </a:rPr>
              <a:t>Ministerio de Energía (2017), Energía 2050 - Política energética de Chile.</a:t>
            </a:r>
            <a:endParaRPr b="0" i="1" sz="1600" u="none" cap="none" strike="noStrike">
              <a:solidFill>
                <a:srgbClr val="3AAFDE"/>
              </a:solidFill>
              <a:latin typeface="Corbel"/>
              <a:ea typeface="Corbel"/>
              <a:cs typeface="Corbel"/>
              <a:sym typeface="Corbel"/>
            </a:endParaRPr>
          </a:p>
        </p:txBody>
      </p:sp>
      <p:pic>
        <p:nvPicPr>
          <p:cNvPr id="149" name="Google Shape;149;p20"/>
          <p:cNvPicPr preferRelativeResize="0"/>
          <p:nvPr/>
        </p:nvPicPr>
        <p:blipFill rotWithShape="1">
          <a:blip r:embed="rId4">
            <a:alphaModFix/>
          </a:blip>
          <a:srcRect b="0" l="0" r="0" t="0"/>
          <a:stretch/>
        </p:blipFill>
        <p:spPr>
          <a:xfrm>
            <a:off x="6689753" y="2209370"/>
            <a:ext cx="2285586" cy="27797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21"/>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PRINCIPALES CONSUMOS ENERGÉTICOS EN VIVIENDAS</a:t>
            </a:r>
            <a:endParaRPr b="0" i="0" sz="2400" u="none" cap="none" strike="noStrike">
              <a:solidFill>
                <a:srgbClr val="3AAFDE"/>
              </a:solidFill>
              <a:latin typeface="Calibri"/>
              <a:ea typeface="Calibri"/>
              <a:cs typeface="Calibri"/>
              <a:sym typeface="Calibri"/>
            </a:endParaRPr>
          </a:p>
        </p:txBody>
      </p:sp>
      <p:sp>
        <p:nvSpPr>
          <p:cNvPr id="155" name="Google Shape;155;p21"/>
          <p:cNvSpPr txBox="1"/>
          <p:nvPr/>
        </p:nvSpPr>
        <p:spPr>
          <a:xfrm>
            <a:off x="2215166" y="5821251"/>
            <a:ext cx="6207979" cy="463639"/>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del docente “Energía eléctrica en Chile”.</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Bustamante W. et al (2009), Guía de diseño para la Eficiencia Energética en la vivienda social</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  </a:t>
            </a:r>
            <a:endParaRPr/>
          </a:p>
        </p:txBody>
      </p:sp>
      <p:grpSp>
        <p:nvGrpSpPr>
          <p:cNvPr id="156" name="Google Shape;156;p21"/>
          <p:cNvGrpSpPr/>
          <p:nvPr/>
        </p:nvGrpSpPr>
        <p:grpSpPr>
          <a:xfrm>
            <a:off x="901520" y="2409278"/>
            <a:ext cx="7340959" cy="1983357"/>
            <a:chOff x="965914" y="2464314"/>
            <a:chExt cx="7340959" cy="1983357"/>
          </a:xfrm>
        </p:grpSpPr>
        <p:pic>
          <p:nvPicPr>
            <p:cNvPr id="157" name="Google Shape;157;p21"/>
            <p:cNvPicPr preferRelativeResize="0"/>
            <p:nvPr/>
          </p:nvPicPr>
          <p:blipFill rotWithShape="1">
            <a:blip r:embed="rId4">
              <a:alphaModFix/>
            </a:blip>
            <a:srcRect b="0" l="0" r="0" t="0"/>
            <a:stretch/>
          </p:blipFill>
          <p:spPr>
            <a:xfrm>
              <a:off x="965914" y="2464314"/>
              <a:ext cx="1950191" cy="1983357"/>
            </a:xfrm>
            <a:prstGeom prst="rect">
              <a:avLst/>
            </a:prstGeom>
            <a:noFill/>
            <a:ln>
              <a:noFill/>
            </a:ln>
          </p:spPr>
        </p:pic>
        <p:pic>
          <p:nvPicPr>
            <p:cNvPr id="158" name="Google Shape;158;p21"/>
            <p:cNvPicPr preferRelativeResize="0"/>
            <p:nvPr/>
          </p:nvPicPr>
          <p:blipFill rotWithShape="1">
            <a:blip r:embed="rId5">
              <a:alphaModFix/>
            </a:blip>
            <a:srcRect b="0" l="0" r="0" t="0"/>
            <a:stretch/>
          </p:blipFill>
          <p:spPr>
            <a:xfrm>
              <a:off x="6356682" y="2464314"/>
              <a:ext cx="1950191" cy="1983357"/>
            </a:xfrm>
            <a:prstGeom prst="rect">
              <a:avLst/>
            </a:prstGeom>
            <a:noFill/>
            <a:ln>
              <a:noFill/>
            </a:ln>
          </p:spPr>
        </p:pic>
        <p:pic>
          <p:nvPicPr>
            <p:cNvPr id="159" name="Google Shape;159;p21"/>
            <p:cNvPicPr preferRelativeResize="0"/>
            <p:nvPr/>
          </p:nvPicPr>
          <p:blipFill rotWithShape="1">
            <a:blip r:embed="rId6">
              <a:alphaModFix/>
            </a:blip>
            <a:srcRect b="0" l="0" r="0" t="0"/>
            <a:stretch/>
          </p:blipFill>
          <p:spPr>
            <a:xfrm>
              <a:off x="3661298" y="2464314"/>
              <a:ext cx="1950191" cy="1983357"/>
            </a:xfrm>
            <a:prstGeom prst="rect">
              <a:avLst/>
            </a:prstGeom>
            <a:noFill/>
            <a:ln>
              <a:noFill/>
            </a:ln>
          </p:spPr>
        </p:pic>
      </p:grpSp>
      <p:sp>
        <p:nvSpPr>
          <p:cNvPr id="160" name="Google Shape;160;p21"/>
          <p:cNvSpPr/>
          <p:nvPr/>
        </p:nvSpPr>
        <p:spPr>
          <a:xfrm>
            <a:off x="531023" y="1124129"/>
            <a:ext cx="8003377" cy="107721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0" i="0" lang="es-CL" sz="1600" u="none" cap="none" strike="noStrike">
                <a:solidFill>
                  <a:srgbClr val="7F7F7F"/>
                </a:solidFill>
                <a:latin typeface="Corbel"/>
                <a:ea typeface="Corbel"/>
                <a:cs typeface="Corbel"/>
                <a:sym typeface="Corbel"/>
              </a:rPr>
              <a:t>“La vivienda debe generar espacios que ofrezcan al usuario las condiciones ambientales adecuadas para el desarrollo de sus actividades en situación de confort. Tanto la envolvente de la vivienda como los sistemas constructivos del interior que la conforman, juegan un rol fundamental en conseguir estas condiciones”.</a:t>
            </a:r>
            <a:endParaRPr/>
          </a:p>
        </p:txBody>
      </p:sp>
      <p:cxnSp>
        <p:nvCxnSpPr>
          <p:cNvPr id="161" name="Google Shape;161;p21"/>
          <p:cNvCxnSpPr/>
          <p:nvPr/>
        </p:nvCxnSpPr>
        <p:spPr>
          <a:xfrm rot="10800000">
            <a:off x="1846035" y="4039293"/>
            <a:ext cx="0" cy="706683"/>
          </a:xfrm>
          <a:prstGeom prst="straightConnector1">
            <a:avLst/>
          </a:prstGeom>
          <a:noFill/>
          <a:ln cap="rnd" cmpd="sng" w="38100">
            <a:solidFill>
              <a:srgbClr val="3AAFDE"/>
            </a:solidFill>
            <a:prstDash val="dot"/>
            <a:round/>
            <a:headEnd len="sm" w="sm" type="none"/>
            <a:tailEnd len="sm" w="sm" type="none"/>
          </a:ln>
        </p:spPr>
      </p:cxnSp>
      <p:cxnSp>
        <p:nvCxnSpPr>
          <p:cNvPr id="162" name="Google Shape;162;p21"/>
          <p:cNvCxnSpPr/>
          <p:nvPr/>
        </p:nvCxnSpPr>
        <p:spPr>
          <a:xfrm rot="10800000">
            <a:off x="4576356" y="4039293"/>
            <a:ext cx="0" cy="706683"/>
          </a:xfrm>
          <a:prstGeom prst="straightConnector1">
            <a:avLst/>
          </a:prstGeom>
          <a:noFill/>
          <a:ln cap="rnd" cmpd="sng" w="38100">
            <a:solidFill>
              <a:srgbClr val="3AAFDE"/>
            </a:solidFill>
            <a:prstDash val="dot"/>
            <a:round/>
            <a:headEnd len="sm" w="sm" type="none"/>
            <a:tailEnd len="sm" w="sm" type="none"/>
          </a:ln>
        </p:spPr>
      </p:cxnSp>
      <p:cxnSp>
        <p:nvCxnSpPr>
          <p:cNvPr id="163" name="Google Shape;163;p21"/>
          <p:cNvCxnSpPr/>
          <p:nvPr/>
        </p:nvCxnSpPr>
        <p:spPr>
          <a:xfrm rot="10800000">
            <a:off x="7293798" y="4039293"/>
            <a:ext cx="0" cy="706683"/>
          </a:xfrm>
          <a:prstGeom prst="straightConnector1">
            <a:avLst/>
          </a:prstGeom>
          <a:noFill/>
          <a:ln cap="rnd" cmpd="sng" w="38100">
            <a:solidFill>
              <a:srgbClr val="3AAFDE"/>
            </a:solidFill>
            <a:prstDash val="dot"/>
            <a:round/>
            <a:headEnd len="sm" w="sm" type="none"/>
            <a:tailEnd len="sm" w="sm" type="none"/>
          </a:ln>
        </p:spPr>
      </p:cxnSp>
      <p:sp>
        <p:nvSpPr>
          <p:cNvPr id="164" name="Google Shape;164;p21"/>
          <p:cNvSpPr/>
          <p:nvPr/>
        </p:nvSpPr>
        <p:spPr>
          <a:xfrm>
            <a:off x="1233110" y="4821579"/>
            <a:ext cx="1223412"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CONFORT</a:t>
            </a:r>
            <a:endParaRPr/>
          </a:p>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TÉRMICO</a:t>
            </a:r>
            <a:endParaRPr/>
          </a:p>
        </p:txBody>
      </p:sp>
      <p:sp>
        <p:nvSpPr>
          <p:cNvPr id="165" name="Google Shape;165;p21"/>
          <p:cNvSpPr/>
          <p:nvPr/>
        </p:nvSpPr>
        <p:spPr>
          <a:xfrm>
            <a:off x="3931317" y="4821579"/>
            <a:ext cx="1261884"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CONFORT</a:t>
            </a:r>
            <a:endParaRPr/>
          </a:p>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LUMÍNICO</a:t>
            </a:r>
            <a:endParaRPr/>
          </a:p>
        </p:txBody>
      </p:sp>
      <p:sp>
        <p:nvSpPr>
          <p:cNvPr id="166" name="Google Shape;166;p21"/>
          <p:cNvSpPr/>
          <p:nvPr/>
        </p:nvSpPr>
        <p:spPr>
          <a:xfrm>
            <a:off x="6704119" y="4821579"/>
            <a:ext cx="1176924"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CALIDAD </a:t>
            </a:r>
            <a:endParaRPr/>
          </a:p>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DEL AIRE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2"/>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PRINCIPALES CONSUMOS ENERGÉTICOS EN VIVIENDAS</a:t>
            </a:r>
            <a:endParaRPr b="0" i="0" sz="2400" u="none" cap="none" strike="noStrike">
              <a:solidFill>
                <a:srgbClr val="3AAFDE"/>
              </a:solidFill>
              <a:latin typeface="Calibri"/>
              <a:ea typeface="Calibri"/>
              <a:cs typeface="Calibri"/>
              <a:sym typeface="Calibri"/>
            </a:endParaRPr>
          </a:p>
        </p:txBody>
      </p:sp>
      <p:grpSp>
        <p:nvGrpSpPr>
          <p:cNvPr id="172" name="Google Shape;172;p22"/>
          <p:cNvGrpSpPr/>
          <p:nvPr/>
        </p:nvGrpSpPr>
        <p:grpSpPr>
          <a:xfrm>
            <a:off x="1405887" y="1619002"/>
            <a:ext cx="6332225" cy="3962400"/>
            <a:chOff x="161925" y="190500"/>
            <a:chExt cx="6334125" cy="3962400"/>
          </a:xfrm>
        </p:grpSpPr>
        <p:sp>
          <p:nvSpPr>
            <p:cNvPr id="173" name="Google Shape;173;p22"/>
            <p:cNvSpPr/>
            <p:nvPr/>
          </p:nvSpPr>
          <p:spPr>
            <a:xfrm>
              <a:off x="161925" y="190500"/>
              <a:ext cx="6334125" cy="3962400"/>
            </a:xfrm>
            <a:prstGeom prst="rect">
              <a:avLst/>
            </a:prstGeom>
            <a:no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74" name="Google Shape;174;p22"/>
            <p:cNvPicPr preferRelativeResize="0"/>
            <p:nvPr/>
          </p:nvPicPr>
          <p:blipFill rotWithShape="1">
            <a:blip r:embed="rId4">
              <a:alphaModFix/>
            </a:blip>
            <a:srcRect b="0" l="0" r="0" t="0"/>
            <a:stretch/>
          </p:blipFill>
          <p:spPr>
            <a:xfrm>
              <a:off x="161925" y="190500"/>
              <a:ext cx="6334125" cy="3962400"/>
            </a:xfrm>
            <a:prstGeom prst="rect">
              <a:avLst/>
            </a:prstGeom>
            <a:noFill/>
            <a:ln>
              <a:noFill/>
            </a:ln>
          </p:spPr>
        </p:pic>
        <p:sp>
          <p:nvSpPr>
            <p:cNvPr id="175" name="Google Shape;175;p22"/>
            <p:cNvSpPr/>
            <p:nvPr/>
          </p:nvSpPr>
          <p:spPr>
            <a:xfrm rot="-2494669">
              <a:off x="1734361" y="1279438"/>
              <a:ext cx="2587109" cy="33322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0" i="0" lang="es-CL" sz="1200" u="none" cap="none" strike="noStrike">
                  <a:solidFill>
                    <a:srgbClr val="000000"/>
                  </a:solidFill>
                  <a:latin typeface="Oswald"/>
                  <a:ea typeface="Oswald"/>
                  <a:cs typeface="Oswald"/>
                  <a:sym typeface="Oswald"/>
                </a:rPr>
                <a:t>100% Humedad Relativa (H.R.)</a:t>
              </a:r>
              <a:endParaRPr b="0" i="0" sz="1200" u="none" cap="none" strike="noStrike">
                <a:solidFill>
                  <a:srgbClr val="000000"/>
                </a:solidFill>
                <a:latin typeface="Oswald"/>
                <a:ea typeface="Oswald"/>
                <a:cs typeface="Oswald"/>
                <a:sym typeface="Oswald"/>
              </a:endParaRPr>
            </a:p>
          </p:txBody>
        </p:sp>
        <p:pic>
          <p:nvPicPr>
            <p:cNvPr id="176" name="Google Shape;176;p22"/>
            <p:cNvPicPr preferRelativeResize="0"/>
            <p:nvPr/>
          </p:nvPicPr>
          <p:blipFill rotWithShape="1">
            <a:blip r:embed="rId4">
              <a:alphaModFix/>
            </a:blip>
            <a:srcRect b="62017" l="72630" r="21954" t="35337"/>
            <a:stretch/>
          </p:blipFill>
          <p:spPr>
            <a:xfrm>
              <a:off x="4762500" y="2348200"/>
              <a:ext cx="342902" cy="104774"/>
            </a:xfrm>
            <a:prstGeom prst="rect">
              <a:avLst/>
            </a:prstGeom>
            <a:noFill/>
            <a:ln>
              <a:noFill/>
            </a:ln>
          </p:spPr>
        </p:pic>
        <p:pic>
          <p:nvPicPr>
            <p:cNvPr id="177" name="Google Shape;177;p22"/>
            <p:cNvPicPr preferRelativeResize="0"/>
            <p:nvPr/>
          </p:nvPicPr>
          <p:blipFill rotWithShape="1">
            <a:blip r:embed="rId4">
              <a:alphaModFix/>
            </a:blip>
            <a:srcRect b="11538" l="59248" r="38494" t="85816"/>
            <a:stretch/>
          </p:blipFill>
          <p:spPr>
            <a:xfrm>
              <a:off x="4619625" y="2324375"/>
              <a:ext cx="142874" cy="104774"/>
            </a:xfrm>
            <a:prstGeom prst="rect">
              <a:avLst/>
            </a:prstGeom>
            <a:noFill/>
            <a:ln>
              <a:noFill/>
            </a:ln>
          </p:spPr>
        </p:pic>
      </p:grpSp>
      <p:sp>
        <p:nvSpPr>
          <p:cNvPr id="178" name="Google Shape;178;p22"/>
          <p:cNvSpPr/>
          <p:nvPr/>
        </p:nvSpPr>
        <p:spPr>
          <a:xfrm>
            <a:off x="601850" y="954322"/>
            <a:ext cx="6002866"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s-CL" sz="1600" u="none" cap="none" strike="noStrike">
                <a:solidFill>
                  <a:srgbClr val="7F7F7F"/>
                </a:solidFill>
                <a:latin typeface="Corbel"/>
                <a:ea typeface="Corbel"/>
                <a:cs typeface="Corbel"/>
                <a:sym typeface="Corbel"/>
              </a:rPr>
              <a:t>Diagrama de confort higrotérmico</a:t>
            </a:r>
            <a:endParaRPr/>
          </a:p>
        </p:txBody>
      </p:sp>
      <p:sp>
        <p:nvSpPr>
          <p:cNvPr id="179" name="Google Shape;179;p22"/>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13: “Diagrama de confort higrotérmico”</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id="184" name="Google Shape;184;p23"/>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ESTRATEGIAS PARA TENER VIVIENDAS ENERGÉTICAMENTE EFICIENTES</a:t>
            </a:r>
            <a:endParaRPr b="0" i="0" sz="2400" u="none" cap="none" strike="noStrike">
              <a:solidFill>
                <a:srgbClr val="3AAFDE"/>
              </a:solidFill>
              <a:latin typeface="Calibri"/>
              <a:ea typeface="Calibri"/>
              <a:cs typeface="Calibri"/>
              <a:sym typeface="Calibri"/>
            </a:endParaRPr>
          </a:p>
        </p:txBody>
      </p:sp>
      <p:sp>
        <p:nvSpPr>
          <p:cNvPr id="185" name="Google Shape;185;p23"/>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del docente “Energía eléctrica en Chile”  </a:t>
            </a:r>
            <a:endParaRPr/>
          </a:p>
        </p:txBody>
      </p:sp>
      <p:sp>
        <p:nvSpPr>
          <p:cNvPr id="186" name="Google Shape;186;p23"/>
          <p:cNvSpPr/>
          <p:nvPr/>
        </p:nvSpPr>
        <p:spPr>
          <a:xfrm>
            <a:off x="531023" y="1130493"/>
            <a:ext cx="8003377" cy="304698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rgbClr val="3AAFDE"/>
              </a:buClr>
              <a:buSzPts val="1600"/>
              <a:buFont typeface="Courier New"/>
              <a:buChar char="o"/>
            </a:pPr>
            <a:r>
              <a:rPr b="0" i="0" lang="es-CL" sz="1600" u="none" cap="none" strike="noStrike">
                <a:solidFill>
                  <a:srgbClr val="7F7F7F"/>
                </a:solidFill>
                <a:latin typeface="Corbel"/>
                <a:ea typeface="Corbel"/>
                <a:cs typeface="Corbel"/>
                <a:sym typeface="Corbel"/>
              </a:rPr>
              <a:t>Los sistemas pasivos están netamente relacionados con el diseño de la vivienda, la cual puede aprovechar de los recursos que provee el clima del lugar para conseguir confort térmico (acceso al sol en invierno en un clima frío) o también protegerse de las incidencias negativas que nos ofrece el clima (protegerse del sol en un período caluroso).  </a:t>
            </a:r>
            <a:endParaRPr/>
          </a:p>
          <a:p>
            <a:pPr indent="101600" lvl="0" marL="0" marR="0" rtl="0" algn="just">
              <a:spcBef>
                <a:spcPts val="0"/>
              </a:spcBef>
              <a:spcAft>
                <a:spcPts val="0"/>
              </a:spcAft>
              <a:buClr>
                <a:srgbClr val="3AAFDE"/>
              </a:buClr>
              <a:buSzPts val="1600"/>
              <a:buFont typeface="Courier New"/>
              <a:buNone/>
            </a:pPr>
            <a:r>
              <a:t/>
            </a:r>
            <a:endParaRPr b="0" i="0" sz="1600" u="none" cap="none" strike="noStrike">
              <a:solidFill>
                <a:srgbClr val="7F7F7F"/>
              </a:solidFill>
              <a:latin typeface="Corbel"/>
              <a:ea typeface="Corbel"/>
              <a:cs typeface="Corbel"/>
              <a:sym typeface="Corbel"/>
            </a:endParaRPr>
          </a:p>
          <a:p>
            <a:pPr indent="0" lvl="0" marL="0" marR="0" rtl="0" algn="just">
              <a:spcBef>
                <a:spcPts val="0"/>
              </a:spcBef>
              <a:spcAft>
                <a:spcPts val="0"/>
              </a:spcAft>
              <a:buClr>
                <a:srgbClr val="3AAFDE"/>
              </a:buClr>
              <a:buSzPts val="1600"/>
              <a:buFont typeface="Courier New"/>
              <a:buChar char="o"/>
            </a:pPr>
            <a:r>
              <a:rPr b="0" i="0" lang="es-CL" sz="1600" u="none" cap="none" strike="noStrike">
                <a:solidFill>
                  <a:srgbClr val="7F7F7F"/>
                </a:solidFill>
                <a:latin typeface="Corbel"/>
                <a:ea typeface="Corbel"/>
                <a:cs typeface="Corbel"/>
                <a:sym typeface="Corbel"/>
              </a:rPr>
              <a:t>Los sistemas activos son aquellos que, para su funcionamiento, usan energía a fin de lograr confort térmico (aire acondicionado, iluminación artificial, calefacción, entre otros). </a:t>
            </a:r>
            <a:endParaRPr/>
          </a:p>
          <a:p>
            <a:pPr indent="101600" lvl="0" marL="0" marR="0" rtl="0" algn="just">
              <a:spcBef>
                <a:spcPts val="0"/>
              </a:spcBef>
              <a:spcAft>
                <a:spcPts val="0"/>
              </a:spcAft>
              <a:buClr>
                <a:srgbClr val="3AAFDE"/>
              </a:buClr>
              <a:buSzPts val="1600"/>
              <a:buFont typeface="Courier New"/>
              <a:buNone/>
            </a:pPr>
            <a:r>
              <a:t/>
            </a:r>
            <a:endParaRPr b="0" i="0" sz="1600" u="none" cap="none" strike="noStrike">
              <a:solidFill>
                <a:srgbClr val="7F7F7F"/>
              </a:solidFill>
              <a:latin typeface="Corbel"/>
              <a:ea typeface="Corbel"/>
              <a:cs typeface="Corbel"/>
              <a:sym typeface="Corbel"/>
            </a:endParaRPr>
          </a:p>
          <a:p>
            <a:pPr indent="0" lvl="0" marL="0" marR="0" rtl="0" algn="just">
              <a:spcBef>
                <a:spcPts val="0"/>
              </a:spcBef>
              <a:spcAft>
                <a:spcPts val="0"/>
              </a:spcAft>
              <a:buClr>
                <a:srgbClr val="3AAFDE"/>
              </a:buClr>
              <a:buSzPts val="1600"/>
              <a:buFont typeface="Courier New"/>
              <a:buChar char="o"/>
            </a:pPr>
            <a:r>
              <a:rPr b="0" i="0" lang="es-CL" sz="1600" u="none" cap="none" strike="noStrike">
                <a:solidFill>
                  <a:srgbClr val="7F7F7F"/>
                </a:solidFill>
                <a:latin typeface="Corbel"/>
                <a:ea typeface="Corbel"/>
                <a:cs typeface="Corbel"/>
                <a:sym typeface="Corbel"/>
              </a:rPr>
              <a:t>Por esto, un diseño energéticamente eficiente busca principalmente llegar al confort con la mayor cantidad de sistemas o estrategias pasivas; luego de agotadas estas posibilidades y soluciones se incorporan los sistemas activos, los que deben privilegiar los sistemas basados en ERNC.</a:t>
            </a:r>
            <a:endParaRPr b="0" i="0" sz="2300" u="none" cap="none" strike="noStrike">
              <a:solidFill>
                <a:srgbClr val="7F7F7F"/>
              </a:solidFill>
              <a:latin typeface="Corbel"/>
              <a:ea typeface="Corbel"/>
              <a:cs typeface="Corbel"/>
              <a:sym typeface="Corbel"/>
            </a:endParaRPr>
          </a:p>
        </p:txBody>
      </p:sp>
      <p:grpSp>
        <p:nvGrpSpPr>
          <p:cNvPr id="187" name="Google Shape;187;p23"/>
          <p:cNvGrpSpPr/>
          <p:nvPr/>
        </p:nvGrpSpPr>
        <p:grpSpPr>
          <a:xfrm>
            <a:off x="2420707" y="4210087"/>
            <a:ext cx="4302587" cy="1206070"/>
            <a:chOff x="2254204" y="4210087"/>
            <a:chExt cx="4302587" cy="1206070"/>
          </a:xfrm>
        </p:grpSpPr>
        <p:pic>
          <p:nvPicPr>
            <p:cNvPr id="188" name="Google Shape;188;p23"/>
            <p:cNvPicPr preferRelativeResize="0"/>
            <p:nvPr/>
          </p:nvPicPr>
          <p:blipFill rotWithShape="1">
            <a:blip r:embed="rId4">
              <a:alphaModFix/>
            </a:blip>
            <a:srcRect b="0" l="0" r="0" t="0"/>
            <a:stretch/>
          </p:blipFill>
          <p:spPr>
            <a:xfrm>
              <a:off x="2254204" y="4210088"/>
              <a:ext cx="1185900" cy="1206069"/>
            </a:xfrm>
            <a:prstGeom prst="rect">
              <a:avLst/>
            </a:prstGeom>
            <a:noFill/>
            <a:ln>
              <a:noFill/>
            </a:ln>
          </p:spPr>
        </p:pic>
        <p:pic>
          <p:nvPicPr>
            <p:cNvPr id="189" name="Google Shape;189;p23"/>
            <p:cNvPicPr preferRelativeResize="0"/>
            <p:nvPr/>
          </p:nvPicPr>
          <p:blipFill rotWithShape="1">
            <a:blip r:embed="rId5">
              <a:alphaModFix/>
            </a:blip>
            <a:srcRect b="0" l="0" r="0" t="0"/>
            <a:stretch/>
          </p:blipFill>
          <p:spPr>
            <a:xfrm>
              <a:off x="5370891" y="4210087"/>
              <a:ext cx="1185900" cy="1206069"/>
            </a:xfrm>
            <a:prstGeom prst="rect">
              <a:avLst/>
            </a:prstGeom>
            <a:noFill/>
            <a:ln>
              <a:noFill/>
            </a:ln>
          </p:spPr>
        </p:pic>
      </p:grpSp>
      <p:sp>
        <p:nvSpPr>
          <p:cNvPr id="190" name="Google Shape;190;p23"/>
          <p:cNvSpPr/>
          <p:nvPr/>
        </p:nvSpPr>
        <p:spPr>
          <a:xfrm>
            <a:off x="1921050" y="5334250"/>
            <a:ext cx="2185214"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Para periodos fríos   </a:t>
            </a:r>
            <a:endParaRPr/>
          </a:p>
        </p:txBody>
      </p:sp>
      <p:sp>
        <p:nvSpPr>
          <p:cNvPr id="191" name="Google Shape;191;p23"/>
          <p:cNvSpPr/>
          <p:nvPr/>
        </p:nvSpPr>
        <p:spPr>
          <a:xfrm>
            <a:off x="4790073" y="5334250"/>
            <a:ext cx="2680542"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800" u="none" cap="none" strike="noStrike">
                <a:solidFill>
                  <a:srgbClr val="7F7F7F"/>
                </a:solidFill>
                <a:latin typeface="Corbel"/>
                <a:ea typeface="Corbel"/>
                <a:cs typeface="Corbel"/>
                <a:sym typeface="Corbel"/>
              </a:rPr>
              <a:t>Para periodos calurosos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24"/>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ESTRATEGIAS PARA TENER VIVIENDAS ENERGÉTICAMENTE EFICIENTES</a:t>
            </a:r>
            <a:endParaRPr b="0" i="0" sz="2400" u="none" cap="none" strike="noStrike">
              <a:solidFill>
                <a:srgbClr val="3AAFDE"/>
              </a:solidFill>
              <a:latin typeface="Calibri"/>
              <a:ea typeface="Calibri"/>
              <a:cs typeface="Calibri"/>
              <a:sym typeface="Calibri"/>
            </a:endParaRPr>
          </a:p>
        </p:txBody>
      </p:sp>
      <p:sp>
        <p:nvSpPr>
          <p:cNvPr id="197" name="Google Shape;197;p24"/>
          <p:cNvSpPr/>
          <p:nvPr/>
        </p:nvSpPr>
        <p:spPr>
          <a:xfrm>
            <a:off x="601850" y="954322"/>
            <a:ext cx="6002866"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s-CL" sz="1600" u="none" cap="none" strike="noStrike">
                <a:solidFill>
                  <a:srgbClr val="7F7F7F"/>
                </a:solidFill>
                <a:latin typeface="Corbel"/>
                <a:ea typeface="Corbel"/>
                <a:cs typeface="Corbel"/>
                <a:sym typeface="Corbel"/>
              </a:rPr>
              <a:t>Para periodos fríos</a:t>
            </a:r>
            <a:endParaRPr/>
          </a:p>
        </p:txBody>
      </p:sp>
      <p:pic>
        <p:nvPicPr>
          <p:cNvPr id="198" name="Google Shape;198;p24"/>
          <p:cNvPicPr preferRelativeResize="0"/>
          <p:nvPr/>
        </p:nvPicPr>
        <p:blipFill rotWithShape="1">
          <a:blip r:embed="rId4">
            <a:alphaModFix/>
          </a:blip>
          <a:srcRect b="11714" l="6220" r="48473" t="15249"/>
          <a:stretch/>
        </p:blipFill>
        <p:spPr>
          <a:xfrm>
            <a:off x="4259629" y="2081212"/>
            <a:ext cx="4248150" cy="2695575"/>
          </a:xfrm>
          <a:prstGeom prst="rect">
            <a:avLst/>
          </a:prstGeom>
          <a:noFill/>
          <a:ln>
            <a:noFill/>
          </a:ln>
        </p:spPr>
      </p:pic>
      <p:sp>
        <p:nvSpPr>
          <p:cNvPr id="199" name="Google Shape;199;p24"/>
          <p:cNvSpPr txBox="1"/>
          <p:nvPr/>
        </p:nvSpPr>
        <p:spPr>
          <a:xfrm>
            <a:off x="4871324" y="5440038"/>
            <a:ext cx="3466783" cy="927279"/>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t/>
            </a:r>
            <a:endParaRPr b="0" i="1" sz="1200" u="none" cap="none" strike="noStrike">
              <a:solidFill>
                <a:srgbClr val="7F7F7F"/>
              </a:solidFill>
              <a:latin typeface="Corbel"/>
              <a:ea typeface="Corbel"/>
              <a:cs typeface="Corbel"/>
              <a:sym typeface="Corbel"/>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4 (elaboración propia)</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14: “Estrategias para periodos fríos” </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del docente “Energía eléctrica en Chile”  </a:t>
            </a:r>
            <a:endParaRPr/>
          </a:p>
        </p:txBody>
      </p:sp>
      <p:pic>
        <p:nvPicPr>
          <p:cNvPr id="200" name="Google Shape;200;p24"/>
          <p:cNvPicPr preferRelativeResize="0"/>
          <p:nvPr/>
        </p:nvPicPr>
        <p:blipFill rotWithShape="1">
          <a:blip r:embed="rId5">
            <a:alphaModFix/>
          </a:blip>
          <a:srcRect b="0" l="0" r="0" t="0"/>
          <a:stretch/>
        </p:blipFill>
        <p:spPr>
          <a:xfrm>
            <a:off x="1574398" y="1855511"/>
            <a:ext cx="1185900" cy="1206068"/>
          </a:xfrm>
          <a:prstGeom prst="rect">
            <a:avLst/>
          </a:prstGeom>
          <a:noFill/>
          <a:ln>
            <a:noFill/>
          </a:ln>
        </p:spPr>
      </p:pic>
      <p:sp>
        <p:nvSpPr>
          <p:cNvPr id="201" name="Google Shape;201;p24"/>
          <p:cNvSpPr/>
          <p:nvPr/>
        </p:nvSpPr>
        <p:spPr>
          <a:xfrm>
            <a:off x="1657434" y="2949020"/>
            <a:ext cx="1019831"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CAPTAR</a:t>
            </a:r>
            <a:endParaRPr/>
          </a:p>
        </p:txBody>
      </p:sp>
      <p:sp>
        <p:nvSpPr>
          <p:cNvPr id="202" name="Google Shape;202;p24"/>
          <p:cNvSpPr/>
          <p:nvPr/>
        </p:nvSpPr>
        <p:spPr>
          <a:xfrm>
            <a:off x="1183748" y="3624216"/>
            <a:ext cx="1967205"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1" lang="es-CL" sz="1600" u="none" cap="none" strike="noStrike">
                <a:solidFill>
                  <a:srgbClr val="7F7F7F"/>
                </a:solidFill>
                <a:latin typeface="Corbel"/>
                <a:ea typeface="Corbel"/>
                <a:cs typeface="Corbel"/>
                <a:sym typeface="Corbel"/>
              </a:rPr>
              <a:t>La mayor cantidad de</a:t>
            </a:r>
            <a:endParaRPr/>
          </a:p>
          <a:p>
            <a:pPr indent="0" lvl="0" marL="0" marR="0" rtl="0" algn="ctr">
              <a:spcBef>
                <a:spcPts val="0"/>
              </a:spcBef>
              <a:spcAft>
                <a:spcPts val="0"/>
              </a:spcAft>
              <a:buNone/>
            </a:pPr>
            <a:r>
              <a:rPr b="0" i="1" lang="es-CL" sz="1600" u="none" cap="none" strike="noStrike">
                <a:solidFill>
                  <a:srgbClr val="7F7F7F"/>
                </a:solidFill>
                <a:latin typeface="Corbel"/>
                <a:ea typeface="Corbel"/>
                <a:cs typeface="Corbel"/>
                <a:sym typeface="Corbel"/>
              </a:rPr>
              <a:t>radiación posible.</a:t>
            </a:r>
            <a:endParaRPr/>
          </a:p>
        </p:txBody>
      </p:sp>
      <p:sp>
        <p:nvSpPr>
          <p:cNvPr id="203" name="Google Shape;203;p24"/>
          <p:cNvSpPr/>
          <p:nvPr/>
        </p:nvSpPr>
        <p:spPr>
          <a:xfrm>
            <a:off x="960436" y="4609041"/>
            <a:ext cx="2413825"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600" u="none" cap="none" strike="noStrike">
                <a:solidFill>
                  <a:srgbClr val="7F7F7F"/>
                </a:solidFill>
                <a:latin typeface="Corbel"/>
                <a:ea typeface="Corbel"/>
                <a:cs typeface="Corbel"/>
                <a:sym typeface="Corbel"/>
              </a:rPr>
              <a:t>A través de ventanas o invernaderos orientados al norte.  </a:t>
            </a:r>
            <a:endParaRPr/>
          </a:p>
        </p:txBody>
      </p:sp>
      <p:cxnSp>
        <p:nvCxnSpPr>
          <p:cNvPr id="204" name="Google Shape;204;p24"/>
          <p:cNvCxnSpPr/>
          <p:nvPr/>
        </p:nvCxnSpPr>
        <p:spPr>
          <a:xfrm rot="10800000">
            <a:off x="2132412" y="3276069"/>
            <a:ext cx="12222" cy="305862"/>
          </a:xfrm>
          <a:prstGeom prst="straightConnector1">
            <a:avLst/>
          </a:prstGeom>
          <a:noFill/>
          <a:ln cap="rnd" cmpd="sng" w="38100">
            <a:solidFill>
              <a:srgbClr val="3AAFDE"/>
            </a:solidFill>
            <a:prstDash val="dot"/>
            <a:round/>
            <a:headEnd len="sm" w="sm" type="none"/>
            <a:tailEnd len="sm" w="sm" type="none"/>
          </a:ln>
        </p:spPr>
      </p:cxnSp>
      <p:cxnSp>
        <p:nvCxnSpPr>
          <p:cNvPr id="205" name="Google Shape;205;p24"/>
          <p:cNvCxnSpPr/>
          <p:nvPr/>
        </p:nvCxnSpPr>
        <p:spPr>
          <a:xfrm rot="10800000">
            <a:off x="2174746" y="4241985"/>
            <a:ext cx="12222" cy="305862"/>
          </a:xfrm>
          <a:prstGeom prst="straightConnector1">
            <a:avLst/>
          </a:prstGeom>
          <a:noFill/>
          <a:ln cap="rnd" cmpd="sng" w="38100">
            <a:solidFill>
              <a:srgbClr val="3AAFDE"/>
            </a:solidFill>
            <a:prstDash val="dot"/>
            <a:round/>
            <a:headEnd len="sm" w="sm" type="none"/>
            <a:tailEnd len="sm" w="sm" type="none"/>
          </a:ln>
        </p:spPr>
      </p:cxnSp>
      <p:sp>
        <p:nvSpPr>
          <p:cNvPr id="206" name="Google Shape;206;p24"/>
          <p:cNvSpPr/>
          <p:nvPr/>
        </p:nvSpPr>
        <p:spPr>
          <a:xfrm>
            <a:off x="1321764" y="2785690"/>
            <a:ext cx="505267"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3200" u="none" cap="none" strike="noStrike">
                <a:solidFill>
                  <a:srgbClr val="3AAFDE"/>
                </a:solidFill>
                <a:latin typeface="Corbel"/>
                <a:ea typeface="Corbel"/>
                <a:cs typeface="Corbel"/>
                <a:sym typeface="Corbel"/>
              </a:rPr>
              <a:t>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25"/>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ESTRATEGIAS PARA TENER VIVIENDAS ENERGÉTICAMENTE EFICIENTES</a:t>
            </a:r>
            <a:endParaRPr b="0" i="0" sz="2400" u="none" cap="none" strike="noStrike">
              <a:solidFill>
                <a:srgbClr val="3AAFDE"/>
              </a:solidFill>
              <a:latin typeface="Calibri"/>
              <a:ea typeface="Calibri"/>
              <a:cs typeface="Calibri"/>
              <a:sym typeface="Calibri"/>
            </a:endParaRPr>
          </a:p>
        </p:txBody>
      </p:sp>
      <p:sp>
        <p:nvSpPr>
          <p:cNvPr id="212" name="Google Shape;212;p25"/>
          <p:cNvSpPr/>
          <p:nvPr/>
        </p:nvSpPr>
        <p:spPr>
          <a:xfrm>
            <a:off x="1660794" y="4976530"/>
            <a:ext cx="6002866"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600" u="none" cap="none" strike="noStrike">
                <a:solidFill>
                  <a:srgbClr val="7F7F7F"/>
                </a:solidFill>
                <a:latin typeface="Corbel"/>
                <a:ea typeface="Corbel"/>
                <a:cs typeface="Corbel"/>
                <a:sym typeface="Corbel"/>
              </a:rPr>
              <a:t>Entrada de radiación solar por las ventanas </a:t>
            </a:r>
            <a:endParaRPr/>
          </a:p>
        </p:txBody>
      </p:sp>
      <p:pic>
        <p:nvPicPr>
          <p:cNvPr id="213" name="Google Shape;213;p25"/>
          <p:cNvPicPr preferRelativeResize="0"/>
          <p:nvPr/>
        </p:nvPicPr>
        <p:blipFill rotWithShape="1">
          <a:blip r:embed="rId4">
            <a:alphaModFix/>
          </a:blip>
          <a:srcRect b="0" l="4120" r="6104" t="0"/>
          <a:stretch/>
        </p:blipFill>
        <p:spPr>
          <a:xfrm>
            <a:off x="601850" y="2536763"/>
            <a:ext cx="7952670" cy="2206138"/>
          </a:xfrm>
          <a:prstGeom prst="rect">
            <a:avLst/>
          </a:prstGeom>
          <a:noFill/>
          <a:ln>
            <a:noFill/>
          </a:ln>
        </p:spPr>
      </p:pic>
      <p:sp>
        <p:nvSpPr>
          <p:cNvPr id="214" name="Google Shape;214;p25"/>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15: “Diseño de alero”</a:t>
            </a:r>
            <a:endParaRPr/>
          </a:p>
        </p:txBody>
      </p:sp>
      <p:sp>
        <p:nvSpPr>
          <p:cNvPr id="215" name="Google Shape;215;p25"/>
          <p:cNvSpPr/>
          <p:nvPr/>
        </p:nvSpPr>
        <p:spPr>
          <a:xfrm>
            <a:off x="3603283" y="5292800"/>
            <a:ext cx="2117888"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3AAFDE"/>
                </a:solidFill>
                <a:latin typeface="Corbel"/>
                <a:ea typeface="Corbel"/>
                <a:cs typeface="Corbel"/>
                <a:sym typeface="Corbel"/>
              </a:rPr>
              <a:t>DISEÑO DE ALERO</a:t>
            </a:r>
            <a:endParaRPr/>
          </a:p>
        </p:txBody>
      </p:sp>
      <p:sp>
        <p:nvSpPr>
          <p:cNvPr id="216" name="Google Shape;216;p25"/>
          <p:cNvSpPr/>
          <p:nvPr/>
        </p:nvSpPr>
        <p:spPr>
          <a:xfrm>
            <a:off x="602326" y="919557"/>
            <a:ext cx="1019831"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CAPTAR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 name="Shape 220"/>
        <p:cNvGrpSpPr/>
        <p:nvPr/>
      </p:nvGrpSpPr>
      <p:grpSpPr>
        <a:xfrm>
          <a:off x="0" y="0"/>
          <a:ext cx="0" cy="0"/>
          <a:chOff x="0" y="0"/>
          <a:chExt cx="0" cy="0"/>
        </a:xfrm>
      </p:grpSpPr>
      <p:sp>
        <p:nvSpPr>
          <p:cNvPr id="221" name="Google Shape;221;p26"/>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ESTRATEGIAS PARA TENER VIVIENDAS ENERGÉTICAMENTE EFICIENTES</a:t>
            </a:r>
            <a:endParaRPr b="0" i="0" sz="2400" u="none" cap="none" strike="noStrike">
              <a:solidFill>
                <a:srgbClr val="3AAFDE"/>
              </a:solidFill>
              <a:latin typeface="Calibri"/>
              <a:ea typeface="Calibri"/>
              <a:cs typeface="Calibri"/>
              <a:sym typeface="Calibri"/>
            </a:endParaRPr>
          </a:p>
        </p:txBody>
      </p:sp>
      <p:sp>
        <p:nvSpPr>
          <p:cNvPr id="222" name="Google Shape;222;p26"/>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16: “Utilización de vegetación”</a:t>
            </a:r>
            <a:endParaRPr/>
          </a:p>
        </p:txBody>
      </p:sp>
      <p:pic>
        <p:nvPicPr>
          <p:cNvPr id="223" name="Google Shape;223;p26"/>
          <p:cNvPicPr preferRelativeResize="0"/>
          <p:nvPr/>
        </p:nvPicPr>
        <p:blipFill rotWithShape="1">
          <a:blip r:embed="rId4">
            <a:alphaModFix/>
          </a:blip>
          <a:srcRect b="36684" l="14429" r="1189" t="27102"/>
          <a:stretch/>
        </p:blipFill>
        <p:spPr>
          <a:xfrm>
            <a:off x="664498" y="2354264"/>
            <a:ext cx="7815003" cy="2388637"/>
          </a:xfrm>
          <a:prstGeom prst="rect">
            <a:avLst/>
          </a:prstGeom>
          <a:noFill/>
          <a:ln>
            <a:noFill/>
          </a:ln>
        </p:spPr>
      </p:pic>
      <p:sp>
        <p:nvSpPr>
          <p:cNvPr id="224" name="Google Shape;224;p26"/>
          <p:cNvSpPr/>
          <p:nvPr/>
        </p:nvSpPr>
        <p:spPr>
          <a:xfrm>
            <a:off x="2946393" y="5315084"/>
            <a:ext cx="3251211"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3AAFDE"/>
                </a:solidFill>
                <a:latin typeface="Corbel"/>
                <a:ea typeface="Corbel"/>
                <a:cs typeface="Corbel"/>
                <a:sym typeface="Corbel"/>
              </a:rPr>
              <a:t>UTILIZACIÓN DE VEGETACIÓN</a:t>
            </a:r>
            <a:endParaRPr/>
          </a:p>
        </p:txBody>
      </p:sp>
      <p:sp>
        <p:nvSpPr>
          <p:cNvPr id="225" name="Google Shape;225;p26"/>
          <p:cNvSpPr/>
          <p:nvPr/>
        </p:nvSpPr>
        <p:spPr>
          <a:xfrm>
            <a:off x="1660794" y="4976530"/>
            <a:ext cx="6002866"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600" u="none" cap="none" strike="noStrike">
                <a:solidFill>
                  <a:srgbClr val="7F7F7F"/>
                </a:solidFill>
                <a:latin typeface="Corbel"/>
                <a:ea typeface="Corbel"/>
                <a:cs typeface="Corbel"/>
                <a:sym typeface="Corbel"/>
              </a:rPr>
              <a:t>Entrada de radiación solar por las ventanas </a:t>
            </a:r>
            <a:endParaRPr/>
          </a:p>
        </p:txBody>
      </p:sp>
      <p:sp>
        <p:nvSpPr>
          <p:cNvPr id="226" name="Google Shape;226;p26"/>
          <p:cNvSpPr/>
          <p:nvPr/>
        </p:nvSpPr>
        <p:spPr>
          <a:xfrm>
            <a:off x="602326" y="919557"/>
            <a:ext cx="1019831"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CAPTAR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sp>
        <p:nvSpPr>
          <p:cNvPr id="231" name="Google Shape;231;p27"/>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ESTRATEGIAS PARA TENER VIVIENDAS ENERGÉTICAMENTE EFICIENTES</a:t>
            </a:r>
            <a:endParaRPr b="0" i="0" sz="2400" u="none" cap="none" strike="noStrike">
              <a:solidFill>
                <a:srgbClr val="3AAFDE"/>
              </a:solidFill>
              <a:latin typeface="Calibri"/>
              <a:ea typeface="Calibri"/>
              <a:cs typeface="Calibri"/>
              <a:sym typeface="Calibri"/>
            </a:endParaRPr>
          </a:p>
        </p:txBody>
      </p:sp>
      <p:sp>
        <p:nvSpPr>
          <p:cNvPr id="232" name="Google Shape;232;p27"/>
          <p:cNvSpPr/>
          <p:nvPr/>
        </p:nvSpPr>
        <p:spPr>
          <a:xfrm>
            <a:off x="602326" y="919557"/>
            <a:ext cx="146546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CONSERVAR</a:t>
            </a:r>
            <a:endParaRPr/>
          </a:p>
        </p:txBody>
      </p:sp>
      <p:pic>
        <p:nvPicPr>
          <p:cNvPr id="233" name="Google Shape;233;p27"/>
          <p:cNvPicPr preferRelativeResize="0"/>
          <p:nvPr/>
        </p:nvPicPr>
        <p:blipFill rotWithShape="1">
          <a:blip r:embed="rId4">
            <a:alphaModFix/>
          </a:blip>
          <a:srcRect b="4468" l="9037" r="6815" t="3780"/>
          <a:stretch/>
        </p:blipFill>
        <p:spPr>
          <a:xfrm>
            <a:off x="4250028" y="2069349"/>
            <a:ext cx="4263909" cy="2719302"/>
          </a:xfrm>
          <a:prstGeom prst="rect">
            <a:avLst/>
          </a:prstGeom>
          <a:noFill/>
          <a:ln>
            <a:noFill/>
          </a:ln>
        </p:spPr>
      </p:pic>
      <p:pic>
        <p:nvPicPr>
          <p:cNvPr id="234" name="Google Shape;234;p27"/>
          <p:cNvPicPr preferRelativeResize="0"/>
          <p:nvPr/>
        </p:nvPicPr>
        <p:blipFill rotWithShape="1">
          <a:blip r:embed="rId5">
            <a:alphaModFix/>
          </a:blip>
          <a:srcRect b="0" l="0" r="0" t="0"/>
          <a:stretch/>
        </p:blipFill>
        <p:spPr>
          <a:xfrm>
            <a:off x="1574398" y="1855511"/>
            <a:ext cx="1185900" cy="1206068"/>
          </a:xfrm>
          <a:prstGeom prst="rect">
            <a:avLst/>
          </a:prstGeom>
          <a:noFill/>
          <a:ln>
            <a:noFill/>
          </a:ln>
        </p:spPr>
      </p:pic>
      <p:sp>
        <p:nvSpPr>
          <p:cNvPr id="235" name="Google Shape;235;p27"/>
          <p:cNvSpPr/>
          <p:nvPr/>
        </p:nvSpPr>
        <p:spPr>
          <a:xfrm>
            <a:off x="1657434" y="2949020"/>
            <a:ext cx="146546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CONSERVAR</a:t>
            </a:r>
            <a:endParaRPr/>
          </a:p>
        </p:txBody>
      </p:sp>
      <p:sp>
        <p:nvSpPr>
          <p:cNvPr id="236" name="Google Shape;236;p27"/>
          <p:cNvSpPr/>
          <p:nvPr/>
        </p:nvSpPr>
        <p:spPr>
          <a:xfrm>
            <a:off x="497046" y="3624216"/>
            <a:ext cx="3379843"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600" u="none" cap="none" strike="noStrike">
                <a:solidFill>
                  <a:srgbClr val="7F7F7F"/>
                </a:solidFill>
                <a:latin typeface="Corbel"/>
                <a:ea typeface="Corbel"/>
                <a:cs typeface="Corbel"/>
                <a:sym typeface="Corbel"/>
              </a:rPr>
              <a:t>Mediante el aislamiento térmico en el cielo, muros, e incluso piso de la vivienda.  </a:t>
            </a:r>
            <a:endParaRPr/>
          </a:p>
        </p:txBody>
      </p:sp>
      <p:sp>
        <p:nvSpPr>
          <p:cNvPr id="237" name="Google Shape;237;p27"/>
          <p:cNvSpPr/>
          <p:nvPr/>
        </p:nvSpPr>
        <p:spPr>
          <a:xfrm>
            <a:off x="960436" y="4822682"/>
            <a:ext cx="2413825"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600" u="none" cap="none" strike="noStrike">
                <a:solidFill>
                  <a:srgbClr val="7F7F7F"/>
                </a:solidFill>
                <a:latin typeface="Corbel"/>
                <a:ea typeface="Corbel"/>
                <a:cs typeface="Corbel"/>
                <a:sym typeface="Corbel"/>
              </a:rPr>
              <a:t>Sellar bien la vivienda y utilizar materiales de baja transmisión del calor.  </a:t>
            </a:r>
            <a:endParaRPr/>
          </a:p>
        </p:txBody>
      </p:sp>
      <p:cxnSp>
        <p:nvCxnSpPr>
          <p:cNvPr id="238" name="Google Shape;238;p27"/>
          <p:cNvCxnSpPr/>
          <p:nvPr/>
        </p:nvCxnSpPr>
        <p:spPr>
          <a:xfrm rot="10800000">
            <a:off x="2132412" y="3276069"/>
            <a:ext cx="12222" cy="305862"/>
          </a:xfrm>
          <a:prstGeom prst="straightConnector1">
            <a:avLst/>
          </a:prstGeom>
          <a:noFill/>
          <a:ln cap="rnd" cmpd="sng" w="38100">
            <a:solidFill>
              <a:srgbClr val="3AAFDE"/>
            </a:solidFill>
            <a:prstDash val="dot"/>
            <a:round/>
            <a:headEnd len="sm" w="sm" type="none"/>
            <a:tailEnd len="sm" w="sm" type="none"/>
          </a:ln>
        </p:spPr>
      </p:cxnSp>
      <p:cxnSp>
        <p:nvCxnSpPr>
          <p:cNvPr id="239" name="Google Shape;239;p27"/>
          <p:cNvCxnSpPr/>
          <p:nvPr/>
        </p:nvCxnSpPr>
        <p:spPr>
          <a:xfrm rot="10800000">
            <a:off x="2174746" y="4455626"/>
            <a:ext cx="12222" cy="305862"/>
          </a:xfrm>
          <a:prstGeom prst="straightConnector1">
            <a:avLst/>
          </a:prstGeom>
          <a:noFill/>
          <a:ln cap="rnd" cmpd="sng" w="38100">
            <a:solidFill>
              <a:srgbClr val="3AAFDE"/>
            </a:solidFill>
            <a:prstDash val="dot"/>
            <a:round/>
            <a:headEnd len="sm" w="sm" type="none"/>
            <a:tailEnd len="sm" w="sm" type="none"/>
          </a:ln>
        </p:spPr>
      </p:cxnSp>
      <p:sp>
        <p:nvSpPr>
          <p:cNvPr id="240" name="Google Shape;240;p27"/>
          <p:cNvSpPr/>
          <p:nvPr/>
        </p:nvSpPr>
        <p:spPr>
          <a:xfrm>
            <a:off x="1321764" y="2785690"/>
            <a:ext cx="513282"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3200" u="none" cap="none" strike="noStrike">
                <a:solidFill>
                  <a:srgbClr val="3AAFDE"/>
                </a:solidFill>
                <a:latin typeface="Corbel"/>
                <a:ea typeface="Corbel"/>
                <a:cs typeface="Corbel"/>
                <a:sym typeface="Corbel"/>
              </a:rPr>
              <a:t>2.</a:t>
            </a:r>
            <a:endParaRPr/>
          </a:p>
        </p:txBody>
      </p:sp>
      <p:sp>
        <p:nvSpPr>
          <p:cNvPr id="241" name="Google Shape;241;p27"/>
          <p:cNvSpPr txBox="1"/>
          <p:nvPr/>
        </p:nvSpPr>
        <p:spPr>
          <a:xfrm>
            <a:off x="2459865" y="5440038"/>
            <a:ext cx="5968395" cy="927279"/>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t/>
            </a:r>
            <a:endParaRPr b="0" i="1" sz="1200" u="none" cap="none" strike="noStrike">
              <a:solidFill>
                <a:srgbClr val="7F7F7F"/>
              </a:solidFill>
              <a:latin typeface="Corbel"/>
              <a:ea typeface="Corbel"/>
              <a:cs typeface="Corbel"/>
              <a:sym typeface="Corbel"/>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5 (elaboración propia)</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17: “Estrategias de iluminación natural”</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Bustamante (2009), Guía de diseño para la Eficiencia Energética en la vivienda social</a:t>
            </a:r>
            <a:endParaRPr/>
          </a:p>
          <a:p>
            <a:pPr indent="0" lvl="0" marL="64135" marR="0" rtl="0" algn="r">
              <a:lnSpc>
                <a:spcPct val="100000"/>
              </a:lnSpc>
              <a:spcBef>
                <a:spcPts val="0"/>
              </a:spcBef>
              <a:spcAft>
                <a:spcPts val="0"/>
              </a:spcAft>
              <a:buClr>
                <a:srgbClr val="7F7F7F"/>
              </a:buClr>
              <a:buSzPts val="2590"/>
              <a:buFont typeface="Arial"/>
              <a:buNone/>
            </a:pPr>
            <a:r>
              <a:t/>
            </a:r>
            <a:endParaRPr b="0" i="1" sz="1200" u="none" cap="none" strike="noStrike">
              <a:solidFill>
                <a:srgbClr val="7F7F7F"/>
              </a:solidFill>
              <a:latin typeface="Corbel"/>
              <a:ea typeface="Corbel"/>
              <a:cs typeface="Corbel"/>
              <a:sym typeface="Corbe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28"/>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ESTRATEGIAS PARA TENER VIVIENDAS ENERGÉTICAMENTE EFICIENTES</a:t>
            </a:r>
            <a:endParaRPr b="0" i="0" sz="2400" u="none" cap="none" strike="noStrike">
              <a:solidFill>
                <a:srgbClr val="3AAFDE"/>
              </a:solidFill>
              <a:latin typeface="Calibri"/>
              <a:ea typeface="Calibri"/>
              <a:cs typeface="Calibri"/>
              <a:sym typeface="Calibri"/>
            </a:endParaRPr>
          </a:p>
        </p:txBody>
      </p:sp>
      <p:sp>
        <p:nvSpPr>
          <p:cNvPr id="247" name="Google Shape;247;p28"/>
          <p:cNvSpPr/>
          <p:nvPr/>
        </p:nvSpPr>
        <p:spPr>
          <a:xfrm>
            <a:off x="602326" y="919557"/>
            <a:ext cx="146546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CONSERVAR</a:t>
            </a:r>
            <a:endParaRPr/>
          </a:p>
        </p:txBody>
      </p:sp>
      <p:sp>
        <p:nvSpPr>
          <p:cNvPr id="248" name="Google Shape;248;p28"/>
          <p:cNvSpPr txBox="1"/>
          <p:nvPr/>
        </p:nvSpPr>
        <p:spPr>
          <a:xfrm>
            <a:off x="2459865" y="5440038"/>
            <a:ext cx="5968395" cy="927279"/>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t/>
            </a:r>
            <a:endParaRPr b="0" i="1" sz="1200" u="none" cap="none" strike="noStrike">
              <a:solidFill>
                <a:srgbClr val="7F7F7F"/>
              </a:solidFill>
              <a:latin typeface="Corbel"/>
              <a:ea typeface="Corbel"/>
              <a:cs typeface="Corbel"/>
              <a:sym typeface="Corbel"/>
            </a:endParaRPr>
          </a:p>
          <a:p>
            <a:pPr indent="0" lvl="0" marL="64135" marR="0" rtl="0" algn="r">
              <a:lnSpc>
                <a:spcPct val="100000"/>
              </a:lnSpc>
              <a:spcBef>
                <a:spcPts val="0"/>
              </a:spcBef>
              <a:spcAft>
                <a:spcPts val="0"/>
              </a:spcAft>
              <a:buClr>
                <a:srgbClr val="7F7F7F"/>
              </a:buClr>
              <a:buSzPts val="2590"/>
              <a:buFont typeface="Arial"/>
              <a:buNone/>
            </a:pPr>
            <a:r>
              <a:t/>
            </a:r>
            <a:endParaRPr b="0" i="1" sz="1200" u="none" cap="none" strike="noStrike">
              <a:solidFill>
                <a:srgbClr val="7F7F7F"/>
              </a:solidFill>
              <a:latin typeface="Corbel"/>
              <a:ea typeface="Corbel"/>
              <a:cs typeface="Corbel"/>
              <a:sym typeface="Corbel"/>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18: “Puentes térmicos e infiltraciones de aire”</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Bustamante (2009), Guía de diseño para la Eficiencia Energética en la vivienda social</a:t>
            </a:r>
            <a:endParaRPr/>
          </a:p>
          <a:p>
            <a:pPr indent="0" lvl="0" marL="64135" marR="0" rtl="0" algn="r">
              <a:lnSpc>
                <a:spcPct val="100000"/>
              </a:lnSpc>
              <a:spcBef>
                <a:spcPts val="0"/>
              </a:spcBef>
              <a:spcAft>
                <a:spcPts val="0"/>
              </a:spcAft>
              <a:buClr>
                <a:srgbClr val="7F7F7F"/>
              </a:buClr>
              <a:buSzPts val="2590"/>
              <a:buFont typeface="Arial"/>
              <a:buNone/>
            </a:pPr>
            <a:r>
              <a:t/>
            </a:r>
            <a:endParaRPr b="0" i="1" sz="1200" u="none" cap="none" strike="noStrike">
              <a:solidFill>
                <a:srgbClr val="7F7F7F"/>
              </a:solidFill>
              <a:latin typeface="Corbel"/>
              <a:ea typeface="Corbel"/>
              <a:cs typeface="Corbel"/>
              <a:sym typeface="Corbel"/>
            </a:endParaRPr>
          </a:p>
        </p:txBody>
      </p:sp>
      <p:pic>
        <p:nvPicPr>
          <p:cNvPr id="249" name="Google Shape;249;p28"/>
          <p:cNvPicPr preferRelativeResize="0"/>
          <p:nvPr/>
        </p:nvPicPr>
        <p:blipFill rotWithShape="1">
          <a:blip r:embed="rId4">
            <a:alphaModFix/>
          </a:blip>
          <a:srcRect b="0" l="0" r="9428" t="0"/>
          <a:stretch/>
        </p:blipFill>
        <p:spPr>
          <a:xfrm>
            <a:off x="858685" y="2677712"/>
            <a:ext cx="7569575" cy="1502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29"/>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ESTRATEGIAS PARA TENER VIVIENDAS ENERGÉTICAMENTE EFICIENTES</a:t>
            </a:r>
            <a:endParaRPr b="0" i="0" sz="2400" u="none" cap="none" strike="noStrike">
              <a:solidFill>
                <a:srgbClr val="3AAFDE"/>
              </a:solidFill>
              <a:latin typeface="Calibri"/>
              <a:ea typeface="Calibri"/>
              <a:cs typeface="Calibri"/>
              <a:sym typeface="Calibri"/>
            </a:endParaRPr>
          </a:p>
        </p:txBody>
      </p:sp>
      <p:sp>
        <p:nvSpPr>
          <p:cNvPr id="255" name="Google Shape;255;p29"/>
          <p:cNvSpPr/>
          <p:nvPr/>
        </p:nvSpPr>
        <p:spPr>
          <a:xfrm>
            <a:off x="602326" y="919557"/>
            <a:ext cx="1495922"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ALMACENAR</a:t>
            </a:r>
            <a:endParaRPr/>
          </a:p>
        </p:txBody>
      </p:sp>
      <p:pic>
        <p:nvPicPr>
          <p:cNvPr id="256" name="Google Shape;256;p29"/>
          <p:cNvPicPr preferRelativeResize="0"/>
          <p:nvPr/>
        </p:nvPicPr>
        <p:blipFill rotWithShape="1">
          <a:blip r:embed="rId4">
            <a:alphaModFix/>
          </a:blip>
          <a:srcRect b="0" l="0" r="0" t="0"/>
          <a:stretch/>
        </p:blipFill>
        <p:spPr>
          <a:xfrm>
            <a:off x="3901272" y="1288889"/>
            <a:ext cx="1185899" cy="1206068"/>
          </a:xfrm>
          <a:prstGeom prst="rect">
            <a:avLst/>
          </a:prstGeom>
          <a:noFill/>
          <a:ln>
            <a:noFill/>
          </a:ln>
        </p:spPr>
      </p:pic>
      <p:sp>
        <p:nvSpPr>
          <p:cNvPr id="257" name="Google Shape;257;p29"/>
          <p:cNvSpPr/>
          <p:nvPr/>
        </p:nvSpPr>
        <p:spPr>
          <a:xfrm>
            <a:off x="3761489" y="2382398"/>
            <a:ext cx="1495922"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ALMACENAR</a:t>
            </a:r>
            <a:endParaRPr/>
          </a:p>
        </p:txBody>
      </p:sp>
      <p:sp>
        <p:nvSpPr>
          <p:cNvPr id="258" name="Google Shape;258;p29"/>
          <p:cNvSpPr/>
          <p:nvPr/>
        </p:nvSpPr>
        <p:spPr>
          <a:xfrm>
            <a:off x="2804301" y="2980320"/>
            <a:ext cx="337984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600" u="none" cap="none" strike="noStrike">
                <a:solidFill>
                  <a:srgbClr val="7F7F7F"/>
                </a:solidFill>
                <a:latin typeface="Corbel"/>
                <a:ea typeface="Corbel"/>
                <a:cs typeface="Corbel"/>
                <a:sym typeface="Corbel"/>
              </a:rPr>
              <a:t>Energía</a:t>
            </a:r>
            <a:endParaRPr/>
          </a:p>
        </p:txBody>
      </p:sp>
      <p:sp>
        <p:nvSpPr>
          <p:cNvPr id="259" name="Google Shape;259;p29"/>
          <p:cNvSpPr/>
          <p:nvPr/>
        </p:nvSpPr>
        <p:spPr>
          <a:xfrm>
            <a:off x="3287310" y="3713212"/>
            <a:ext cx="2413825"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600" u="none" cap="none" strike="noStrike">
                <a:solidFill>
                  <a:srgbClr val="7F7F7F"/>
                </a:solidFill>
                <a:latin typeface="Corbel"/>
                <a:ea typeface="Corbel"/>
                <a:cs typeface="Corbel"/>
                <a:sym typeface="Corbel"/>
              </a:rPr>
              <a:t>La que es liberada cuando disminuye la temperatura.</a:t>
            </a:r>
            <a:endParaRPr/>
          </a:p>
        </p:txBody>
      </p:sp>
      <p:cxnSp>
        <p:nvCxnSpPr>
          <p:cNvPr id="260" name="Google Shape;260;p29"/>
          <p:cNvCxnSpPr/>
          <p:nvPr/>
        </p:nvCxnSpPr>
        <p:spPr>
          <a:xfrm rot="10800000">
            <a:off x="4488111" y="2683689"/>
            <a:ext cx="12222" cy="305862"/>
          </a:xfrm>
          <a:prstGeom prst="straightConnector1">
            <a:avLst/>
          </a:prstGeom>
          <a:noFill/>
          <a:ln cap="rnd" cmpd="sng" w="38100">
            <a:solidFill>
              <a:srgbClr val="3AAFDE"/>
            </a:solidFill>
            <a:prstDash val="dot"/>
            <a:round/>
            <a:headEnd len="sm" w="sm" type="none"/>
            <a:tailEnd len="sm" w="sm" type="none"/>
          </a:ln>
        </p:spPr>
      </p:cxnSp>
      <p:cxnSp>
        <p:nvCxnSpPr>
          <p:cNvPr id="261" name="Google Shape;261;p29"/>
          <p:cNvCxnSpPr/>
          <p:nvPr/>
        </p:nvCxnSpPr>
        <p:spPr>
          <a:xfrm rot="10800000">
            <a:off x="4488111" y="3368178"/>
            <a:ext cx="12222" cy="305862"/>
          </a:xfrm>
          <a:prstGeom prst="straightConnector1">
            <a:avLst/>
          </a:prstGeom>
          <a:noFill/>
          <a:ln cap="rnd" cmpd="sng" w="38100">
            <a:solidFill>
              <a:srgbClr val="3AAFDE"/>
            </a:solidFill>
            <a:prstDash val="dot"/>
            <a:round/>
            <a:headEnd len="sm" w="sm" type="none"/>
            <a:tailEnd len="sm" w="sm" type="none"/>
          </a:ln>
        </p:spPr>
      </p:cxnSp>
      <p:sp>
        <p:nvSpPr>
          <p:cNvPr id="262" name="Google Shape;262;p29"/>
          <p:cNvSpPr/>
          <p:nvPr/>
        </p:nvSpPr>
        <p:spPr>
          <a:xfrm>
            <a:off x="3387990" y="2219068"/>
            <a:ext cx="513282"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3200" u="none" cap="none" strike="noStrike">
                <a:solidFill>
                  <a:srgbClr val="3AAFDE"/>
                </a:solidFill>
                <a:latin typeface="Corbel"/>
                <a:ea typeface="Corbel"/>
                <a:cs typeface="Corbel"/>
                <a:sym typeface="Corbel"/>
              </a:rPr>
              <a:t>2.</a:t>
            </a:r>
            <a:endParaRPr/>
          </a:p>
        </p:txBody>
      </p:sp>
      <p:cxnSp>
        <p:nvCxnSpPr>
          <p:cNvPr id="263" name="Google Shape;263;p29"/>
          <p:cNvCxnSpPr/>
          <p:nvPr/>
        </p:nvCxnSpPr>
        <p:spPr>
          <a:xfrm rot="10800000">
            <a:off x="4488111" y="4269697"/>
            <a:ext cx="12222" cy="305862"/>
          </a:xfrm>
          <a:prstGeom prst="straightConnector1">
            <a:avLst/>
          </a:prstGeom>
          <a:noFill/>
          <a:ln cap="rnd" cmpd="sng" w="38100">
            <a:solidFill>
              <a:srgbClr val="3AAFDE"/>
            </a:solidFill>
            <a:prstDash val="dot"/>
            <a:round/>
            <a:headEnd len="sm" w="sm" type="none"/>
            <a:tailEnd len="sm" w="sm" type="none"/>
          </a:ln>
        </p:spPr>
      </p:cxnSp>
      <p:sp>
        <p:nvSpPr>
          <p:cNvPr id="264" name="Google Shape;264;p29"/>
          <p:cNvSpPr/>
          <p:nvPr/>
        </p:nvSpPr>
        <p:spPr>
          <a:xfrm>
            <a:off x="3825884" y="4610440"/>
            <a:ext cx="135806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1800" u="none" cap="none" strike="noStrike">
                <a:solidFill>
                  <a:srgbClr val="7F7F7F"/>
                </a:solidFill>
                <a:latin typeface="Corbel"/>
                <a:ea typeface="Corbel"/>
                <a:cs typeface="Corbel"/>
                <a:sym typeface="Corbel"/>
              </a:rPr>
              <a:t>DISTRIBUIR</a:t>
            </a:r>
            <a:endParaRPr/>
          </a:p>
        </p:txBody>
      </p:sp>
      <p:sp>
        <p:nvSpPr>
          <p:cNvPr id="265" name="Google Shape;265;p29"/>
          <p:cNvSpPr/>
          <p:nvPr/>
        </p:nvSpPr>
        <p:spPr>
          <a:xfrm>
            <a:off x="3452385" y="4447110"/>
            <a:ext cx="513282"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3200" u="none" cap="none" strike="noStrike">
                <a:solidFill>
                  <a:srgbClr val="3AAFDE"/>
                </a:solidFill>
                <a:latin typeface="Corbel"/>
                <a:ea typeface="Corbel"/>
                <a:cs typeface="Corbel"/>
                <a:sym typeface="Corbel"/>
              </a:rPr>
              <a:t>3.</a:t>
            </a:r>
            <a:endParaRPr/>
          </a:p>
        </p:txBody>
      </p:sp>
      <p:pic>
        <p:nvPicPr>
          <p:cNvPr id="266" name="Google Shape;266;p29"/>
          <p:cNvPicPr preferRelativeResize="0"/>
          <p:nvPr/>
        </p:nvPicPr>
        <p:blipFill rotWithShape="1">
          <a:blip r:embed="rId5">
            <a:alphaModFix/>
          </a:blip>
          <a:srcRect b="0" l="0" r="0" t="0"/>
          <a:stretch/>
        </p:blipFill>
        <p:spPr>
          <a:xfrm>
            <a:off x="3907383" y="4907851"/>
            <a:ext cx="1185899" cy="1206067"/>
          </a:xfrm>
          <a:prstGeom prst="rect">
            <a:avLst/>
          </a:prstGeom>
          <a:noFill/>
          <a:ln>
            <a:noFill/>
          </a:ln>
        </p:spPr>
      </p:pic>
      <p:sp>
        <p:nvSpPr>
          <p:cNvPr id="267" name="Google Shape;267;p29"/>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6 (Elaboración propia).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30"/>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4 CONCEPTOS CLAVES EN LAS ESTRATEGIAS EN PERIODOS CALUROSOS </a:t>
            </a:r>
            <a:endParaRPr b="0" i="0" sz="2400" u="none" cap="none" strike="noStrike">
              <a:solidFill>
                <a:srgbClr val="3AAFDE"/>
              </a:solidFill>
              <a:latin typeface="Calibri"/>
              <a:ea typeface="Calibri"/>
              <a:cs typeface="Calibri"/>
              <a:sym typeface="Calibri"/>
            </a:endParaRPr>
          </a:p>
        </p:txBody>
      </p:sp>
      <p:pic>
        <p:nvPicPr>
          <p:cNvPr id="273" name="Google Shape;273;p30"/>
          <p:cNvPicPr preferRelativeResize="0"/>
          <p:nvPr/>
        </p:nvPicPr>
        <p:blipFill rotWithShape="1">
          <a:blip r:embed="rId4">
            <a:alphaModFix/>
          </a:blip>
          <a:srcRect b="0" l="0" r="0" t="0"/>
          <a:stretch/>
        </p:blipFill>
        <p:spPr>
          <a:xfrm>
            <a:off x="0" y="1477850"/>
            <a:ext cx="2303433" cy="4108361"/>
          </a:xfrm>
          <a:prstGeom prst="rect">
            <a:avLst/>
          </a:prstGeom>
          <a:noFill/>
          <a:ln>
            <a:noFill/>
          </a:ln>
        </p:spPr>
      </p:pic>
      <p:pic>
        <p:nvPicPr>
          <p:cNvPr id="274" name="Google Shape;274;p30"/>
          <p:cNvPicPr preferRelativeResize="0"/>
          <p:nvPr/>
        </p:nvPicPr>
        <p:blipFill rotWithShape="1">
          <a:blip r:embed="rId4">
            <a:alphaModFix/>
          </a:blip>
          <a:srcRect b="0" l="0" r="0" t="0"/>
          <a:stretch/>
        </p:blipFill>
        <p:spPr>
          <a:xfrm>
            <a:off x="2268567" y="1477850"/>
            <a:ext cx="2303433" cy="4108361"/>
          </a:xfrm>
          <a:prstGeom prst="rect">
            <a:avLst/>
          </a:prstGeom>
          <a:noFill/>
          <a:ln>
            <a:noFill/>
          </a:ln>
        </p:spPr>
      </p:pic>
      <p:pic>
        <p:nvPicPr>
          <p:cNvPr id="275" name="Google Shape;275;p30"/>
          <p:cNvPicPr preferRelativeResize="0"/>
          <p:nvPr/>
        </p:nvPicPr>
        <p:blipFill rotWithShape="1">
          <a:blip r:embed="rId4">
            <a:alphaModFix/>
          </a:blip>
          <a:srcRect b="0" l="0" r="0" t="0"/>
          <a:stretch/>
        </p:blipFill>
        <p:spPr>
          <a:xfrm>
            <a:off x="4537134" y="1477850"/>
            <a:ext cx="2303433" cy="4108361"/>
          </a:xfrm>
          <a:prstGeom prst="rect">
            <a:avLst/>
          </a:prstGeom>
          <a:noFill/>
          <a:ln>
            <a:noFill/>
          </a:ln>
        </p:spPr>
      </p:pic>
      <p:pic>
        <p:nvPicPr>
          <p:cNvPr id="276" name="Google Shape;276;p30"/>
          <p:cNvPicPr preferRelativeResize="0"/>
          <p:nvPr/>
        </p:nvPicPr>
        <p:blipFill rotWithShape="1">
          <a:blip r:embed="rId4">
            <a:alphaModFix/>
          </a:blip>
          <a:srcRect b="0" l="0" r="0" t="0"/>
          <a:stretch/>
        </p:blipFill>
        <p:spPr>
          <a:xfrm>
            <a:off x="6805701" y="1477850"/>
            <a:ext cx="2303433" cy="4108361"/>
          </a:xfrm>
          <a:prstGeom prst="rect">
            <a:avLst/>
          </a:prstGeom>
          <a:noFill/>
          <a:ln>
            <a:noFill/>
          </a:ln>
        </p:spPr>
      </p:pic>
      <p:sp>
        <p:nvSpPr>
          <p:cNvPr id="277" name="Google Shape;277;p30"/>
          <p:cNvSpPr/>
          <p:nvPr/>
        </p:nvSpPr>
        <p:spPr>
          <a:xfrm>
            <a:off x="893161" y="1815728"/>
            <a:ext cx="955711"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s-CL" sz="1800" u="none" cap="none" strike="noStrike">
                <a:solidFill>
                  <a:schemeClr val="lt1"/>
                </a:solidFill>
                <a:latin typeface="Corbel"/>
                <a:ea typeface="Corbel"/>
                <a:cs typeface="Corbel"/>
                <a:sym typeface="Corbel"/>
              </a:rPr>
              <a:t>EVITAR</a:t>
            </a:r>
            <a:endParaRPr/>
          </a:p>
        </p:txBody>
      </p:sp>
      <p:sp>
        <p:nvSpPr>
          <p:cNvPr id="278" name="Google Shape;278;p30"/>
          <p:cNvSpPr/>
          <p:nvPr/>
        </p:nvSpPr>
        <p:spPr>
          <a:xfrm>
            <a:off x="531962" y="1656490"/>
            <a:ext cx="513282"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3200" u="none" cap="none" strike="noStrike">
                <a:solidFill>
                  <a:schemeClr val="lt1"/>
                </a:solidFill>
                <a:latin typeface="Corbel"/>
                <a:ea typeface="Corbel"/>
                <a:cs typeface="Corbel"/>
                <a:sym typeface="Corbel"/>
              </a:rPr>
              <a:t>1.</a:t>
            </a:r>
            <a:endParaRPr/>
          </a:p>
        </p:txBody>
      </p:sp>
      <p:sp>
        <p:nvSpPr>
          <p:cNvPr id="279" name="Google Shape;279;p30"/>
          <p:cNvSpPr/>
          <p:nvPr/>
        </p:nvSpPr>
        <p:spPr>
          <a:xfrm>
            <a:off x="2962911" y="1815728"/>
            <a:ext cx="133081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s-CL" sz="1800" u="none" cap="none" strike="noStrike">
                <a:solidFill>
                  <a:schemeClr val="lt1"/>
                </a:solidFill>
                <a:latin typeface="Corbel"/>
                <a:ea typeface="Corbel"/>
                <a:cs typeface="Corbel"/>
                <a:sym typeface="Corbel"/>
              </a:rPr>
              <a:t>PROTEGER</a:t>
            </a:r>
            <a:endParaRPr/>
          </a:p>
        </p:txBody>
      </p:sp>
      <p:sp>
        <p:nvSpPr>
          <p:cNvPr id="280" name="Google Shape;280;p30"/>
          <p:cNvSpPr/>
          <p:nvPr/>
        </p:nvSpPr>
        <p:spPr>
          <a:xfrm>
            <a:off x="2601712" y="1656490"/>
            <a:ext cx="513282"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3200" u="none" cap="none" strike="noStrike">
                <a:solidFill>
                  <a:schemeClr val="lt1"/>
                </a:solidFill>
                <a:latin typeface="Corbel"/>
                <a:ea typeface="Corbel"/>
                <a:cs typeface="Corbel"/>
                <a:sym typeface="Corbel"/>
              </a:rPr>
              <a:t>2.</a:t>
            </a:r>
            <a:endParaRPr/>
          </a:p>
        </p:txBody>
      </p:sp>
      <p:sp>
        <p:nvSpPr>
          <p:cNvPr id="281" name="Google Shape;281;p30"/>
          <p:cNvSpPr/>
          <p:nvPr/>
        </p:nvSpPr>
        <p:spPr>
          <a:xfrm>
            <a:off x="5229593" y="1815728"/>
            <a:ext cx="136287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s-CL" sz="1800" u="none" cap="none" strike="noStrike">
                <a:solidFill>
                  <a:schemeClr val="lt1"/>
                </a:solidFill>
                <a:latin typeface="Corbel"/>
                <a:ea typeface="Corbel"/>
                <a:cs typeface="Corbel"/>
                <a:sym typeface="Corbel"/>
              </a:rPr>
              <a:t>MINIMIZAR</a:t>
            </a:r>
            <a:endParaRPr/>
          </a:p>
        </p:txBody>
      </p:sp>
      <p:sp>
        <p:nvSpPr>
          <p:cNvPr id="282" name="Google Shape;282;p30"/>
          <p:cNvSpPr/>
          <p:nvPr/>
        </p:nvSpPr>
        <p:spPr>
          <a:xfrm>
            <a:off x="4868394" y="1617853"/>
            <a:ext cx="513282"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3200" u="none" cap="none" strike="noStrike">
                <a:solidFill>
                  <a:schemeClr val="lt1"/>
                </a:solidFill>
                <a:latin typeface="Corbel"/>
                <a:ea typeface="Corbel"/>
                <a:cs typeface="Corbel"/>
                <a:sym typeface="Corbel"/>
              </a:rPr>
              <a:t>3.</a:t>
            </a:r>
            <a:endParaRPr/>
          </a:p>
        </p:txBody>
      </p:sp>
      <p:sp>
        <p:nvSpPr>
          <p:cNvPr id="283" name="Google Shape;283;p30"/>
          <p:cNvSpPr/>
          <p:nvPr/>
        </p:nvSpPr>
        <p:spPr>
          <a:xfrm>
            <a:off x="7641135" y="1815728"/>
            <a:ext cx="103906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s-CL" sz="1800" u="none" cap="none" strike="noStrike">
                <a:solidFill>
                  <a:schemeClr val="lt1"/>
                </a:solidFill>
                <a:latin typeface="Corbel"/>
                <a:ea typeface="Corbel"/>
                <a:cs typeface="Corbel"/>
                <a:sym typeface="Corbel"/>
              </a:rPr>
              <a:t>DISIPAR</a:t>
            </a:r>
            <a:endParaRPr/>
          </a:p>
        </p:txBody>
      </p:sp>
      <p:sp>
        <p:nvSpPr>
          <p:cNvPr id="284" name="Google Shape;284;p30"/>
          <p:cNvSpPr/>
          <p:nvPr/>
        </p:nvSpPr>
        <p:spPr>
          <a:xfrm>
            <a:off x="7279936" y="1617853"/>
            <a:ext cx="519694"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s-CL" sz="3200" u="none" cap="none" strike="noStrike">
                <a:solidFill>
                  <a:schemeClr val="lt1"/>
                </a:solidFill>
                <a:latin typeface="Corbel"/>
                <a:ea typeface="Corbel"/>
                <a:cs typeface="Corbel"/>
                <a:sym typeface="Corbel"/>
              </a:rPr>
              <a:t>4.</a:t>
            </a:r>
            <a:endParaRPr/>
          </a:p>
        </p:txBody>
      </p:sp>
      <p:sp>
        <p:nvSpPr>
          <p:cNvPr id="285" name="Google Shape;285;p30"/>
          <p:cNvSpPr/>
          <p:nvPr/>
        </p:nvSpPr>
        <p:spPr>
          <a:xfrm>
            <a:off x="213153" y="2748510"/>
            <a:ext cx="1877127"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Sobrecalentamiento de la vivienda. </a:t>
            </a:r>
            <a:endParaRPr/>
          </a:p>
        </p:txBody>
      </p:sp>
      <p:sp>
        <p:nvSpPr>
          <p:cNvPr id="286" name="Google Shape;286;p30"/>
          <p:cNvSpPr/>
          <p:nvPr/>
        </p:nvSpPr>
        <p:spPr>
          <a:xfrm>
            <a:off x="2428706" y="2748510"/>
            <a:ext cx="2066408"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Ventanas de la radiación solar</a:t>
            </a:r>
            <a:endParaRPr/>
          </a:p>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directa. </a:t>
            </a:r>
            <a:endParaRPr/>
          </a:p>
        </p:txBody>
      </p:sp>
      <p:sp>
        <p:nvSpPr>
          <p:cNvPr id="287" name="Google Shape;287;p30"/>
          <p:cNvSpPr/>
          <p:nvPr/>
        </p:nvSpPr>
        <p:spPr>
          <a:xfrm>
            <a:off x="4682509" y="2748510"/>
            <a:ext cx="2066408"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Uso de aparatos que produzcan calor dentro de la vivienda.</a:t>
            </a:r>
            <a:endParaRPr/>
          </a:p>
        </p:txBody>
      </p:sp>
      <p:sp>
        <p:nvSpPr>
          <p:cNvPr id="288" name="Google Shape;288;p30"/>
          <p:cNvSpPr/>
          <p:nvPr/>
        </p:nvSpPr>
        <p:spPr>
          <a:xfrm>
            <a:off x="6936312" y="2748510"/>
            <a:ext cx="2066408"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El calor acumulado en la vivienda. </a:t>
            </a:r>
            <a:endParaRPr/>
          </a:p>
          <a:p>
            <a:pPr indent="0" lvl="0" marL="0" marR="0" rtl="0" algn="ctr">
              <a:spcBef>
                <a:spcPts val="0"/>
              </a:spcBef>
              <a:spcAft>
                <a:spcPts val="0"/>
              </a:spcAft>
              <a:buNone/>
            </a:pPr>
            <a:r>
              <a:t/>
            </a:r>
            <a:endParaRPr b="0" i="0" sz="1600" u="none" cap="none" strike="noStrike">
              <a:solidFill>
                <a:srgbClr val="7F7F7F"/>
              </a:solidFill>
              <a:latin typeface="Calibri"/>
              <a:ea typeface="Calibri"/>
              <a:cs typeface="Calibri"/>
              <a:sym typeface="Calibri"/>
            </a:endParaRPr>
          </a:p>
        </p:txBody>
      </p:sp>
      <p:sp>
        <p:nvSpPr>
          <p:cNvPr id="289" name="Google Shape;289;p30"/>
          <p:cNvSpPr/>
          <p:nvPr/>
        </p:nvSpPr>
        <p:spPr>
          <a:xfrm>
            <a:off x="176536" y="3953679"/>
            <a:ext cx="2016776" cy="132343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u="none" cap="none" strike="noStrike">
                <a:solidFill>
                  <a:srgbClr val="7F7F7F"/>
                </a:solidFill>
                <a:latin typeface="Calibri"/>
                <a:ea typeface="Calibri"/>
                <a:cs typeface="Calibri"/>
                <a:sym typeface="Calibri"/>
              </a:rPr>
              <a:t>Ejemplo</a:t>
            </a:r>
            <a:endParaRPr/>
          </a:p>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Disipar el calor acumulado en el entretecho de la vivienda. </a:t>
            </a:r>
            <a:endParaRPr/>
          </a:p>
        </p:txBody>
      </p:sp>
      <p:sp>
        <p:nvSpPr>
          <p:cNvPr id="290" name="Google Shape;290;p30"/>
          <p:cNvSpPr/>
          <p:nvPr/>
        </p:nvSpPr>
        <p:spPr>
          <a:xfrm>
            <a:off x="2443218" y="3953679"/>
            <a:ext cx="2016776" cy="132343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u="none" cap="none" strike="noStrike">
                <a:solidFill>
                  <a:srgbClr val="7F7F7F"/>
                </a:solidFill>
                <a:latin typeface="Calibri"/>
                <a:ea typeface="Calibri"/>
                <a:cs typeface="Calibri"/>
                <a:sym typeface="Calibri"/>
              </a:rPr>
              <a:t>Ejemplo</a:t>
            </a:r>
            <a:endParaRPr/>
          </a:p>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Con aleros orientados al norte, celosías exteriores al oriente o vegetación. </a:t>
            </a:r>
            <a:endParaRPr/>
          </a:p>
        </p:txBody>
      </p:sp>
      <p:sp>
        <p:nvSpPr>
          <p:cNvPr id="291" name="Google Shape;291;p30"/>
          <p:cNvSpPr/>
          <p:nvPr/>
        </p:nvSpPr>
        <p:spPr>
          <a:xfrm>
            <a:off x="4709900" y="3953679"/>
            <a:ext cx="2016776" cy="132343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u="none" cap="none" strike="noStrike">
                <a:solidFill>
                  <a:srgbClr val="7F7F7F"/>
                </a:solidFill>
                <a:latin typeface="Calibri"/>
                <a:ea typeface="Calibri"/>
                <a:cs typeface="Calibri"/>
                <a:sym typeface="Calibri"/>
              </a:rPr>
              <a:t>Ejemplo</a:t>
            </a:r>
            <a:endParaRPr/>
          </a:p>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Disminuir la iluminación artificial</a:t>
            </a:r>
            <a:endParaRPr/>
          </a:p>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o el uso del horno</a:t>
            </a:r>
            <a:endParaRPr/>
          </a:p>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de cocina. </a:t>
            </a:r>
            <a:endParaRPr/>
          </a:p>
        </p:txBody>
      </p:sp>
      <p:sp>
        <p:nvSpPr>
          <p:cNvPr id="292" name="Google Shape;292;p30"/>
          <p:cNvSpPr/>
          <p:nvPr/>
        </p:nvSpPr>
        <p:spPr>
          <a:xfrm>
            <a:off x="6925066" y="3953679"/>
            <a:ext cx="2132552" cy="132343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u="none" cap="none" strike="noStrike">
                <a:solidFill>
                  <a:srgbClr val="7F7F7F"/>
                </a:solidFill>
                <a:latin typeface="Calibri"/>
                <a:ea typeface="Calibri"/>
                <a:cs typeface="Calibri"/>
                <a:sym typeface="Calibri"/>
              </a:rPr>
              <a:t>Ejemplo</a:t>
            </a:r>
            <a:endParaRPr/>
          </a:p>
          <a:p>
            <a:pPr indent="0" lvl="0" marL="0" marR="0" rtl="0" algn="ctr">
              <a:spcBef>
                <a:spcPts val="0"/>
              </a:spcBef>
              <a:spcAft>
                <a:spcPts val="0"/>
              </a:spcAft>
              <a:buNone/>
            </a:pPr>
            <a:r>
              <a:rPr b="0" i="0" lang="es-CL" sz="1600" u="none" cap="none" strike="noStrike">
                <a:solidFill>
                  <a:srgbClr val="7F7F7F"/>
                </a:solidFill>
                <a:latin typeface="Calibri"/>
                <a:ea typeface="Calibri"/>
                <a:cs typeface="Calibri"/>
                <a:sym typeface="Calibri"/>
              </a:rPr>
              <a:t>Enfriando el ambiente exterior para el ingreso de corrientes frías y la ventilación natural. </a:t>
            </a:r>
            <a:endParaRPr/>
          </a:p>
        </p:txBody>
      </p:sp>
      <p:sp>
        <p:nvSpPr>
          <p:cNvPr id="293" name="Google Shape;293;p30"/>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7 (Elaboración propia).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p31"/>
          <p:cNvSpPr txBox="1"/>
          <p:nvPr/>
        </p:nvSpPr>
        <p:spPr>
          <a:xfrm>
            <a:off x="595418" y="350427"/>
            <a:ext cx="6397810"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ESTRATEGIAS PARA TENER VIVIENDAS ENERGÉTICAMENTE EFICIENTES</a:t>
            </a:r>
            <a:endParaRPr b="0" i="0" sz="2400" u="none" cap="none" strike="noStrike">
              <a:solidFill>
                <a:srgbClr val="3AAFDE"/>
              </a:solidFill>
              <a:latin typeface="Calibri"/>
              <a:ea typeface="Calibri"/>
              <a:cs typeface="Calibri"/>
              <a:sym typeface="Calibri"/>
            </a:endParaRPr>
          </a:p>
        </p:txBody>
      </p:sp>
      <p:sp>
        <p:nvSpPr>
          <p:cNvPr id="299" name="Google Shape;299;p31"/>
          <p:cNvSpPr/>
          <p:nvPr/>
        </p:nvSpPr>
        <p:spPr>
          <a:xfrm>
            <a:off x="601850" y="954322"/>
            <a:ext cx="6002866"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s-CL" sz="1600" u="none" cap="none" strike="noStrike">
                <a:solidFill>
                  <a:srgbClr val="7F7F7F"/>
                </a:solidFill>
                <a:latin typeface="Corbel"/>
                <a:ea typeface="Corbel"/>
                <a:cs typeface="Corbel"/>
                <a:sym typeface="Corbel"/>
              </a:rPr>
              <a:t>Para periodos calurosos</a:t>
            </a:r>
            <a:endParaRPr/>
          </a:p>
        </p:txBody>
      </p:sp>
      <p:pic>
        <p:nvPicPr>
          <p:cNvPr id="300" name="Google Shape;300;p31"/>
          <p:cNvPicPr preferRelativeResize="0"/>
          <p:nvPr/>
        </p:nvPicPr>
        <p:blipFill rotWithShape="1">
          <a:blip r:embed="rId4">
            <a:alphaModFix/>
          </a:blip>
          <a:srcRect b="11720" l="50511" r="1478" t="12665"/>
          <a:stretch/>
        </p:blipFill>
        <p:spPr>
          <a:xfrm>
            <a:off x="988975" y="1426812"/>
            <a:ext cx="7166050" cy="4257250"/>
          </a:xfrm>
          <a:prstGeom prst="rect">
            <a:avLst/>
          </a:prstGeom>
          <a:noFill/>
          <a:ln>
            <a:noFill/>
          </a:ln>
        </p:spPr>
      </p:pic>
      <p:sp>
        <p:nvSpPr>
          <p:cNvPr id="301" name="Google Shape;301;p31"/>
          <p:cNvSpPr txBox="1"/>
          <p:nvPr/>
        </p:nvSpPr>
        <p:spPr>
          <a:xfrm>
            <a:off x="4956362" y="5986788"/>
            <a:ext cx="3466783" cy="298102"/>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del docente “Energía eléctrica en Chile”.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5" name="Shape 305"/>
        <p:cNvGrpSpPr/>
        <p:nvPr/>
      </p:nvGrpSpPr>
      <p:grpSpPr>
        <a:xfrm>
          <a:off x="0" y="0"/>
          <a:ext cx="0" cy="0"/>
          <a:chOff x="0" y="0"/>
          <a:chExt cx="0" cy="0"/>
        </a:xfrm>
      </p:grpSpPr>
      <p:sp>
        <p:nvSpPr>
          <p:cNvPr id="306" name="Google Shape;306;p32"/>
          <p:cNvSpPr/>
          <p:nvPr/>
        </p:nvSpPr>
        <p:spPr>
          <a:xfrm>
            <a:off x="2317983" y="675559"/>
            <a:ext cx="4508030"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PARA FINALIZAR…</a:t>
            </a:r>
            <a:endParaRPr/>
          </a:p>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“LA REGLA DE LAS 3 COSAS”</a:t>
            </a:r>
            <a:endParaRPr b="1" i="0" sz="2400" u="none" cap="none" strike="noStrike">
              <a:solidFill>
                <a:schemeClr val="lt1"/>
              </a:solidFill>
              <a:latin typeface="Corbel"/>
              <a:ea typeface="Corbel"/>
              <a:cs typeface="Corbel"/>
              <a:sym typeface="Corbel"/>
            </a:endParaRPr>
          </a:p>
        </p:txBody>
      </p:sp>
      <p:cxnSp>
        <p:nvCxnSpPr>
          <p:cNvPr id="307" name="Google Shape;307;p32"/>
          <p:cNvCxnSpPr/>
          <p:nvPr/>
        </p:nvCxnSpPr>
        <p:spPr>
          <a:xfrm rot="10800000">
            <a:off x="3275589" y="6348748"/>
            <a:ext cx="2592820" cy="0"/>
          </a:xfrm>
          <a:prstGeom prst="straightConnector1">
            <a:avLst/>
          </a:prstGeom>
          <a:noFill/>
          <a:ln cap="rnd" cmpd="sng" w="38100">
            <a:solidFill>
              <a:schemeClr val="lt1"/>
            </a:solidFill>
            <a:prstDash val="dot"/>
            <a:round/>
            <a:headEnd len="sm" w="sm" type="none"/>
            <a:tailEnd len="sm" w="sm" type="none"/>
          </a:ln>
        </p:spPr>
      </p:cxnSp>
      <p:cxnSp>
        <p:nvCxnSpPr>
          <p:cNvPr id="308" name="Google Shape;308;p32"/>
          <p:cNvCxnSpPr/>
          <p:nvPr/>
        </p:nvCxnSpPr>
        <p:spPr>
          <a:xfrm rot="10800000">
            <a:off x="3275589" y="1639913"/>
            <a:ext cx="2592820" cy="0"/>
          </a:xfrm>
          <a:prstGeom prst="straightConnector1">
            <a:avLst/>
          </a:prstGeom>
          <a:noFill/>
          <a:ln cap="rnd" cmpd="sng" w="38100">
            <a:solidFill>
              <a:schemeClr val="lt1"/>
            </a:solidFill>
            <a:prstDash val="dot"/>
            <a:round/>
            <a:headEnd len="sm" w="sm" type="none"/>
            <a:tailEnd len="sm" w="sm" type="none"/>
          </a:ln>
        </p:spPr>
      </p:cxnSp>
      <p:sp>
        <p:nvSpPr>
          <p:cNvPr id="309" name="Google Shape;309;p32"/>
          <p:cNvSpPr/>
          <p:nvPr/>
        </p:nvSpPr>
        <p:spPr>
          <a:xfrm>
            <a:off x="592426" y="1760392"/>
            <a:ext cx="7959144" cy="120032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800" u="none" cap="none" strike="noStrike">
                <a:solidFill>
                  <a:schemeClr val="lt1"/>
                </a:solidFill>
                <a:latin typeface="Corbel"/>
                <a:ea typeface="Corbel"/>
                <a:cs typeface="Corbel"/>
                <a:sym typeface="Corbel"/>
              </a:rPr>
              <a:t>A través de un post en un </a:t>
            </a:r>
            <a:r>
              <a:rPr b="1" i="0" lang="es-CL" sz="1800" u="none" cap="none" strike="noStrike">
                <a:solidFill>
                  <a:schemeClr val="lt1"/>
                </a:solidFill>
                <a:latin typeface="Corbel"/>
                <a:ea typeface="Corbel"/>
                <a:cs typeface="Corbel"/>
                <a:sym typeface="Corbel"/>
              </a:rPr>
              <a:t>muro de Padlet</a:t>
            </a:r>
            <a:r>
              <a:rPr b="0" i="0" lang="es-CL" sz="1800" u="none" cap="none" strike="noStrike">
                <a:solidFill>
                  <a:schemeClr val="lt1"/>
                </a:solidFill>
                <a:latin typeface="Corbel"/>
                <a:ea typeface="Corbel"/>
                <a:cs typeface="Corbel"/>
                <a:sym typeface="Corbel"/>
              </a:rPr>
              <a:t>, escribe:</a:t>
            </a:r>
            <a:endParaRPr/>
          </a:p>
          <a:p>
            <a:pPr indent="0" lvl="0" marL="0" marR="0" rtl="0" algn="ctr">
              <a:spcBef>
                <a:spcPts val="0"/>
              </a:spcBef>
              <a:spcAft>
                <a:spcPts val="0"/>
              </a:spcAft>
              <a:buNone/>
            </a:pPr>
            <a:r>
              <a:t/>
            </a:r>
            <a:endParaRPr b="0" i="0" sz="1800" u="none" cap="none" strike="noStrike">
              <a:solidFill>
                <a:schemeClr val="lt1"/>
              </a:solidFill>
              <a:latin typeface="Corbel"/>
              <a:ea typeface="Corbel"/>
              <a:cs typeface="Corbel"/>
              <a:sym typeface="Corbel"/>
            </a:endParaRPr>
          </a:p>
          <a:p>
            <a:pPr indent="0" lvl="0" marL="0" marR="0" rtl="0" algn="ctr">
              <a:spcBef>
                <a:spcPts val="0"/>
              </a:spcBef>
              <a:spcAft>
                <a:spcPts val="0"/>
              </a:spcAft>
              <a:buNone/>
            </a:pPr>
            <a:r>
              <a:rPr b="0" i="0" lang="es-CL" sz="1800" u="none" cap="none" strike="noStrike">
                <a:solidFill>
                  <a:schemeClr val="lt1"/>
                </a:solidFill>
                <a:latin typeface="Corbel"/>
                <a:ea typeface="Corbel"/>
                <a:cs typeface="Corbel"/>
                <a:sym typeface="Corbel"/>
              </a:rPr>
              <a:t>3 cosas que descubriste a través de la revisión de este material, 2 cosas que te parecieron interesantes y 1 cosa que no entendiste. </a:t>
            </a:r>
            <a:endParaRPr/>
          </a:p>
        </p:txBody>
      </p:sp>
      <p:pic>
        <p:nvPicPr>
          <p:cNvPr id="310" name="Google Shape;310;p32">
            <a:hlinkClick r:id="rId4"/>
          </p:cNvPr>
          <p:cNvPicPr preferRelativeResize="0"/>
          <p:nvPr/>
        </p:nvPicPr>
        <p:blipFill rotWithShape="1">
          <a:blip r:embed="rId5">
            <a:alphaModFix/>
          </a:blip>
          <a:srcRect b="0" l="0" r="0" t="0"/>
          <a:stretch/>
        </p:blipFill>
        <p:spPr>
          <a:xfrm>
            <a:off x="1987797" y="3081000"/>
            <a:ext cx="5168402" cy="2280900"/>
          </a:xfrm>
          <a:prstGeom prst="rect">
            <a:avLst/>
          </a:prstGeom>
          <a:noFill/>
          <a:ln>
            <a:noFill/>
          </a:ln>
        </p:spPr>
      </p:pic>
      <p:sp>
        <p:nvSpPr>
          <p:cNvPr id="311" name="Google Shape;311;p32"/>
          <p:cNvSpPr/>
          <p:nvPr/>
        </p:nvSpPr>
        <p:spPr>
          <a:xfrm>
            <a:off x="2285998" y="5443777"/>
            <a:ext cx="4572000"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400" u="none" cap="none" strike="noStrike">
                <a:solidFill>
                  <a:schemeClr val="lt1"/>
                </a:solidFill>
                <a:latin typeface="Corbel"/>
                <a:ea typeface="Corbel"/>
                <a:cs typeface="Corbel"/>
                <a:sym typeface="Corbel"/>
              </a:rPr>
              <a:t>Observación: El o la docente debe abrir una cuenta en padlet y previamente crear un muro para compartir con sus estudiantes. Solo necesita su gmail, y es gratuito.</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5" name="Shape 315"/>
        <p:cNvGrpSpPr/>
        <p:nvPr/>
      </p:nvGrpSpPr>
      <p:grpSpPr>
        <a:xfrm>
          <a:off x="0" y="0"/>
          <a:ext cx="0" cy="0"/>
          <a:chOff x="0" y="0"/>
          <a:chExt cx="0" cy="0"/>
        </a:xfrm>
      </p:grpSpPr>
      <p:cxnSp>
        <p:nvCxnSpPr>
          <p:cNvPr id="316" name="Google Shape;316;p3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317" name="Google Shape;317;p33"/>
          <p:cNvSpPr txBox="1"/>
          <p:nvPr/>
        </p:nvSpPr>
        <p:spPr>
          <a:xfrm>
            <a:off x="1236813" y="2223746"/>
            <a:ext cx="6699193"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ENERGÍA ELÉCTRICA EN CHILE</a:t>
            </a:r>
            <a:endParaRPr/>
          </a:p>
          <a:p>
            <a:pPr indent="0" lvl="0" marL="0" marR="0" rtl="0" algn="ctr">
              <a:lnSpc>
                <a:spcPct val="100000"/>
              </a:lnSpc>
              <a:spcBef>
                <a:spcPts val="0"/>
              </a:spcBef>
              <a:spcAft>
                <a:spcPts val="0"/>
              </a:spcAft>
              <a:buClr>
                <a:srgbClr val="000000"/>
              </a:buClr>
              <a:buSzPts val="1800"/>
              <a:buFont typeface="Calibri"/>
              <a:buNone/>
            </a:pPr>
            <a:r>
              <a:t/>
            </a:r>
            <a:endParaRPr b="0" i="0" sz="2400" u="none" cap="none" strike="noStrike">
              <a:solidFill>
                <a:srgbClr val="000000"/>
              </a:solidFill>
              <a:latin typeface="Arial"/>
              <a:ea typeface="Arial"/>
              <a:cs typeface="Arial"/>
              <a:sym typeface="Arial"/>
            </a:endParaRPr>
          </a:p>
        </p:txBody>
      </p:sp>
      <p:sp>
        <p:nvSpPr>
          <p:cNvPr id="318" name="Google Shape;318;p33"/>
          <p:cNvSpPr txBox="1"/>
          <p:nvPr/>
        </p:nvSpPr>
        <p:spPr>
          <a:xfrm>
            <a:off x="2357274" y="2657673"/>
            <a:ext cx="4458269"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1" lang="es-CL" sz="1800" u="none" cap="none" strike="noStrike">
                <a:solidFill>
                  <a:srgbClr val="FFFFFF"/>
                </a:solidFill>
                <a:latin typeface="Corbel"/>
                <a:ea typeface="Corbel"/>
                <a:cs typeface="Corbel"/>
                <a:sym typeface="Corbel"/>
              </a:rPr>
              <a:t>Fuentes de energía no convencionales y circuito eléctrico domiciliario</a:t>
            </a:r>
            <a:endParaRPr/>
          </a:p>
        </p:txBody>
      </p:sp>
      <p:sp>
        <p:nvSpPr>
          <p:cNvPr id="319" name="Google Shape;319;p3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orbel"/>
              <a:buNone/>
            </a:pPr>
            <a:r>
              <a:rPr b="1" i="0" lang="es-CL" sz="1200" u="none" cap="none" strike="noStrike">
                <a:solidFill>
                  <a:srgbClr val="FFFFFF"/>
                </a:solidFill>
                <a:latin typeface="Corbel"/>
                <a:ea typeface="Corbel"/>
                <a:cs typeface="Corbel"/>
                <a:sym typeface="Corbel"/>
              </a:rPr>
              <a:t>MATERIAL DE APOYO PARA EL PROFESOR</a:t>
            </a:r>
            <a:endParaRPr/>
          </a:p>
          <a:p>
            <a:pPr indent="0" lvl="0" marL="0" marR="0" rtl="0" algn="ctr">
              <a:lnSpc>
                <a:spcPct val="100000"/>
              </a:lnSpc>
              <a:spcBef>
                <a:spcPts val="0"/>
              </a:spcBef>
              <a:spcAft>
                <a:spcPts val="0"/>
              </a:spcAft>
              <a:buClr>
                <a:srgbClr val="FFFFFF"/>
              </a:buClr>
              <a:buSzPts val="1200"/>
              <a:buFont typeface="Corbel"/>
              <a:buNone/>
            </a:pPr>
            <a:r>
              <a:rPr b="0" i="0" lang="es-CL" sz="1200" u="none" cap="none" strike="noStrike">
                <a:solidFill>
                  <a:srgbClr val="FFFFFF"/>
                </a:solidFill>
                <a:latin typeface="Corbel"/>
                <a:ea typeface="Corbel"/>
                <a:cs typeface="Corbel"/>
                <a:sym typeface="Corbel"/>
              </a:rPr>
              <a:t>Tiempo estimado para ser trabajado en 2 a 3 clases</a:t>
            </a:r>
            <a:endParaRPr/>
          </a:p>
        </p:txBody>
      </p:sp>
      <p:sp>
        <p:nvSpPr>
          <p:cNvPr id="320" name="Google Shape;320;p33"/>
          <p:cNvSpPr/>
          <p:nvPr/>
        </p:nvSpPr>
        <p:spPr>
          <a:xfrm>
            <a:off x="3351956" y="3663614"/>
            <a:ext cx="244009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III / CLASE 4 / Ob.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